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89" r:id="rId4"/>
    <p:sldId id="258" r:id="rId5"/>
    <p:sldId id="295" r:id="rId6"/>
    <p:sldId id="262" r:id="rId7"/>
    <p:sldId id="261" r:id="rId8"/>
    <p:sldId id="263" r:id="rId9"/>
    <p:sldId id="264" r:id="rId10"/>
    <p:sldId id="276" r:id="rId11"/>
    <p:sldId id="292" r:id="rId12"/>
    <p:sldId id="291" r:id="rId13"/>
    <p:sldId id="29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0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0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9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2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4C6E-BD5F-4D03-9A65-D2A097B649D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7826-8170-4CBB-AAC8-8F4B26ABDC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18" y="6326415"/>
            <a:ext cx="3218230" cy="4004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05" y="0"/>
            <a:ext cx="737995" cy="74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b="1" dirty="0"/>
              <a:t>ALGEBRA FOR 8</a:t>
            </a:r>
            <a:r>
              <a:rPr lang="en-US" b="1" baseline="30000" dirty="0"/>
              <a:t>TH</a:t>
            </a:r>
            <a:r>
              <a:rPr lang="en-US" b="1" dirty="0"/>
              <a:t> GRADERS: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/>
              <a:t>EVIDENCE ON ITS EFFECTS FROM 10 NORTH CAROLINA DISTRICTS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i="1" dirty="0"/>
              <a:t> 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>Charles T. Clotfelter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>Helen F. Ladd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>Jacob L. Vigdor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/>
              <a:t>Chi-squared Tests for Variation in Risk for Algebra I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241833"/>
              </p:ext>
            </p:extLst>
          </p:nvPr>
        </p:nvGraphicFramePr>
        <p:xfrm>
          <a:off x="76199" y="1676400"/>
          <a:ext cx="8915409" cy="4572001"/>
        </p:xfrm>
        <a:graphic>
          <a:graphicData uri="http://schemas.openxmlformats.org/drawingml/2006/table">
            <a:tbl>
              <a:tblPr firstRow="1" firstCol="1" bandRow="1"/>
              <a:tblGrid>
                <a:gridCol w="1246479"/>
                <a:gridCol w="766354"/>
                <a:gridCol w="767124"/>
                <a:gridCol w="767124"/>
                <a:gridCol w="766354"/>
                <a:gridCol w="767124"/>
                <a:gridCol w="767124"/>
                <a:gridCol w="766354"/>
                <a:gridCol w="767124"/>
                <a:gridCol w="767124"/>
                <a:gridCol w="767124"/>
              </a:tblGrid>
              <a:tr h="7620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Bottom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Top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Wake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0.339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0.547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0.857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0.154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0.048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0.141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0.788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0.017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0.028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Guilford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Cumberland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0.261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Forsyth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0.634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0.057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0.727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0.063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0.465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0.683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0.158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Johnston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0.070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0.039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0.281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0.069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0.148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Durham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0.019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0.565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0.487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0.045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0.067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0.249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Cabarrus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0.640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0.755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0.035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5350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3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F-tests for Unexplained Variation in Risk for Algebra I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23401"/>
              </p:ext>
            </p:extLst>
          </p:nvPr>
        </p:nvGraphicFramePr>
        <p:xfrm>
          <a:off x="76198" y="1295400"/>
          <a:ext cx="9013373" cy="4876801"/>
        </p:xfrm>
        <a:graphic>
          <a:graphicData uri="http://schemas.openxmlformats.org/drawingml/2006/table">
            <a:tbl>
              <a:tblPr firstRow="1" firstCol="1" bandRow="1"/>
              <a:tblGrid>
                <a:gridCol w="1199482"/>
                <a:gridCol w="780841"/>
                <a:gridCol w="781624"/>
                <a:gridCol w="781624"/>
                <a:gridCol w="780841"/>
                <a:gridCol w="781624"/>
                <a:gridCol w="781624"/>
                <a:gridCol w="780841"/>
                <a:gridCol w="781624"/>
                <a:gridCol w="781624"/>
                <a:gridCol w="781624"/>
              </a:tblGrid>
              <a:tr h="8128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Bottom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Top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Wake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0.084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0.078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Guilford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Cumberland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0.449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Forsyth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0.242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Johnston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Durham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0.175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0.634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Cabarrus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0.299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3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8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Decile</a:t>
            </a:r>
            <a:r>
              <a:rPr lang="en-US" sz="2800" b="1" dirty="0"/>
              <a:t>-district Subsamples Excluded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48600"/>
              </p:ext>
            </p:extLst>
          </p:nvPr>
        </p:nvGraphicFramePr>
        <p:xfrm>
          <a:off x="152400" y="1447798"/>
          <a:ext cx="8839197" cy="4648201"/>
        </p:xfrm>
        <a:graphic>
          <a:graphicData uri="http://schemas.openxmlformats.org/drawingml/2006/table">
            <a:tbl>
              <a:tblPr firstRow="1" firstCol="1" bandRow="1"/>
              <a:tblGrid>
                <a:gridCol w="1176304"/>
                <a:gridCol w="765751"/>
                <a:gridCol w="766520"/>
                <a:gridCol w="766520"/>
                <a:gridCol w="765751"/>
                <a:gridCol w="766520"/>
                <a:gridCol w="766520"/>
                <a:gridCol w="765751"/>
                <a:gridCol w="766520"/>
                <a:gridCol w="766520"/>
                <a:gridCol w="766520"/>
              </a:tblGrid>
              <a:tr h="7747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Bottom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Decile 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Top Decile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Wake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Guilford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Cumberland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Forsyth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Johnston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Durham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Gaston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Cabarrus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3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1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OLS: Coefficients on Algebra I by 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</a:t>
            </a:r>
            <a:br>
              <a:rPr lang="en-US" sz="2800" b="1" dirty="0" smtClean="0"/>
            </a:br>
            <a:r>
              <a:rPr lang="en-US" sz="2400" b="1" dirty="0" smtClean="0"/>
              <a:t>(other correlates: cohort, district, test </a:t>
            </a:r>
            <a:r>
              <a:rPr lang="en-US" sz="2400" b="1" dirty="0" err="1" smtClean="0"/>
              <a:t>decile</a:t>
            </a:r>
            <a:r>
              <a:rPr lang="en-US" sz="2400" dirty="0" smtClean="0"/>
              <a:t>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98050"/>
              </p:ext>
            </p:extLst>
          </p:nvPr>
        </p:nvGraphicFramePr>
        <p:xfrm>
          <a:off x="685800" y="2441004"/>
          <a:ext cx="7162800" cy="1920239"/>
        </p:xfrm>
        <a:graphic>
          <a:graphicData uri="http://schemas.openxmlformats.org/drawingml/2006/table">
            <a:tbl>
              <a:tblPr firstRow="1" firstCol="1" bandRow="1"/>
              <a:tblGrid>
                <a:gridCol w="2286668"/>
                <a:gridCol w="1033332"/>
                <a:gridCol w="1239539"/>
                <a:gridCol w="1308529"/>
                <a:gridCol w="1294732"/>
              </a:tblGrid>
              <a:tr h="146303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Independent variable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Algebra I </a:t>
                      </a:r>
                      <a:b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Test Scores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Pass Algebra I by 10</a:t>
                      </a:r>
                      <a:r>
                        <a:rPr lang="en-US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grade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Pass Geometry  by 11</a:t>
                      </a:r>
                      <a:r>
                        <a:rPr lang="en-US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grade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Pass Algebra II by 12</a:t>
                      </a:r>
                      <a:r>
                        <a:rPr lang="en-US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grade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Enrolled in Algebra I by 8</a:t>
                      </a:r>
                      <a:r>
                        <a:rPr lang="en-US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Grade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-0.0850***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(0.021)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0.137***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(0.012)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0.0519***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0.0866***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9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Instrumental Variable Estimates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58948"/>
              </p:ext>
            </p:extLst>
          </p:nvPr>
        </p:nvGraphicFramePr>
        <p:xfrm>
          <a:off x="76200" y="1905000"/>
          <a:ext cx="8839200" cy="4038599"/>
        </p:xfrm>
        <a:graphic>
          <a:graphicData uri="http://schemas.openxmlformats.org/drawingml/2006/table">
            <a:tbl>
              <a:tblPr/>
              <a:tblGrid>
                <a:gridCol w="1790218"/>
                <a:gridCol w="1090914"/>
                <a:gridCol w="1034970"/>
                <a:gridCol w="965039"/>
                <a:gridCol w="1132872"/>
                <a:gridCol w="937067"/>
                <a:gridCol w="1020983"/>
                <a:gridCol w="867137"/>
              </a:tblGrid>
              <a:tr h="56706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by 10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by 11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by 12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263">
                <a:tc>
                  <a:txBody>
                    <a:bodyPr/>
                    <a:lstStyle/>
                    <a:p>
                      <a:pPr algn="just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412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IVQR w/imputation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2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-0.374***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0.091***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0.400***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-0.066***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-0.152**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-0.026*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3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(0.021)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(0.086)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(0.014)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(0.056)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(0.012)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(0.046)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432">
                <a:tc>
                  <a:txBody>
                    <a:bodyPr/>
                    <a:lstStyle/>
                    <a:p>
                      <a:pPr algn="just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4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67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Quintile Interaction Effects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96579"/>
              </p:ext>
            </p:extLst>
          </p:nvPr>
        </p:nvGraphicFramePr>
        <p:xfrm>
          <a:off x="1219201" y="1219200"/>
          <a:ext cx="6934200" cy="5334002"/>
        </p:xfrm>
        <a:graphic>
          <a:graphicData uri="http://schemas.openxmlformats.org/drawingml/2006/table">
            <a:tbl>
              <a:tblPr/>
              <a:tblGrid>
                <a:gridCol w="1926167"/>
                <a:gridCol w="956869"/>
                <a:gridCol w="932016"/>
                <a:gridCol w="1019005"/>
                <a:gridCol w="1130846"/>
                <a:gridCol w="969297"/>
              </a:tblGrid>
              <a:tr h="1364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variable: Quintile X student * enrolled in Algebra I by 8th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      by 10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    by 11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    by 12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95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98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Quintile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QR w/imputation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9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-0.183***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0.028***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0.192***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0.0202*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0.0935***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0.009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-0.197***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-0.156***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0.140***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0.016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0.089***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-0.185***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-0.160***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0.091***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0.0249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0.108***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-0.098**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-0.046***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0.075***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0.0767***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0.0903***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0.009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0.058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0.130*** 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0.0736***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0.0721***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0.721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0.376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0.425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0.572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0.443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6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Instrumented Quintile Interaction Effects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43893"/>
              </p:ext>
            </p:extLst>
          </p:nvPr>
        </p:nvGraphicFramePr>
        <p:xfrm>
          <a:off x="990601" y="1295401"/>
          <a:ext cx="6857998" cy="5257798"/>
        </p:xfrm>
        <a:graphic>
          <a:graphicData uri="http://schemas.openxmlformats.org/drawingml/2006/table">
            <a:tbl>
              <a:tblPr/>
              <a:tblGrid>
                <a:gridCol w="1858372"/>
                <a:gridCol w="995130"/>
                <a:gridCol w="995130"/>
                <a:gridCol w="983139"/>
                <a:gridCol w="1091045"/>
                <a:gridCol w="935182"/>
              </a:tblGrid>
              <a:tr h="13450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variable: Quintile X student * enrolled in Algebra I by 8th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      by 10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    by 11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    by 12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75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672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Quintile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RFQR w/imputa-tion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-0.479***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-0.240***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0.221***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-0.108***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-0.0627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-0.456***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-0.397***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0.0921***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-0.081***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-0.0401*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-0.429***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-0.398***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0.0356*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-0.085***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-0.0174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-0.324***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-0.260***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0.0462**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-0.0129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-0.015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-0.306***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-0.140***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0.096***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0.0687**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0.011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8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0.712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0.376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0.424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0.568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0.436</a:t>
                      </a:r>
                    </a:p>
                  </a:txBody>
                  <a:tcPr marL="8176" marR="8176" marT="81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846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Instrumented Gender Interaction Effects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03585"/>
              </p:ext>
            </p:extLst>
          </p:nvPr>
        </p:nvGraphicFramePr>
        <p:xfrm>
          <a:off x="990600" y="1295401"/>
          <a:ext cx="6553200" cy="5181600"/>
        </p:xfrm>
        <a:graphic>
          <a:graphicData uri="http://schemas.openxmlformats.org/drawingml/2006/table">
            <a:tbl>
              <a:tblPr/>
              <a:tblGrid>
                <a:gridCol w="1775779"/>
                <a:gridCol w="950902"/>
                <a:gridCol w="950902"/>
                <a:gridCol w="939445"/>
                <a:gridCol w="1042554"/>
                <a:gridCol w="893618"/>
              </a:tblGrid>
              <a:tr h="1309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      by 10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    by 11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    by 12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0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603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RFQR w/imputa-tion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0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-0.416***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-0.398***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0.0695**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-0.0678***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-0.0447***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Male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-0.064***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-0.118***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-0.051***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-0.0159***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-0.068***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0.009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0.005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0.004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97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0.070***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0.045***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0.0042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0.0379***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 Male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0.007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10"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5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0.71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0.377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0.485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0.564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0.439</a:t>
                      </a:r>
                    </a:p>
                  </a:txBody>
                  <a:tcPr marL="8102" marR="8102" marT="8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517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 Instrumented  Free/Reduced Lunch Interaction Effects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5182"/>
              </p:ext>
            </p:extLst>
          </p:nvPr>
        </p:nvGraphicFramePr>
        <p:xfrm>
          <a:off x="990602" y="1219203"/>
          <a:ext cx="6705598" cy="5334000"/>
        </p:xfrm>
        <a:graphic>
          <a:graphicData uri="http://schemas.openxmlformats.org/drawingml/2006/table">
            <a:tbl>
              <a:tblPr/>
              <a:tblGrid>
                <a:gridCol w="1817077"/>
                <a:gridCol w="973014"/>
                <a:gridCol w="973014"/>
                <a:gridCol w="961292"/>
                <a:gridCol w="1066800"/>
                <a:gridCol w="914401"/>
              </a:tblGrid>
              <a:tr h="12933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      by 10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    by 11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    by 12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5">
                <a:tc>
                  <a:txBody>
                    <a:bodyPr/>
                    <a:lstStyle/>
                    <a:p>
                      <a:pPr algn="just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686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RFQR w/imputa-tion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18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-0.330***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-0.315***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0.0467*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-0.0765***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-0.0534***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0.034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0.019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0.018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18">
                <a:tc>
                  <a:txBody>
                    <a:bodyPr/>
                    <a:lstStyle/>
                    <a:p>
                      <a:pPr algn="just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On Free/Reduced Lunch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-0.0752***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-0.141***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-0.0835***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-0.0831***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-0.103***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0.007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18"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37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-0.124***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-0.039***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0.0884***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0.0308*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0.0621***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83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 On Free/Reduced Lunch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0.013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18">
                <a:tc>
                  <a:txBody>
                    <a:bodyPr/>
                    <a:lstStyle/>
                    <a:p>
                      <a:pPr algn="just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56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0.714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0.485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0.567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0.439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01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Instrumented  Parent Education Interaction Effects of the Impact of Acceleration into Algebra I in 8</a:t>
            </a:r>
            <a:r>
              <a:rPr lang="en-US" sz="2800" b="1" baseline="30000" dirty="0"/>
              <a:t>th</a:t>
            </a:r>
            <a:r>
              <a:rPr lang="en-US" sz="2800" b="1" dirty="0"/>
              <a:t> Grade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00023"/>
              </p:ext>
            </p:extLst>
          </p:nvPr>
        </p:nvGraphicFramePr>
        <p:xfrm>
          <a:off x="762000" y="1295400"/>
          <a:ext cx="7010400" cy="5257800"/>
        </p:xfrm>
        <a:graphic>
          <a:graphicData uri="http://schemas.openxmlformats.org/drawingml/2006/table">
            <a:tbl>
              <a:tblPr/>
              <a:tblGrid>
                <a:gridCol w="2218045"/>
                <a:gridCol w="953874"/>
                <a:gridCol w="953874"/>
                <a:gridCol w="942382"/>
                <a:gridCol w="1045813"/>
                <a:gridCol w="896412"/>
              </a:tblGrid>
              <a:tr h="1274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Algebra I Test Score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       by 10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     by 11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    by 12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20">
                <a:tc>
                  <a:txBody>
                    <a:bodyPr/>
                    <a:lstStyle/>
                    <a:p>
                      <a:pPr algn="just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19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RFQR w/imputa-tion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2SLS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0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-0.547***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-0.358***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0.128***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-0.0955***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-0.0375*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0.03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0.014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0.016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05">
                <a:tc>
                  <a:txBody>
                    <a:bodyPr/>
                    <a:lstStyle/>
                    <a:p>
                      <a:pPr algn="just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Parent with College Degree or More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0.021*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0.159***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0.077***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0.0534***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0.0869***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0.009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0.004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0.006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0.009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05"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Algebra I by 8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Grade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0.202***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0.028**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-0.0512***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0.0456***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 Parent with College Degree or More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0.024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.012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0.015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05"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27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Adjusted </a:t>
                      </a: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  <a:r>
                        <a:rPr lang="en-US" sz="13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0.712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0.487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0.567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0.441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5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24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87" y="2271713"/>
            <a:ext cx="9054020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47" y="0"/>
            <a:ext cx="65554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8692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9" y="1295401"/>
            <a:ext cx="7292769" cy="534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Taking Calculus: Algebra by 8th versus Algebra after 8th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8891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Repeating  Algebra I: Algebra by 8th , Algebra in 9th, and Algebra After 9th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53197"/>
            <a:ext cx="7924800" cy="540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1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066800"/>
            <a:ext cx="25908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</a:t>
            </a:r>
            <a:r>
              <a:rPr lang="en-US" sz="1800" dirty="0" smtClean="0"/>
              <a:t>October 2010</a:t>
            </a: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1"/>
            <a:ext cx="6227707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47" y="0"/>
            <a:ext cx="65554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9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North Carolina’s 10 Largest Districts</a:t>
            </a:r>
            <a:endParaRPr lang="en-US" sz="36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t="28310" r="8440" b="23929"/>
          <a:stretch/>
        </p:blipFill>
        <p:spPr bwMode="auto">
          <a:xfrm>
            <a:off x="0" y="1371600"/>
            <a:ext cx="90678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332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Largest City, Enrollment, and EOC Passing Rates,</a:t>
            </a:r>
            <a:br>
              <a:rPr lang="en-US" sz="2800" dirty="0" smtClean="0"/>
            </a:br>
            <a:r>
              <a:rPr lang="en-US" sz="2800" dirty="0" smtClean="0"/>
              <a:t>Ten N.C. Districts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73483"/>
              </p:ext>
            </p:extLst>
          </p:nvPr>
        </p:nvGraphicFramePr>
        <p:xfrm>
          <a:off x="1143001" y="1425273"/>
          <a:ext cx="7010400" cy="5127927"/>
        </p:xfrm>
        <a:graphic>
          <a:graphicData uri="http://schemas.openxmlformats.org/drawingml/2006/table">
            <a:tbl>
              <a:tblPr/>
              <a:tblGrid>
                <a:gridCol w="1423600"/>
                <a:gridCol w="1282895"/>
                <a:gridCol w="1224957"/>
                <a:gridCol w="1048387"/>
                <a:gridCol w="1048387"/>
                <a:gridCol w="982174"/>
              </a:tblGrid>
              <a:tr h="851798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School Districts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Largest City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District Enrollment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Geometry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Pass Algebra II by 12th Grade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10th Grade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by 11th Grade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Wake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Raleigh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141,194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93.1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84.5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84.0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CMS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Charlotte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134,121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57.1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35.1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41.3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Guilford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Greensboro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71,079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73.2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48.3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55.0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Cumberland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Fayetteville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53,264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66.0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44.0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28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Forsyth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Winston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51,526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74.9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57.4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59.8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Salem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Union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Monroe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39,200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93.6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80.9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80.1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Johnston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Smithfield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32,063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70.9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39.3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42.5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Durham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Durham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31,867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56.3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33.5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46.7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9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Gaston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Gastonia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32,169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86.4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60.6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60.7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28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Cabarrus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Concord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28,127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97.6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93.1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90.4</a:t>
                      </a:r>
                    </a:p>
                  </a:txBody>
                  <a:tcPr marL="7444" marR="7444" marT="7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4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886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"/>
            <a:ext cx="7162799" cy="6553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574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5438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004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7848600" cy="647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155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1325</Words>
  <Application>Microsoft Office PowerPoint</Application>
  <PresentationFormat>On-screen Show (4:3)</PresentationFormat>
  <Paragraphs>796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FOR 8TH GRADERS: EVIDENCE ON ITS EFFECTS FROM 10 NORTH CAROLINA DISTRICTS   Charles T. Clotfelter Helen F. Ladd Jacob L. Vigdor </vt:lpstr>
      <vt:lpstr> </vt:lpstr>
      <vt:lpstr> October 2010</vt:lpstr>
      <vt:lpstr>North Carolina’s 10 Largest Districts</vt:lpstr>
      <vt:lpstr>Largest City, Enrollment, and EOC Passing Rates, Ten N.C. Districts</vt:lpstr>
      <vt:lpstr>PowerPoint Presentation</vt:lpstr>
      <vt:lpstr>PowerPoint Presentation</vt:lpstr>
      <vt:lpstr>PowerPoint Presentation</vt:lpstr>
      <vt:lpstr>PowerPoint Presentation</vt:lpstr>
      <vt:lpstr>Chi-squared Tests for Variation in Risk for Algebra I</vt:lpstr>
      <vt:lpstr>F-tests for Unexplained Variation in Risk for Algebra I</vt:lpstr>
      <vt:lpstr>Decile-district Subsamples Excluded</vt:lpstr>
      <vt:lpstr>OLS: Coefficients on Algebra I by 8th Grade (other correlates: cohort, district, test decile)</vt:lpstr>
      <vt:lpstr> Instrumental Variable Estimates of the Impact of Acceleration into Algebra I in 8th Grade </vt:lpstr>
      <vt:lpstr>Quintile Interaction Effects of the Impact of Acceleration into Algebra I in 8th Grade </vt:lpstr>
      <vt:lpstr>Instrumented Quintile Interaction Effects of the Impact of Acceleration into Algebra I in 8th Grade </vt:lpstr>
      <vt:lpstr> Instrumented Gender Interaction Effects of the Impact of Acceleration into Algebra I in 8th Grade </vt:lpstr>
      <vt:lpstr> Instrumented  Free/Reduced Lunch Interaction Effects of the Impact of Acceleration into Algebra I in 8th Grade </vt:lpstr>
      <vt:lpstr>Instrumented  Parent Education Interaction Effects of the Impact of Acceleration into Algebra I in 8th Grade </vt:lpstr>
      <vt:lpstr>Taking Calculus: Algebra by 8th versus Algebra after 8th </vt:lpstr>
      <vt:lpstr>Repeating  Algebra I: Algebra by 8th , Algebra in 9th, and Algebra After 9th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FOR 8TH GRADERS: EVIDENCE ON ITS EFFECTS FROM 10 NORTH CAROLINA DISTRICTS   Charles T. Clotfelter Helen F. Ladd Jacob L. Vigdor</dc:title>
  <dc:creator>7Copy</dc:creator>
  <cp:lastModifiedBy>tchu</cp:lastModifiedBy>
  <cp:revision>55</cp:revision>
  <dcterms:created xsi:type="dcterms:W3CDTF">2013-02-09T21:50:16Z</dcterms:created>
  <dcterms:modified xsi:type="dcterms:W3CDTF">2013-02-15T17:52:55Z</dcterms:modified>
</cp:coreProperties>
</file>