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72" r:id="rId6"/>
    <p:sldId id="261" r:id="rId7"/>
    <p:sldId id="264" r:id="rId8"/>
    <p:sldId id="273" r:id="rId9"/>
    <p:sldId id="265" r:id="rId10"/>
    <p:sldId id="266" r:id="rId11"/>
    <p:sldId id="271" r:id="rId12"/>
    <p:sldId id="268" r:id="rId13"/>
    <p:sldId id="270"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08"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993B8-2CB7-4904-909B-F5F2C22EF930}" type="datetimeFigureOut">
              <a:rPr lang="en-US" smtClean="0"/>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7A01B-40F6-4341-87D7-A24210EDA4F6}" type="slidenum">
              <a:rPr lang="en-US" smtClean="0"/>
              <a:t>‹#›</a:t>
            </a:fld>
            <a:endParaRPr lang="en-US"/>
          </a:p>
        </p:txBody>
      </p:sp>
    </p:spTree>
    <p:extLst>
      <p:ext uri="{BB962C8B-B14F-4D97-AF65-F5344CB8AC3E}">
        <p14:creationId xmlns:p14="http://schemas.microsoft.com/office/powerpoint/2010/main" val="424324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C1D45E-8311-46E4-A590-188614B9B81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186357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1D45E-8311-46E4-A590-188614B9B81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182984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1D45E-8311-46E4-A590-188614B9B81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350001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1D45E-8311-46E4-A590-188614B9B81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12650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1D45E-8311-46E4-A590-188614B9B819}"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91096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C1D45E-8311-46E4-A590-188614B9B819}"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407827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C1D45E-8311-46E4-A590-188614B9B819}" type="datetimeFigureOut">
              <a:rPr lang="en-US" smtClean="0"/>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415478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C1D45E-8311-46E4-A590-188614B9B819}" type="datetimeFigureOut">
              <a:rPr lang="en-US" smtClean="0"/>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411453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1D45E-8311-46E4-A590-188614B9B819}" type="datetimeFigureOut">
              <a:rPr lang="en-US" smtClean="0"/>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19594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1D45E-8311-46E4-A590-188614B9B819}"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291405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1D45E-8311-46E4-A590-188614B9B819}"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74022-0103-4893-B56E-BF5432132F3D}" type="slidenum">
              <a:rPr lang="en-US" smtClean="0"/>
              <a:t>‹#›</a:t>
            </a:fld>
            <a:endParaRPr lang="en-US"/>
          </a:p>
        </p:txBody>
      </p:sp>
    </p:spTree>
    <p:extLst>
      <p:ext uri="{BB962C8B-B14F-4D97-AF65-F5344CB8AC3E}">
        <p14:creationId xmlns:p14="http://schemas.microsoft.com/office/powerpoint/2010/main" val="73030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1D45E-8311-46E4-A590-188614B9B819}" type="datetimeFigureOut">
              <a:rPr lang="en-US" smtClean="0"/>
              <a:t>2/14/2013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74022-0103-4893-B56E-BF5432132F3D}" type="slidenum">
              <a:rPr lang="en-US" smtClean="0"/>
              <a:t>‹#›</a:t>
            </a:fld>
            <a:endParaRPr lang="en-US"/>
          </a:p>
        </p:txBody>
      </p:sp>
    </p:spTree>
    <p:extLst>
      <p:ext uri="{BB962C8B-B14F-4D97-AF65-F5344CB8AC3E}">
        <p14:creationId xmlns:p14="http://schemas.microsoft.com/office/powerpoint/2010/main" val="289515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oleObject" Target="../embeddings/oleObject2.bin"/><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a:t>Teacher Preparation Programs and Teacher </a:t>
            </a:r>
            <a:r>
              <a:rPr lang="en-US" sz="3600" dirty="0" smtClean="0"/>
              <a:t>Quality: Are </a:t>
            </a:r>
            <a:r>
              <a:rPr lang="en-US" sz="3600" dirty="0"/>
              <a:t>There Real Differences Across Programs?</a:t>
            </a:r>
            <a:r>
              <a:rPr lang="en-US" dirty="0"/>
              <a:t/>
            </a:r>
            <a:br>
              <a:rPr lang="en-US" dirty="0"/>
            </a:br>
            <a:endParaRPr lang="en-US" dirty="0"/>
          </a:p>
        </p:txBody>
      </p:sp>
      <p:sp>
        <p:nvSpPr>
          <p:cNvPr id="3" name="Subtitle 2"/>
          <p:cNvSpPr>
            <a:spLocks noGrp="1"/>
          </p:cNvSpPr>
          <p:nvPr>
            <p:ph type="subTitle" idx="1"/>
          </p:nvPr>
        </p:nvSpPr>
        <p:spPr>
          <a:xfrm>
            <a:off x="1371600" y="4495800"/>
            <a:ext cx="6400800" cy="1143000"/>
          </a:xfrm>
        </p:spPr>
        <p:txBody>
          <a:bodyPr>
            <a:noAutofit/>
          </a:bodyPr>
          <a:lstStyle/>
          <a:p>
            <a:r>
              <a:rPr lang="en-US" sz="2000" dirty="0"/>
              <a:t>Cory </a:t>
            </a:r>
            <a:r>
              <a:rPr lang="en-US" sz="2000" dirty="0" smtClean="0"/>
              <a:t>Koedel, Eric Parsons, Michael Podgursky and</a:t>
            </a:r>
            <a:endParaRPr lang="en-US" sz="2000" dirty="0"/>
          </a:p>
          <a:p>
            <a:r>
              <a:rPr lang="en-US" sz="2000" dirty="0"/>
              <a:t>Mark </a:t>
            </a:r>
            <a:r>
              <a:rPr lang="en-US" sz="2000" dirty="0" smtClean="0"/>
              <a:t>Ehlert</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spTree>
    <p:extLst>
      <p:ext uri="{BB962C8B-B14F-4D97-AF65-F5344CB8AC3E}">
        <p14:creationId xmlns:p14="http://schemas.microsoft.com/office/powerpoint/2010/main" val="2010339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isn’t this working</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Because there is so much variation in quality within programs and so little between, the data environment is challenging. The data requirements to perform this type of evaluation – speaking in the abstract and purely from a statistical perspective – are substantial. Even in states where the data are of high quality, we will generally not have enough data to do a good job of this given the clustering structure.</a:t>
            </a:r>
          </a:p>
          <a:p>
            <a:endParaRPr lang="en-US" sz="2400" dirty="0"/>
          </a:p>
          <a:p>
            <a:pPr lvl="1"/>
            <a:r>
              <a:rPr lang="en-US" sz="2000" dirty="0" smtClean="0"/>
              <a:t>The most interesting and surprising finding for us is that the differences between teachers from different TPPs are so small. This is at the root of the statistical issue – the models are being asked to statistically distinguish very small program differences with lots of noise floating around.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3083275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Caveat</a:t>
            </a:r>
          </a:p>
        </p:txBody>
      </p:sp>
      <p:sp>
        <p:nvSpPr>
          <p:cNvPr id="3" name="Content Placeholder 2"/>
          <p:cNvSpPr>
            <a:spLocks noGrp="1"/>
          </p:cNvSpPr>
          <p:nvPr>
            <p:ph idx="1"/>
          </p:nvPr>
        </p:nvSpPr>
        <p:spPr/>
        <p:txBody>
          <a:bodyPr/>
          <a:lstStyle/>
          <a:p>
            <a:r>
              <a:rPr lang="en-US" sz="2400" dirty="0"/>
              <a:t>Our analysis only looks at “traditional TPPs.” Evaluations that consider </a:t>
            </a:r>
            <a:r>
              <a:rPr lang="en-US" sz="2400" dirty="0" smtClean="0"/>
              <a:t>alt-cert </a:t>
            </a:r>
            <a:r>
              <a:rPr lang="en-US" sz="2400" dirty="0"/>
              <a:t>programs, or more generally, that compare more-heterogeneous groups of programs, may find differences that were not present in our study.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1428590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we give up?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My opinion: No</a:t>
            </a:r>
          </a:p>
          <a:p>
            <a:r>
              <a:rPr lang="en-US" dirty="0" smtClean="0"/>
              <a:t>Why?</a:t>
            </a:r>
          </a:p>
          <a:p>
            <a:pPr lvl="1"/>
            <a:r>
              <a:rPr lang="en-US" dirty="0" smtClean="0"/>
              <a:t>The current statistical problem is driven in large part by the fact that the real differences between TPPs are small.</a:t>
            </a:r>
          </a:p>
          <a:p>
            <a:pPr lvl="1"/>
            <a:r>
              <a:rPr lang="en-US" dirty="0" smtClean="0"/>
              <a:t>Given that there has never been an evaluation system that monitored output, this is perhaps unsurprising.</a:t>
            </a:r>
          </a:p>
          <a:p>
            <a:pPr lvl="1"/>
            <a:r>
              <a:rPr lang="en-US" dirty="0" smtClean="0"/>
              <a:t>The mere presence of an evaluation system moving forward may prompt positive changes in TPPs as programs attempt to move up in the rankings. This could </a:t>
            </a:r>
            <a:r>
              <a:rPr lang="en-US" dirty="0"/>
              <a:t>improve students’ short-term and long-term outcomes in meaningful </a:t>
            </a:r>
            <a:r>
              <a:rPr lang="en-US" dirty="0" smtClean="0"/>
              <a:t>ways.</a:t>
            </a:r>
          </a:p>
          <a:p>
            <a:pPr lvl="1"/>
            <a:r>
              <a:rPr lang="en-US" dirty="0" smtClean="0"/>
              <a:t>Even if these types of evaluations are not particularly informative now, they do no harm as long as people understand the magnitudes of differences between programs are currently small. Keeping the systems in place leaves open the option that they may grow into a more-valuable recruitment and monitoring tool in the future.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173634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differences in teacher quality between teachers from different TPPs are small. In Missouri, we cannot reject the null hypothesis that the differences we see in our models are driven purely by noise in the data – that is, there are no real differences.</a:t>
            </a:r>
          </a:p>
          <a:p>
            <a:r>
              <a:rPr lang="en-US" dirty="0" smtClean="0"/>
              <a:t>This does not mean that these types of evaluations cannot become more useful over time, so all hope is not lost.</a:t>
            </a:r>
          </a:p>
          <a:p>
            <a:r>
              <a:rPr lang="en-US" dirty="0" smtClean="0"/>
              <a:t>However, it is important that educational administrators not put undue weight on the rankings produced by these models. The rankings are noisy, and the implied magnitudes of the differences between programs are typically very small. </a:t>
            </a:r>
          </a:p>
          <a:p>
            <a:pPr lvl="1"/>
            <a:r>
              <a:rPr lang="en-US" dirty="0" smtClean="0"/>
              <a:t>The data indicate that if you rank the TPPs from best to worst based on estimates from these types of models, there are still many teachers from the lowest-ranking program who will perform better than many teachers from the highest-ranking program.</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794323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Grp="1" noChangeAspect="1"/>
          </p:cNvGraphicFramePr>
          <p:nvPr>
            <p:extLst>
              <p:ext uri="{D42A27DB-BD31-4B8C-83A1-F6EECF244321}">
                <p14:modId xmlns:p14="http://schemas.microsoft.com/office/powerpoint/2010/main" val="793941142"/>
              </p:ext>
            </p:extLst>
          </p:nvPr>
        </p:nvGraphicFramePr>
        <p:xfrm>
          <a:off x="466725" y="1555750"/>
          <a:ext cx="8377238" cy="5454650"/>
        </p:xfrm>
        <a:graphic>
          <a:graphicData uri="http://schemas.openxmlformats.org/presentationml/2006/ole">
            <mc:AlternateContent xmlns:mc="http://schemas.openxmlformats.org/markup-compatibility/2006">
              <mc:Choice xmlns:v="urn:schemas-microsoft-com:vml" Requires="v">
                <p:oleObj spid="_x0000_s7178" name="Document" r:id="rId3" imgW="6239006" imgH="4063040" progId="Word.Document.12">
                  <p:embed/>
                </p:oleObj>
              </mc:Choice>
              <mc:Fallback>
                <p:oleObj name="Document" r:id="rId3" imgW="6239006" imgH="4063040" progId="Word.Document.12">
                  <p:embed/>
                  <p:pic>
                    <p:nvPicPr>
                      <p:cNvPr id="0" name="Content Placeholder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 y="1555750"/>
                        <a:ext cx="8377238"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dirty="0"/>
              <a:t>A brief note on selection</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354334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dirty="0" smtClean="0"/>
              <a:t>Evaluations of teacher preparation programs (TPPs) using student achievement data increasingly popular</a:t>
            </a:r>
          </a:p>
          <a:p>
            <a:endParaRPr lang="en-US" sz="1400" dirty="0" smtClean="0"/>
          </a:p>
          <a:p>
            <a:pPr lvl="1"/>
            <a:r>
              <a:rPr lang="en-US" dirty="0" smtClean="0"/>
              <a:t>A major component of successful Race to the Top applications (Crowe, 2011)</a:t>
            </a:r>
          </a:p>
          <a:p>
            <a:pPr lvl="1"/>
            <a:r>
              <a:rPr lang="en-US" dirty="0" smtClean="0"/>
              <a:t>Strongly advocated by the United States Department of Education</a:t>
            </a:r>
          </a:p>
          <a:p>
            <a:pPr lvl="1"/>
            <a:r>
              <a:rPr lang="en-US" dirty="0" smtClean="0"/>
              <a:t>This paper began as a typical TPP evaluation.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625794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models that are being used to evaluate TPPs are value-added models or variants of value-added models</a:t>
            </a:r>
          </a:p>
          <a:p>
            <a:r>
              <a:rPr lang="en-US" dirty="0" smtClean="0"/>
              <a:t>Basic idea: construct a forecasting model for students’ year-t achievement that depends on prior achievement and other information. The predictor of interest is the TPP for the teacher assigned to the student in year-t.</a:t>
            </a:r>
          </a:p>
          <a:p>
            <a:pPr lvl="1"/>
            <a:r>
              <a:rPr lang="en-US" dirty="0" smtClean="0"/>
              <a:t>Key question: Do students taught by teachers from some TPPs systematically exceed or fall short of their predicted performance?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567336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Example Model</a:t>
            </a: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marL="0" indent="0">
              <a:buNone/>
            </a:pPr>
            <a:endParaRPr lang="en-US" i="1" dirty="0" smtClean="0"/>
          </a:p>
          <a:p>
            <a:pPr marL="0" indent="0">
              <a:buNone/>
            </a:pPr>
            <a:r>
              <a:rPr lang="en-US" sz="2800" i="1" dirty="0" smtClean="0"/>
              <a:t> </a:t>
            </a:r>
            <a:endParaRPr lang="en-US" sz="1500" i="1" dirty="0" smtClean="0"/>
          </a:p>
          <a:p>
            <a:pPr marL="0" indent="0">
              <a:buNone/>
            </a:pPr>
            <a:r>
              <a:rPr lang="en-US" sz="2800" i="1" dirty="0"/>
              <a:t> </a:t>
            </a:r>
            <a:endParaRPr lang="en-US" sz="2800" i="1" dirty="0" smtClean="0"/>
          </a:p>
          <a:p>
            <a:pPr marL="0" indent="0">
              <a:buNone/>
            </a:pPr>
            <a:r>
              <a:rPr lang="en-US" sz="2800" i="1" dirty="0"/>
              <a:t> </a:t>
            </a:r>
            <a:endParaRPr lang="en-US" sz="2800" i="1" dirty="0" smtClean="0"/>
          </a:p>
          <a:p>
            <a:pPr marL="0" indent="0">
              <a:buNone/>
            </a:pPr>
            <a:endParaRPr lang="en-US" sz="1500" i="1" dirty="0" smtClean="0"/>
          </a:p>
          <a:p>
            <a:pPr marL="0" indent="0">
              <a:buNone/>
            </a:pPr>
            <a:r>
              <a:rPr lang="en-US" sz="2800" i="1" dirty="0" err="1" smtClean="0"/>
              <a:t>Y</a:t>
            </a:r>
            <a:r>
              <a:rPr lang="en-US" sz="2800" i="1" baseline="-25000" dirty="0" err="1" smtClean="0"/>
              <a:t>ijst</a:t>
            </a:r>
            <a:r>
              <a:rPr lang="en-US" sz="2800" dirty="0" smtClean="0"/>
              <a:t> = test score for student </a:t>
            </a:r>
            <a:r>
              <a:rPr lang="en-US" sz="2800" i="1" dirty="0" err="1" smtClean="0"/>
              <a:t>i</a:t>
            </a:r>
            <a:r>
              <a:rPr lang="en-US" sz="2800" dirty="0" smtClean="0"/>
              <a:t> with teacher </a:t>
            </a:r>
            <a:r>
              <a:rPr lang="en-US" sz="2800" i="1" dirty="0" smtClean="0"/>
              <a:t>j</a:t>
            </a:r>
            <a:r>
              <a:rPr lang="en-US" sz="2800" dirty="0" smtClean="0"/>
              <a:t> at school </a:t>
            </a:r>
            <a:r>
              <a:rPr lang="en-US" sz="2800" i="1" dirty="0" smtClean="0"/>
              <a:t>s</a:t>
            </a:r>
            <a:r>
              <a:rPr lang="en-US" sz="2800" dirty="0" smtClean="0"/>
              <a:t> in year </a:t>
            </a:r>
            <a:r>
              <a:rPr lang="en-US" sz="2800" i="1" dirty="0" smtClean="0"/>
              <a:t>t</a:t>
            </a:r>
            <a:r>
              <a:rPr lang="en-US" sz="2800" dirty="0" smtClean="0"/>
              <a:t>.</a:t>
            </a:r>
          </a:p>
          <a:p>
            <a:pPr marL="0" indent="0">
              <a:buNone/>
            </a:pPr>
            <a:r>
              <a:rPr lang="en-US" sz="2800" dirty="0" err="1" smtClean="0"/>
              <a:t>X</a:t>
            </a:r>
            <a:r>
              <a:rPr lang="en-US" sz="2800" i="1" baseline="-25000" dirty="0" err="1" smtClean="0"/>
              <a:t>ijst</a:t>
            </a:r>
            <a:r>
              <a:rPr lang="en-US" sz="2800" dirty="0" smtClean="0"/>
              <a:t> = student characteristics (race, gender, free/reduced lunch status, etc.).</a:t>
            </a:r>
          </a:p>
          <a:p>
            <a:pPr marL="0" indent="0">
              <a:buNone/>
            </a:pPr>
            <a:r>
              <a:rPr lang="en-US" sz="2800" dirty="0" err="1" smtClean="0"/>
              <a:t>S</a:t>
            </a:r>
            <a:r>
              <a:rPr lang="en-US" sz="2800" i="1" baseline="-25000" dirty="0" err="1" smtClean="0"/>
              <a:t>ijst</a:t>
            </a:r>
            <a:r>
              <a:rPr lang="en-US" sz="2800" dirty="0" smtClean="0"/>
              <a:t> = school characteristics (analogous to student characteristics, but aggregated).</a:t>
            </a:r>
          </a:p>
          <a:p>
            <a:pPr marL="0" indent="0">
              <a:buNone/>
            </a:pPr>
            <a:r>
              <a:rPr lang="en-US" sz="2800" i="1" dirty="0" err="1" smtClean="0"/>
              <a:t>TPP</a:t>
            </a:r>
            <a:r>
              <a:rPr lang="en-US" sz="2800" i="1" baseline="-25000" dirty="0" err="1" smtClean="0"/>
              <a:t>ijst</a:t>
            </a:r>
            <a:r>
              <a:rPr lang="en-US" sz="2800" dirty="0" smtClean="0"/>
              <a:t>= Vector of variables that indicate which TPP teacher </a:t>
            </a:r>
            <a:r>
              <a:rPr lang="en-US" sz="2800" i="1" dirty="0" smtClean="0"/>
              <a:t>j</a:t>
            </a:r>
            <a:r>
              <a:rPr lang="en-US" sz="2800" dirty="0" smtClean="0"/>
              <a:t> was certified by.</a:t>
            </a:r>
          </a:p>
          <a:p>
            <a:pPr marL="0" indent="0">
              <a:buNone/>
            </a:pPr>
            <a:endParaRPr lang="en-US" sz="2800" dirty="0" smtClean="0"/>
          </a:p>
          <a:p>
            <a:pPr>
              <a:buFont typeface="Wingdings" pitchFamily="2" charset="2"/>
              <a:buChar char="Ø"/>
            </a:pPr>
            <a:r>
              <a:rPr lang="en-US" sz="2800" dirty="0" smtClean="0"/>
              <a:t>With our without school fixed effects (I focus here on without – see </a:t>
            </a:r>
            <a:r>
              <a:rPr lang="en-US" sz="2800" dirty="0" err="1" smtClean="0"/>
              <a:t>Mihaly</a:t>
            </a:r>
            <a:r>
              <a:rPr lang="en-US" sz="2800" dirty="0" smtClean="0"/>
              <a:t> et al. (forthcoming) for discussion)</a:t>
            </a:r>
          </a:p>
          <a:p>
            <a:pPr marL="0" indent="0">
              <a:buNone/>
            </a:pPr>
            <a:endParaRPr lang="en-US" dirty="0" smtClean="0"/>
          </a:p>
          <a:p>
            <a:pPr marL="0" indent="0">
              <a:buNone/>
            </a:pPr>
            <a:endParaRPr lang="en-US" dirty="0" smtClean="0"/>
          </a:p>
          <a:p>
            <a:pPr marL="0"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432675619"/>
              </p:ext>
            </p:extLst>
          </p:nvPr>
        </p:nvGraphicFramePr>
        <p:xfrm>
          <a:off x="1143000" y="1905000"/>
          <a:ext cx="6502400" cy="609600"/>
        </p:xfrm>
        <a:graphic>
          <a:graphicData uri="http://schemas.openxmlformats.org/presentationml/2006/ole">
            <mc:AlternateContent xmlns:mc="http://schemas.openxmlformats.org/markup-compatibility/2006">
              <mc:Choice xmlns:v="urn:schemas-microsoft-com:vml" Requires="v">
                <p:oleObj spid="_x0000_s1069" name="Equation" r:id="rId3" imgW="2743200" imgH="253800" progId="Equation.DSMT4">
                  <p:embed/>
                </p:oleObj>
              </mc:Choice>
              <mc:Fallback>
                <p:oleObj name="Equation" r:id="rId3" imgW="2743200" imgH="253800" progId="Equation.DSMT4">
                  <p:embed/>
                  <p:pic>
                    <p:nvPicPr>
                      <p:cNvPr id="0" name="Object 1"/>
                      <p:cNvPicPr>
                        <a:picLocks noChangeAspect="1" noChangeArrowheads="1"/>
                      </p:cNvPicPr>
                      <p:nvPr/>
                    </p:nvPicPr>
                    <p:blipFill>
                      <a:blip r:embed="rId4"/>
                      <a:srcRect/>
                      <a:stretch>
                        <a:fillRect/>
                      </a:stretch>
                    </p:blipFill>
                    <p:spPr bwMode="auto">
                      <a:xfrm>
                        <a:off x="1143000" y="1905000"/>
                        <a:ext cx="6502400" cy="609600"/>
                      </a:xfrm>
                      <a:prstGeom prst="rect">
                        <a:avLst/>
                      </a:prstGeom>
                      <a:noFill/>
                    </p:spPr>
                  </p:pic>
                </p:oleObj>
              </mc:Fallback>
            </mc:AlternateContent>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3040143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Example Model and the Clustering Problem</a:t>
            </a:r>
            <a:endParaRPr lang="en-US" sz="3400" dirty="0"/>
          </a:p>
        </p:txBody>
      </p:sp>
      <p:sp>
        <p:nvSpPr>
          <p:cNvPr id="3" name="Content Placeholder 2"/>
          <p:cNvSpPr>
            <a:spLocks noGrp="1"/>
          </p:cNvSpPr>
          <p:nvPr>
            <p:ph idx="1"/>
          </p:nvPr>
        </p:nvSpPr>
        <p:spPr>
          <a:xfrm>
            <a:off x="457200" y="1524000"/>
            <a:ext cx="8229600" cy="4953000"/>
          </a:xfrm>
        </p:spPr>
        <p:txBody>
          <a:bodyPr>
            <a:normAutofit fontScale="77500" lnSpcReduction="20000"/>
          </a:bodyPr>
          <a:lstStyle/>
          <a:p>
            <a:pPr marL="0" indent="0">
              <a:buNone/>
            </a:pPr>
            <a:endParaRPr lang="en-US" i="1" dirty="0" smtClean="0"/>
          </a:p>
          <a:p>
            <a:pPr marL="0" indent="0">
              <a:buNone/>
            </a:pPr>
            <a:r>
              <a:rPr lang="en-US" sz="2800" i="1" dirty="0" smtClean="0"/>
              <a:t> </a:t>
            </a:r>
          </a:p>
          <a:p>
            <a:pPr marL="0" indent="0">
              <a:buNone/>
            </a:pPr>
            <a:r>
              <a:rPr lang="en-US" sz="2800" i="1" dirty="0"/>
              <a:t> </a:t>
            </a:r>
            <a:endParaRPr lang="en-US" sz="2800" i="1" dirty="0" smtClean="0"/>
          </a:p>
          <a:p>
            <a:pPr marL="0" indent="0">
              <a:buNone/>
            </a:pPr>
            <a:r>
              <a:rPr lang="en-US" sz="2800" i="1" dirty="0"/>
              <a:t> </a:t>
            </a:r>
            <a:endParaRPr lang="en-US" sz="2800" i="1" dirty="0" smtClean="0"/>
          </a:p>
          <a:p>
            <a:pPr marL="0" indent="0">
              <a:buNone/>
            </a:pPr>
            <a:endParaRPr lang="en-US" sz="2800" i="1" dirty="0" smtClean="0"/>
          </a:p>
          <a:p>
            <a:pPr marL="0" indent="0">
              <a:buNone/>
            </a:pPr>
            <a:r>
              <a:rPr lang="en-US" sz="2800" i="1" dirty="0" err="1" smtClean="0"/>
              <a:t>Y</a:t>
            </a:r>
            <a:r>
              <a:rPr lang="en-US" sz="2800" i="1" baseline="-25000" dirty="0" err="1" smtClean="0"/>
              <a:t>ijst</a:t>
            </a:r>
            <a:r>
              <a:rPr lang="en-US" sz="2800" dirty="0" smtClean="0"/>
              <a:t> = test score for student </a:t>
            </a:r>
            <a:r>
              <a:rPr lang="en-US" sz="2800" i="1" dirty="0" err="1" smtClean="0"/>
              <a:t>i</a:t>
            </a:r>
            <a:r>
              <a:rPr lang="en-US" sz="2800" dirty="0" smtClean="0"/>
              <a:t> with teacher </a:t>
            </a:r>
            <a:r>
              <a:rPr lang="en-US" sz="2800" i="1" dirty="0" smtClean="0"/>
              <a:t>j</a:t>
            </a:r>
            <a:r>
              <a:rPr lang="en-US" sz="2800" dirty="0" smtClean="0"/>
              <a:t> at school </a:t>
            </a:r>
            <a:r>
              <a:rPr lang="en-US" sz="2800" i="1" dirty="0" smtClean="0"/>
              <a:t>s</a:t>
            </a:r>
            <a:r>
              <a:rPr lang="en-US" sz="2800" dirty="0" smtClean="0"/>
              <a:t> in year </a:t>
            </a:r>
            <a:r>
              <a:rPr lang="en-US" sz="2800" i="1" dirty="0" smtClean="0"/>
              <a:t>t</a:t>
            </a:r>
            <a:r>
              <a:rPr lang="en-US" sz="2800" dirty="0" smtClean="0"/>
              <a:t>.</a:t>
            </a:r>
          </a:p>
          <a:p>
            <a:pPr marL="0" indent="0">
              <a:buNone/>
            </a:pPr>
            <a:r>
              <a:rPr lang="en-US" sz="2800" dirty="0" err="1" smtClean="0"/>
              <a:t>X</a:t>
            </a:r>
            <a:r>
              <a:rPr lang="en-US" sz="2800" i="1" baseline="-25000" dirty="0" err="1" smtClean="0"/>
              <a:t>ijst</a:t>
            </a:r>
            <a:r>
              <a:rPr lang="en-US" sz="2800" dirty="0" smtClean="0"/>
              <a:t> = student characteristics (race, gender, free/reduced lunch status, etc.).</a:t>
            </a:r>
          </a:p>
          <a:p>
            <a:pPr marL="0" indent="0">
              <a:buNone/>
            </a:pPr>
            <a:r>
              <a:rPr lang="en-US" sz="2800" dirty="0" err="1" smtClean="0"/>
              <a:t>S</a:t>
            </a:r>
            <a:r>
              <a:rPr lang="en-US" sz="2800" i="1" baseline="-25000" dirty="0" err="1" smtClean="0"/>
              <a:t>ijst</a:t>
            </a:r>
            <a:r>
              <a:rPr lang="en-US" sz="2800" dirty="0" smtClean="0"/>
              <a:t> = school characteristics (analogous to student characteristics, but aggregated).</a:t>
            </a:r>
          </a:p>
          <a:p>
            <a:pPr marL="0" indent="0">
              <a:buNone/>
            </a:pPr>
            <a:r>
              <a:rPr lang="en-US" sz="2800" i="1" dirty="0" err="1" smtClean="0"/>
              <a:t>TPP</a:t>
            </a:r>
            <a:r>
              <a:rPr lang="en-US" sz="2800" i="1" baseline="-25000" dirty="0" err="1" smtClean="0"/>
              <a:t>ijst</a:t>
            </a:r>
            <a:r>
              <a:rPr lang="en-US" sz="2800" dirty="0" smtClean="0"/>
              <a:t>= Vector of variables that indicate which TPP teacher </a:t>
            </a:r>
            <a:r>
              <a:rPr lang="en-US" sz="2800" i="1" dirty="0" smtClean="0"/>
              <a:t>j</a:t>
            </a:r>
            <a:r>
              <a:rPr lang="en-US" sz="2800" dirty="0" smtClean="0"/>
              <a:t> was certified by.</a:t>
            </a:r>
          </a:p>
          <a:p>
            <a:pPr marL="0" indent="0">
              <a:buNone/>
            </a:pPr>
            <a:endParaRPr lang="en-US" sz="2800" dirty="0" smtClean="0"/>
          </a:p>
          <a:p>
            <a:pPr>
              <a:buFont typeface="Wingdings" pitchFamily="2" charset="2"/>
              <a:buChar char="Ø"/>
            </a:pPr>
            <a:r>
              <a:rPr lang="en-US" sz="2800" dirty="0" smtClean="0"/>
              <a:t>With our without school fixed effects (I focus here on without – see </a:t>
            </a:r>
            <a:r>
              <a:rPr lang="en-US" sz="2800" dirty="0" err="1" smtClean="0"/>
              <a:t>Mihaly</a:t>
            </a:r>
            <a:r>
              <a:rPr lang="en-US" sz="2800" dirty="0" smtClean="0"/>
              <a:t> et al. (forthcoming) for a general discussion of model choice)</a:t>
            </a:r>
          </a:p>
          <a:p>
            <a:pPr marL="0" indent="0">
              <a:buNone/>
            </a:pPr>
            <a:endParaRPr lang="en-US" dirty="0" smtClean="0"/>
          </a:p>
          <a:p>
            <a:pPr marL="0" indent="0">
              <a:buNone/>
            </a:pPr>
            <a:endParaRPr lang="en-US" dirty="0" smtClean="0"/>
          </a:p>
          <a:p>
            <a:pPr marL="0"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341133169"/>
              </p:ext>
            </p:extLst>
          </p:nvPr>
        </p:nvGraphicFramePr>
        <p:xfrm>
          <a:off x="1230313" y="1447800"/>
          <a:ext cx="6502400" cy="609600"/>
        </p:xfrm>
        <a:graphic>
          <a:graphicData uri="http://schemas.openxmlformats.org/presentationml/2006/ole">
            <mc:AlternateContent xmlns:mc="http://schemas.openxmlformats.org/markup-compatibility/2006">
              <mc:Choice xmlns:v="urn:schemas-microsoft-com:vml" Requires="v">
                <p:oleObj spid="_x0000_s6164" name="Equation" r:id="rId3" imgW="2743200" imgH="253800" progId="Equation.DSMT4">
                  <p:embed/>
                </p:oleObj>
              </mc:Choice>
              <mc:Fallback>
                <p:oleObj name="Equation" r:id="rId3" imgW="2743200" imgH="253800" progId="Equation.DSMT4">
                  <p:embed/>
                  <p:pic>
                    <p:nvPicPr>
                      <p:cNvPr id="0" name=""/>
                      <p:cNvPicPr>
                        <a:picLocks noChangeAspect="1" noChangeArrowheads="1"/>
                      </p:cNvPicPr>
                      <p:nvPr/>
                    </p:nvPicPr>
                    <p:blipFill>
                      <a:blip r:embed="rId4"/>
                      <a:srcRect/>
                      <a:stretch>
                        <a:fillRect/>
                      </a:stretch>
                    </p:blipFill>
                    <p:spPr bwMode="auto">
                      <a:xfrm>
                        <a:off x="1230313" y="1447800"/>
                        <a:ext cx="6502400" cy="60960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02275353"/>
              </p:ext>
            </p:extLst>
          </p:nvPr>
        </p:nvGraphicFramePr>
        <p:xfrm>
          <a:off x="838200" y="2362200"/>
          <a:ext cx="7165975" cy="609600"/>
        </p:xfrm>
        <a:graphic>
          <a:graphicData uri="http://schemas.openxmlformats.org/presentationml/2006/ole">
            <mc:AlternateContent xmlns:mc="http://schemas.openxmlformats.org/markup-compatibility/2006">
              <mc:Choice xmlns:v="urn:schemas-microsoft-com:vml" Requires="v">
                <p:oleObj spid="_x0000_s6165" name="Equation" r:id="rId5" imgW="3022560" imgH="253800" progId="Equation.DSMT4">
                  <p:embed/>
                </p:oleObj>
              </mc:Choice>
              <mc:Fallback>
                <p:oleObj name="Equation" r:id="rId5" imgW="3022560" imgH="253800" progId="Equation.DSMT4">
                  <p:embed/>
                  <p:pic>
                    <p:nvPicPr>
                      <p:cNvPr id="0" name=""/>
                      <p:cNvPicPr>
                        <a:picLocks noChangeAspect="1" noChangeArrowheads="1"/>
                      </p:cNvPicPr>
                      <p:nvPr/>
                    </p:nvPicPr>
                    <p:blipFill>
                      <a:blip r:embed="rId6"/>
                      <a:srcRect/>
                      <a:stretch>
                        <a:fillRect/>
                      </a:stretch>
                    </p:blipFill>
                    <p:spPr bwMode="auto">
                      <a:xfrm>
                        <a:off x="838200" y="2362200"/>
                        <a:ext cx="71659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127958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Missouri Data</a:t>
            </a:r>
            <a:endParaRPr lang="en-US" dirty="0"/>
          </a:p>
        </p:txBody>
      </p:sp>
      <p:sp>
        <p:nvSpPr>
          <p:cNvPr id="3" name="Content Placeholder 2"/>
          <p:cNvSpPr>
            <a:spLocks noGrp="1"/>
          </p:cNvSpPr>
          <p:nvPr>
            <p:ph idx="1"/>
          </p:nvPr>
        </p:nvSpPr>
        <p:spPr/>
        <p:txBody>
          <a:bodyPr>
            <a:normAutofit/>
          </a:bodyPr>
          <a:lstStyle/>
          <a:p>
            <a:r>
              <a:rPr lang="en-US" sz="2400" dirty="0" smtClean="0"/>
              <a:t>Teachers certified between 2004 and 2008 and observed teaching in 2008-2009 in a Missouri public elementary school. Teachers’ classrooms observed for up to three years (through 2010-11).</a:t>
            </a:r>
          </a:p>
          <a:p>
            <a:r>
              <a:rPr lang="en-US" sz="2400" dirty="0" smtClean="0"/>
              <a:t>Main Analysis</a:t>
            </a:r>
          </a:p>
          <a:p>
            <a:pPr lvl="1"/>
            <a:r>
              <a:rPr lang="en-US" sz="2000" dirty="0" smtClean="0"/>
              <a:t>“All” programs: 24 TPPs with more than 15 teachers observed in the analytic data, 1309 teachers in 656 different elementary schools (60,000 plus student-year records attached)</a:t>
            </a:r>
          </a:p>
          <a:p>
            <a:pPr lvl="1"/>
            <a:r>
              <a:rPr lang="en-US" sz="2000" dirty="0" smtClean="0">
                <a:solidFill>
                  <a:srgbClr val="0000FF"/>
                </a:solidFill>
              </a:rPr>
              <a:t>Large programs: 12 TPPs with 50+ teachers (produced three-fourths of the teachers in our sample)</a:t>
            </a:r>
          </a:p>
          <a:p>
            <a:pPr lvl="2"/>
            <a:r>
              <a:rPr lang="en-US" sz="1600" dirty="0" smtClean="0"/>
              <a:t>On average, over 80 teachers per program in our data for the large programs, which is more than in the reports in LA and TN, and in notable research studies (e.g., Boyd et al., 2009). We do not have a small sample.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704837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Results from Missouri</a:t>
            </a:r>
            <a:endParaRPr lang="en-US" sz="36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175820298"/>
              </p:ext>
            </p:extLst>
          </p:nvPr>
        </p:nvGraphicFramePr>
        <p:xfrm>
          <a:off x="631825" y="1064856"/>
          <a:ext cx="7673975" cy="5793144"/>
        </p:xfrm>
        <a:graphic>
          <a:graphicData uri="http://schemas.openxmlformats.org/presentationml/2006/ole">
            <mc:AlternateContent xmlns:mc="http://schemas.openxmlformats.org/markup-compatibility/2006">
              <mc:Choice xmlns:v="urn:schemas-microsoft-com:vml" Requires="v">
                <p:oleObj spid="_x0000_s4131" name="Document" r:id="rId3" imgW="6235917" imgH="4707400" progId="Word.Document.12">
                  <p:embed/>
                </p:oleObj>
              </mc:Choice>
              <mc:Fallback>
                <p:oleObj name="Document" r:id="rId3" imgW="6235917" imgH="4707400" progId="Word.Document.12">
                  <p:embed/>
                  <p:pic>
                    <p:nvPicPr>
                      <p:cNvPr id="0" name=""/>
                      <p:cNvPicPr/>
                      <p:nvPr/>
                    </p:nvPicPr>
                    <p:blipFill>
                      <a:blip r:embed="rId4"/>
                      <a:stretch>
                        <a:fillRect/>
                      </a:stretch>
                    </p:blipFill>
                    <p:spPr>
                      <a:xfrm>
                        <a:off x="631825" y="1064856"/>
                        <a:ext cx="7673975" cy="5793144"/>
                      </a:xfrm>
                      <a:prstGeom prst="rect">
                        <a:avLst/>
                      </a:prstGeom>
                    </p:spPr>
                  </p:pic>
                </p:oleObj>
              </mc:Fallback>
            </mc:AlternateContent>
          </a:graphicData>
        </a:graphic>
      </p:graphicFrame>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3613186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sz="2400" dirty="0" smtClean="0"/>
              <a:t>The findings from the previous slide suggest that the differences in point estimates across teacher training programs are entirely reflective of statistical noise.</a:t>
            </a:r>
          </a:p>
          <a:p>
            <a:pPr lvl="1"/>
            <a:r>
              <a:rPr lang="en-US" sz="2000" dirty="0" smtClean="0"/>
              <a:t>To illustrate this point, we perform falsification tests where we randomly assign teachers to TPPs and show that similarly-sized nominal “differences” across TPPs are reflected in the point estimates (not shown for brevity).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3010014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isn’t this working?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There is too much variation in teacher performance within programs, too little between</a:t>
            </a:r>
          </a:p>
          <a:p>
            <a:r>
              <a:rPr lang="en-US" sz="2800" dirty="0" smtClean="0"/>
              <a:t>Large-program math models:</a:t>
            </a:r>
          </a:p>
          <a:p>
            <a:pPr lvl="1"/>
            <a:r>
              <a:rPr lang="en-US" sz="2400" dirty="0" smtClean="0"/>
              <a:t>Change in R</a:t>
            </a:r>
            <a:r>
              <a:rPr lang="en-US" sz="2400" baseline="30000" dirty="0" smtClean="0"/>
              <a:t>2</a:t>
            </a:r>
            <a:r>
              <a:rPr lang="en-US" sz="2400" dirty="0" smtClean="0"/>
              <a:t> for student-achievement model when we add TPP indicators (preferred specification): 0.001</a:t>
            </a:r>
          </a:p>
          <a:p>
            <a:pPr lvl="1"/>
            <a:r>
              <a:rPr lang="en-US" sz="2400" dirty="0" smtClean="0"/>
              <a:t>Change in R</a:t>
            </a:r>
            <a:r>
              <a:rPr lang="en-US" sz="2400" baseline="30000" dirty="0" smtClean="0"/>
              <a:t>2</a:t>
            </a:r>
            <a:r>
              <a:rPr lang="en-US" sz="2400" dirty="0" smtClean="0"/>
              <a:t> for student-achievement model when we add individual-teacher indicators (preferred specification): 0.047</a:t>
            </a:r>
          </a:p>
          <a:p>
            <a:pPr lvl="1"/>
            <a:r>
              <a:rPr lang="en-US" sz="2400" dirty="0" smtClean="0"/>
              <a:t>Ratio: 0.019</a:t>
            </a:r>
          </a:p>
          <a:p>
            <a:pPr marL="731520" lvl="1" indent="0">
              <a:buNone/>
            </a:pPr>
            <a:r>
              <a:rPr lang="en-US" sz="2400" dirty="0" smtClean="0">
                <a:solidFill>
                  <a:srgbClr val="0000FF"/>
                </a:solidFill>
              </a:rPr>
              <a:t>That is, variation in teacher quality across TPPs explains just 1.9 percent of the total variation in test scores attributable to differences across individual teachers.</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0770" y="6305108"/>
            <a:ext cx="3218230" cy="40049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068" y="0"/>
            <a:ext cx="737995" cy="741685"/>
          </a:xfrm>
          <a:prstGeom prst="rect">
            <a:avLst/>
          </a:prstGeom>
        </p:spPr>
      </p:pic>
    </p:spTree>
    <p:extLst>
      <p:ext uri="{BB962C8B-B14F-4D97-AF65-F5344CB8AC3E}">
        <p14:creationId xmlns:p14="http://schemas.microsoft.com/office/powerpoint/2010/main" val="2005593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1096</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14</vt:i4>
      </vt:variant>
    </vt:vector>
  </HeadingPairs>
  <TitlesOfParts>
    <vt:vector size="18" baseType="lpstr">
      <vt:lpstr>Office Theme</vt:lpstr>
      <vt:lpstr>Equation</vt:lpstr>
      <vt:lpstr>Microsoft Word Document</vt:lpstr>
      <vt:lpstr>Document</vt:lpstr>
      <vt:lpstr>Teacher Preparation Programs and Teacher Quality: Are There Real Differences Across Programs? </vt:lpstr>
      <vt:lpstr>Motivation</vt:lpstr>
      <vt:lpstr>Evaluation Models</vt:lpstr>
      <vt:lpstr>Example Model</vt:lpstr>
      <vt:lpstr>Example Model and the Clustering Problem</vt:lpstr>
      <vt:lpstr>Missouri Data</vt:lpstr>
      <vt:lpstr>Results from Missouri</vt:lpstr>
      <vt:lpstr>Interpretation</vt:lpstr>
      <vt:lpstr>Why isn’t this working?</vt:lpstr>
      <vt:lpstr>Why isn’t this working</vt:lpstr>
      <vt:lpstr>Important Caveat</vt:lpstr>
      <vt:lpstr>Should we give up?</vt:lpstr>
      <vt:lpstr>Key Takeaways</vt:lpstr>
      <vt:lpstr>A brief note on selection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Preparation Programs and Teacher Quality: Are There Real Differences Across Programs?</dc:title>
  <dc:creator>empty</dc:creator>
  <cp:lastModifiedBy>tchu</cp:lastModifiedBy>
  <cp:revision>40</cp:revision>
  <dcterms:created xsi:type="dcterms:W3CDTF">2012-09-07T13:41:30Z</dcterms:created>
  <dcterms:modified xsi:type="dcterms:W3CDTF">2013-02-14T15:59:15Z</dcterms:modified>
</cp:coreProperties>
</file>