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89" r:id="rId5"/>
    <p:sldId id="290" r:id="rId6"/>
    <p:sldId id="291" r:id="rId7"/>
    <p:sldId id="293" r:id="rId8"/>
    <p:sldId id="292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5" autoAdjust="0"/>
  </p:normalViewPr>
  <p:slideViewPr>
    <p:cSldViewPr>
      <p:cViewPr varScale="1">
        <p:scale>
          <a:sx n="80" d="100"/>
          <a:sy n="80" d="100"/>
        </p:scale>
        <p:origin x="-4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B3A2D2-A1E2-4DF5-A4A1-528BE5AF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2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CBFBA-AE26-4F96-A1FE-E2425E37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3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EFED-1F9F-4988-AFC9-204600AA8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9A65C-4EAE-4A89-B6BC-4AD02377C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9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C5BD-9F81-4D06-A8ED-E31500AEE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14CDA-1294-4FA8-881A-948079146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EE9D-D9E6-4C52-B901-E8C14E3C1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8DA5D-20DB-45F5-A6A8-2115A80E5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5D12-CE61-4043-A183-FDD6B283F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0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E56AF-C82F-4E33-8DF3-48C354DEB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6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AC59C0F-BCF9-4968-B068-F4178FC3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5" descr="PP_Art-Presentation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1"/>
          <a:stretch/>
        </p:blipFill>
        <p:spPr bwMode="auto">
          <a:xfrm>
            <a:off x="0" y="5955527"/>
            <a:ext cx="9147175" cy="90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6"/>
          <p:cNvSpPr txBox="1">
            <a:spLocks noChangeArrowheads="1"/>
          </p:cNvSpPr>
          <p:nvPr userDrawn="1"/>
        </p:nvSpPr>
        <p:spPr bwMode="auto">
          <a:xfrm>
            <a:off x="8226425" y="60960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469B622-518F-4CE7-A051-1EA91961657B}" type="slidenum">
              <a:rPr lang="en-US" sz="2800" baseline="0">
                <a:solidFill>
                  <a:schemeClr val="bg1"/>
                </a:solidFill>
                <a:latin typeface="Calibri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sz="2800" baseline="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1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1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1"/>
          </a:xfrm>
        </p:spPr>
        <p:txBody>
          <a:bodyPr/>
          <a:lstStyle/>
          <a:p>
            <a:r>
              <a:rPr lang="en-US" sz="2800" dirty="0" smtClean="0"/>
              <a:t>Comments on:</a:t>
            </a:r>
            <a:br>
              <a:rPr lang="en-US" sz="2800" dirty="0" smtClean="0"/>
            </a:br>
            <a:r>
              <a:rPr lang="en-US" sz="3600" dirty="0" smtClean="0"/>
              <a:t>“New Research on Training, Growing and Evaluating Teachers”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066800"/>
          </a:xfrm>
        </p:spPr>
        <p:txBody>
          <a:bodyPr/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 CALDER Conference</a:t>
            </a:r>
          </a:p>
          <a:p>
            <a:r>
              <a:rPr lang="en-US" sz="2400" dirty="0" smtClean="0"/>
              <a:t>February 21,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23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Improving the pool of potential teachers important, but tweaking traditional teacher preparation programs not likely to get us there</a:t>
            </a:r>
          </a:p>
          <a:p>
            <a:pPr lvl="1"/>
            <a:r>
              <a:rPr lang="en-US" dirty="0" smtClean="0"/>
              <a:t>Need to find was to get higher quality potential teachers by lowering entry barriers, increasing incentives or (maybe) radically changing traditional teacher preparation programs</a:t>
            </a:r>
          </a:p>
          <a:p>
            <a:r>
              <a:rPr lang="en-US" sz="3400" dirty="0" smtClean="0"/>
              <a:t>Although far from a perfect instrument, incorporating early-career value added into retention/dismissal decisions will help</a:t>
            </a:r>
          </a:p>
          <a:p>
            <a:r>
              <a:rPr lang="en-US" sz="3400" dirty="0" smtClean="0"/>
              <a:t>While there is no single “right” value added model, states ought to be paying more attention about the consequences of selecting a particular model and consider how they intend to use the results when decided which model they choose</a:t>
            </a:r>
          </a:p>
        </p:txBody>
      </p:sp>
    </p:spTree>
    <p:extLst>
      <p:ext uri="{BB962C8B-B14F-4D97-AF65-F5344CB8AC3E}">
        <p14:creationId xmlns:p14="http://schemas.microsoft.com/office/powerpoint/2010/main" val="289196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sz="2800" dirty="0" smtClean="0"/>
              <a:t>How Can We Improve Teacher Quality?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Improve the pool of applicants</a:t>
            </a:r>
          </a:p>
          <a:p>
            <a:pPr lvl="1"/>
            <a:r>
              <a:rPr lang="en-US" dirty="0" smtClean="0"/>
              <a:t>Alternative routes into teaching</a:t>
            </a:r>
          </a:p>
          <a:p>
            <a:pPr lvl="1"/>
            <a:r>
              <a:rPr lang="en-US" dirty="0" smtClean="0"/>
              <a:t>Improve traditional teacher preparation programs</a:t>
            </a:r>
          </a:p>
          <a:p>
            <a:pPr lvl="1"/>
            <a:r>
              <a:rPr lang="en-US" dirty="0" smtClean="0"/>
              <a:t>Increase starting salaries</a:t>
            </a:r>
          </a:p>
          <a:p>
            <a:pPr lvl="1"/>
            <a:r>
              <a:rPr lang="en-US" dirty="0" smtClean="0"/>
              <a:t>Raise entry requirements</a:t>
            </a:r>
          </a:p>
          <a:p>
            <a:r>
              <a:rPr lang="en-US" sz="3800" dirty="0" smtClean="0"/>
              <a:t>Do a better job of selecting the best candidates</a:t>
            </a:r>
          </a:p>
          <a:p>
            <a:pPr lvl="1"/>
            <a:r>
              <a:rPr lang="en-US" dirty="0" smtClean="0"/>
              <a:t>Observable characteristics generally not related to future performance</a:t>
            </a:r>
          </a:p>
          <a:p>
            <a:r>
              <a:rPr lang="en-US" sz="3800" dirty="0" smtClean="0"/>
              <a:t>Improve the human capital of current teachers</a:t>
            </a:r>
          </a:p>
          <a:p>
            <a:pPr lvl="1"/>
            <a:r>
              <a:rPr lang="en-US" dirty="0" smtClean="0"/>
              <a:t>Studies of various forms of PD/mentoring typically find no impact on student achievement</a:t>
            </a:r>
          </a:p>
          <a:p>
            <a:r>
              <a:rPr lang="en-US" sz="3800" dirty="0" smtClean="0"/>
              <a:t>Get existing teachers to work harder/better</a:t>
            </a:r>
          </a:p>
          <a:p>
            <a:pPr lvl="1"/>
            <a:r>
              <a:rPr lang="en-US" dirty="0" smtClean="0"/>
              <a:t>Nashville and similar merit-pay experiments find little/no impact on teacher performance</a:t>
            </a:r>
          </a:p>
          <a:p>
            <a:r>
              <a:rPr lang="en-US" sz="3800" dirty="0" smtClean="0"/>
              <a:t>Get rid of low-performing teachers and hold on to high-performing teachers</a:t>
            </a:r>
          </a:p>
          <a:p>
            <a:pPr lvl="1"/>
            <a:r>
              <a:rPr lang="en-US" dirty="0" smtClean="0"/>
              <a:t>Simulations suggest gains could be large; don’t not yet know how this will pan out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2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 Preparation Programs and Teacher Quality:  Are There Real Differences Across Programs?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Short Answer:  No (at least in Missouri)</a:t>
            </a:r>
          </a:p>
          <a:p>
            <a:pPr lvl="1"/>
            <a:r>
              <a:rPr lang="en-US" dirty="0" smtClean="0"/>
              <a:t>Few programs stand out in other states either</a:t>
            </a:r>
          </a:p>
          <a:p>
            <a:pPr lvl="2"/>
            <a:r>
              <a:rPr lang="en-US" dirty="0" smtClean="0"/>
              <a:t>Florida, Louisiana, New York, Texas</a:t>
            </a:r>
          </a:p>
          <a:p>
            <a:r>
              <a:rPr lang="en-US" dirty="0" smtClean="0"/>
              <a:t>Why Aren’t There Differences?</a:t>
            </a:r>
          </a:p>
          <a:p>
            <a:pPr lvl="1"/>
            <a:r>
              <a:rPr lang="en-US" dirty="0" smtClean="0"/>
              <a:t>Uniform negative selection</a:t>
            </a:r>
          </a:p>
          <a:p>
            <a:pPr lvl="2"/>
            <a:r>
              <a:rPr lang="en-US" dirty="0" smtClean="0"/>
              <a:t>Education majors at more selective universities aren’t much better than those at less selective universities</a:t>
            </a:r>
          </a:p>
          <a:p>
            <a:pPr lvl="1"/>
            <a:r>
              <a:rPr lang="en-US" dirty="0" smtClean="0"/>
              <a:t>Maybe teacher prep. programs don’t differ much across institutions</a:t>
            </a:r>
          </a:p>
          <a:p>
            <a:pPr lvl="2"/>
            <a:r>
              <a:rPr lang="en-US" dirty="0" smtClean="0"/>
              <a:t>Or maybe they don’t matter at all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8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Do First Impressions Matter?  Improvements in Early Career Teacher Effectiveness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Short Answer:  Yes</a:t>
            </a:r>
          </a:p>
          <a:p>
            <a:r>
              <a:rPr lang="en-US" dirty="0" smtClean="0"/>
              <a:t>Value of teacher retention/”de-selection” based on value-added (VA) depends on how well early-career VA predicts long-run performance</a:t>
            </a:r>
          </a:p>
          <a:p>
            <a:r>
              <a:rPr lang="en-US" dirty="0" smtClean="0"/>
              <a:t>Although there is substantial variability in the payoff to early career experience, VA in first two years does a reasonably good job at predicting later VA, particularly if you want to identify high and low performers</a:t>
            </a:r>
          </a:p>
          <a:p>
            <a:pPr lvl="1"/>
            <a:r>
              <a:rPr lang="en-US" dirty="0" smtClean="0"/>
              <a:t>Still only about 28% of variation in future VA is “explained” by VA in first two years</a:t>
            </a:r>
          </a:p>
          <a:p>
            <a:pPr lvl="1"/>
            <a:r>
              <a:rPr lang="en-US" dirty="0" smtClean="0"/>
              <a:t>If dismiss teachers in lowest 10% of VA in first two years, would eliminate 30% of teachers who are later in bottom 10% of VA and none of those who are later in the top 10% based on 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6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Selecting Growth Measures for School and Teacher Evaluations:  Should Proportionality Matter?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Consider three models</a:t>
            </a:r>
          </a:p>
          <a:p>
            <a:pPr lvl="1"/>
            <a:r>
              <a:rPr lang="en-US" dirty="0" smtClean="0"/>
              <a:t>Student Growth Percentiles</a:t>
            </a:r>
          </a:p>
          <a:p>
            <a:pPr lvl="2"/>
            <a:r>
              <a:rPr lang="en-US" dirty="0" smtClean="0"/>
              <a:t>Account for differences in potential achievement solely with prior achievement</a:t>
            </a:r>
          </a:p>
          <a:p>
            <a:pPr lvl="1"/>
            <a:r>
              <a:rPr lang="en-US" dirty="0" smtClean="0"/>
              <a:t>One-Step Value Added</a:t>
            </a:r>
          </a:p>
          <a:p>
            <a:pPr lvl="2"/>
            <a:r>
              <a:rPr lang="en-US" dirty="0" smtClean="0"/>
              <a:t>Use both prior test scores and student demographics to account for differences in potential achievement</a:t>
            </a:r>
          </a:p>
          <a:p>
            <a:pPr lvl="2"/>
            <a:r>
              <a:rPr lang="en-US" dirty="0" smtClean="0"/>
              <a:t>Simultaneously estimate impacts of student characteristics and schools/teachers by looking at within-school/within-teacher variation in student achievement (i.e. fixed effects)</a:t>
            </a:r>
          </a:p>
          <a:p>
            <a:pPr lvl="1"/>
            <a:r>
              <a:rPr lang="en-US" dirty="0" smtClean="0"/>
              <a:t> Two-Step Value Added</a:t>
            </a:r>
          </a:p>
          <a:p>
            <a:pPr lvl="2"/>
            <a:r>
              <a:rPr lang="en-US" dirty="0" smtClean="0"/>
              <a:t>First step estimates achievement as a function of a student’s prior scores and characteristics, plus observable school/teacher characteristics</a:t>
            </a:r>
          </a:p>
          <a:p>
            <a:pPr lvl="2"/>
            <a:r>
              <a:rPr lang="en-US" dirty="0" smtClean="0"/>
              <a:t>Second step takes the difference between the actual score and the predicted score for each student in step one and compares the averages across schools/teachers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6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Selecting Growth Measures for School and Teacher Evaluations:  Should Proportionality Matter?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Growth Percentiles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Doesn’t </a:t>
            </a:r>
            <a:r>
              <a:rPr lang="en-US" b="1" i="1" dirty="0" smtClean="0"/>
              <a:t>explicitly</a:t>
            </a:r>
            <a:r>
              <a:rPr lang="en-US" dirty="0" smtClean="0"/>
              <a:t> set lower expectations for disadvantaged students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If disadvantaged students score lower (conditional on prior test scores) than non-disadvantaged students, then penalizing teachers/schools who serve them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Selecting Growth Measures for School and Teacher Evaluations:  Should Proportionality Matter?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One-Step Value Added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Takes into account that some types of students will likely score lower than others, even if they have the same initial score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Assumes effects of student characteristics within-school (or within-teacher) are the same as the effects across schools (or teachers)</a:t>
            </a:r>
          </a:p>
          <a:p>
            <a:pPr lvl="2"/>
            <a:r>
              <a:rPr lang="en-US" dirty="0" smtClean="0"/>
              <a:t>Effects of small differences in student characteristics within schools/teachers extrapolated to effects of large differences in characteristics across schools/teachers</a:t>
            </a:r>
          </a:p>
          <a:p>
            <a:pPr lvl="3"/>
            <a:r>
              <a:rPr lang="en-US" dirty="0" smtClean="0"/>
              <a:t>Likely much bigger deal for ranking schools than for ranking teachers</a:t>
            </a:r>
          </a:p>
          <a:p>
            <a:pPr lvl="2"/>
            <a:r>
              <a:rPr lang="en-US" dirty="0" smtClean="0"/>
              <a:t>Measurement error a bigger problem since less true variation within schools/teachers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9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Selecting Growth Measures for School and Teacher Evaluations:  Should Proportionality Matter?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Two-Step Value Added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Does not penalize schools for factors outside their control</a:t>
            </a:r>
          </a:p>
          <a:p>
            <a:pPr lvl="3"/>
            <a:r>
              <a:rPr lang="en-US" dirty="0" smtClean="0"/>
              <a:t>Schools serving disadvantaged students may get worse pool of teacher candidates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If school/teacher quality is correlated with student characteristics, will underestimate differences in quality</a:t>
            </a:r>
          </a:p>
          <a:p>
            <a:pPr lvl="3"/>
            <a:r>
              <a:rPr lang="en-US" dirty="0" smtClean="0"/>
              <a:t>Falsely attribute differences in school/teacher quality to student characteristics</a:t>
            </a:r>
          </a:p>
          <a:p>
            <a:pPr lvl="4"/>
            <a:r>
              <a:rPr lang="en-US" dirty="0" smtClean="0"/>
              <a:t>If disadvantaged students tend to be assigned low-quality teachers, then end up penalizing high-quality teachers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Selecting Growth Measures for School and Teacher Evaluations:  Should Proportionality Matter?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right model?</a:t>
            </a:r>
          </a:p>
          <a:p>
            <a:pPr lvl="1"/>
            <a:r>
              <a:rPr lang="en-US" dirty="0" err="1" smtClean="0"/>
              <a:t>Ehler</a:t>
            </a:r>
            <a:r>
              <a:rPr lang="en-US" dirty="0" smtClean="0"/>
              <a:t>, et al. argue for the two-step VA model</a:t>
            </a:r>
          </a:p>
          <a:p>
            <a:pPr lvl="1"/>
            <a:r>
              <a:rPr lang="en-US" dirty="0" smtClean="0"/>
              <a:t>Choice not so clear</a:t>
            </a:r>
          </a:p>
          <a:p>
            <a:pPr lvl="2"/>
            <a:r>
              <a:rPr lang="en-US" dirty="0" smtClean="0"/>
              <a:t>SGPs appear problematic because they do not account for student characteristics (conditional on test scores) but with enough prior scores, may not be so bad</a:t>
            </a:r>
          </a:p>
          <a:p>
            <a:pPr lvl="2"/>
            <a:r>
              <a:rPr lang="en-US" dirty="0" smtClean="0"/>
              <a:t>One-step VAM may over-penalize schools/teachers serving disadvantaged students</a:t>
            </a:r>
          </a:p>
          <a:p>
            <a:pPr lvl="2"/>
            <a:r>
              <a:rPr lang="en-US" dirty="0" smtClean="0"/>
              <a:t>Two-step VAM may under-reward schools/teachers  serving advantaged students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7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ISP template">
  <a:themeElements>
    <a:clrScheme name="IS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S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ISP template</Template>
  <TotalTime>3072</TotalTime>
  <Words>869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ISP template</vt:lpstr>
      <vt:lpstr>Comments on: “New Research on Training, Growing and Evaluating Teachers”</vt:lpstr>
      <vt:lpstr>How Can We Improve Teacher Quality?</vt:lpstr>
      <vt:lpstr>Teacher Preparation Programs and Teacher Quality:  Are There Real Differences Across Programs?</vt:lpstr>
      <vt:lpstr>Do First Impressions Matter?  Improvements in Early Career Teacher Effectiveness</vt:lpstr>
      <vt:lpstr>Selecting Growth Measures for School and Teacher Evaluations:  Should Proportionality Matter?</vt:lpstr>
      <vt:lpstr>Selecting Growth Measures for School and Teacher Evaluations:  Should Proportionality Matter?</vt:lpstr>
      <vt:lpstr>Selecting Growth Measures for School and Teacher Evaluations:  Should Proportionality Matter?</vt:lpstr>
      <vt:lpstr>Selecting Growth Measures for School and Teacher Evaluations:  Should Proportionality Matter?</vt:lpstr>
      <vt:lpstr>Selecting Growth Measures for School and Teacher Evaluations:  Should Proportionality Matter?</vt:lpstr>
      <vt:lpstr>Implications</vt:lpstr>
    </vt:vector>
  </TitlesOfParts>
  <Company>Georgia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Tim Sass</cp:lastModifiedBy>
  <cp:revision>71</cp:revision>
  <dcterms:created xsi:type="dcterms:W3CDTF">2005-05-12T16:24:11Z</dcterms:created>
  <dcterms:modified xsi:type="dcterms:W3CDTF">2013-02-20T18:26:15Z</dcterms:modified>
</cp:coreProperties>
</file>