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rts/chart1.xml" ContentType="application/vnd.openxmlformats-officedocument.drawingml.chart+xml"/>
  <Override PartName="/ppt/drawings/drawing1.xml" ContentType="application/vnd.openxmlformats-officedocument.drawingml.chartshapes+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charts/chart2.xml" ContentType="application/vnd.openxmlformats-officedocument.drawingml.chart+xml"/>
  <Override PartName="/ppt/notesSlides/notesSlide12.xml" ContentType="application/vnd.openxmlformats-officedocument.presentationml.notesSlide+xml"/>
  <Override PartName="/ppt/charts/chart3.xml" ContentType="application/vnd.openxmlformats-officedocument.drawingml.chart+xml"/>
  <Override PartName="/ppt/notesSlides/notesSlide13.xml" ContentType="application/vnd.openxmlformats-officedocument.presentationml.notesSlide+xml"/>
  <Override PartName="/ppt/charts/chart4.xml" ContentType="application/vnd.openxmlformats-officedocument.drawingml.chart+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6" r:id="rId1"/>
  </p:sldMasterIdLst>
  <p:notesMasterIdLst>
    <p:notesMasterId r:id="rId25"/>
  </p:notesMasterIdLst>
  <p:handoutMasterIdLst>
    <p:handoutMasterId r:id="rId26"/>
  </p:handoutMasterIdLst>
  <p:sldIdLst>
    <p:sldId id="256" r:id="rId2"/>
    <p:sldId id="358" r:id="rId3"/>
    <p:sldId id="326" r:id="rId4"/>
    <p:sldId id="354" r:id="rId5"/>
    <p:sldId id="355" r:id="rId6"/>
    <p:sldId id="270" r:id="rId7"/>
    <p:sldId id="343" r:id="rId8"/>
    <p:sldId id="359" r:id="rId9"/>
    <p:sldId id="356" r:id="rId10"/>
    <p:sldId id="333" r:id="rId11"/>
    <p:sldId id="273" r:id="rId12"/>
    <p:sldId id="312" r:id="rId13"/>
    <p:sldId id="314" r:id="rId14"/>
    <p:sldId id="337" r:id="rId15"/>
    <p:sldId id="338" r:id="rId16"/>
    <p:sldId id="363" r:id="rId17"/>
    <p:sldId id="364" r:id="rId18"/>
    <p:sldId id="340" r:id="rId19"/>
    <p:sldId id="360" r:id="rId20"/>
    <p:sldId id="361" r:id="rId21"/>
    <p:sldId id="366" r:id="rId22"/>
    <p:sldId id="368" r:id="rId23"/>
    <p:sldId id="369" r:id="rId24"/>
  </p:sldIdLst>
  <p:sldSz cx="9144000" cy="6858000" type="screen4x3"/>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3A299"/>
    <a:srgbClr val="EEF0E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2792" autoAdjust="0"/>
  </p:normalViewPr>
  <p:slideViewPr>
    <p:cSldViewPr>
      <p:cViewPr varScale="1">
        <p:scale>
          <a:sx n="90" d="100"/>
          <a:sy n="90" d="100"/>
        </p:scale>
        <p:origin x="1002" y="10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package" Target="../embeddings/Microsoft_Excel_Worksheet1.xlsx"/></Relationships>
</file>

<file path=ppt/charts/_rels/chart2.xml.rels><?xml version="1.0" encoding="UTF-8" standalone="yes"?>
<Relationships xmlns="http://schemas.openxmlformats.org/package/2006/relationships"><Relationship Id="rId1" Type="http://schemas.openxmlformats.org/officeDocument/2006/relationships/oleObject" Target="../embeddings/oleObject1.bin"/></Relationships>
</file>

<file path=ppt/charts/_rels/chart3.xml.rels><?xml version="1.0" encoding="UTF-8" standalone="yes"?>
<Relationships xmlns="http://schemas.openxmlformats.org/package/2006/relationships"><Relationship Id="rId1" Type="http://schemas.openxmlformats.org/officeDocument/2006/relationships/oleObject" Target="../embeddings/oleObject2.bin"/></Relationships>
</file>

<file path=ppt/charts/_rels/chart4.xml.rels><?xml version="1.0" encoding="UTF-8" standalone="yes"?>
<Relationships xmlns="http://schemas.openxmlformats.org/package/2006/relationships"><Relationship Id="rId1" Type="http://schemas.openxmlformats.org/officeDocument/2006/relationships/oleObject" Target="../embeddings/oleObject3.bin"/></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5770475805908876"/>
          <c:y val="2.6451138868479059E-2"/>
          <c:w val="0.77807170738273101"/>
          <c:h val="0.89798168322273453"/>
        </c:manualLayout>
      </c:layout>
      <c:lineChart>
        <c:grouping val="standard"/>
        <c:varyColors val="0"/>
        <c:ser>
          <c:idx val="0"/>
          <c:order val="0"/>
          <c:tx>
            <c:v>MO PW</c:v>
          </c:tx>
          <c:spPr>
            <a:ln w="38100">
              <a:solidFill>
                <a:schemeClr val="tx1"/>
              </a:solidFill>
            </a:ln>
          </c:spPr>
          <c:marker>
            <c:symbol val="none"/>
          </c:marker>
          <c:cat>
            <c:numRef>
              <c:f>Sheet1!$A$2:$A$53</c:f>
              <c:numCache>
                <c:formatCode>General</c:formatCode>
                <c:ptCount val="52"/>
                <c:pt idx="0">
                  <c:v>24</c:v>
                </c:pt>
                <c:pt idx="1">
                  <c:v>25</c:v>
                </c:pt>
                <c:pt idx="2">
                  <c:v>26</c:v>
                </c:pt>
                <c:pt idx="3">
                  <c:v>27</c:v>
                </c:pt>
                <c:pt idx="4">
                  <c:v>28</c:v>
                </c:pt>
                <c:pt idx="5">
                  <c:v>29</c:v>
                </c:pt>
                <c:pt idx="6">
                  <c:v>30</c:v>
                </c:pt>
                <c:pt idx="7">
                  <c:v>31</c:v>
                </c:pt>
                <c:pt idx="8">
                  <c:v>32</c:v>
                </c:pt>
                <c:pt idx="9">
                  <c:v>33</c:v>
                </c:pt>
                <c:pt idx="10">
                  <c:v>34</c:v>
                </c:pt>
                <c:pt idx="11">
                  <c:v>35</c:v>
                </c:pt>
                <c:pt idx="12">
                  <c:v>36</c:v>
                </c:pt>
                <c:pt idx="13">
                  <c:v>37</c:v>
                </c:pt>
                <c:pt idx="14">
                  <c:v>38</c:v>
                </c:pt>
                <c:pt idx="15">
                  <c:v>39</c:v>
                </c:pt>
                <c:pt idx="16">
                  <c:v>40</c:v>
                </c:pt>
                <c:pt idx="17">
                  <c:v>41</c:v>
                </c:pt>
                <c:pt idx="18">
                  <c:v>42</c:v>
                </c:pt>
                <c:pt idx="19">
                  <c:v>43</c:v>
                </c:pt>
                <c:pt idx="20">
                  <c:v>44</c:v>
                </c:pt>
                <c:pt idx="21">
                  <c:v>45</c:v>
                </c:pt>
                <c:pt idx="22">
                  <c:v>46</c:v>
                </c:pt>
                <c:pt idx="23">
                  <c:v>47</c:v>
                </c:pt>
                <c:pt idx="24">
                  <c:v>48</c:v>
                </c:pt>
                <c:pt idx="25">
                  <c:v>49</c:v>
                </c:pt>
                <c:pt idx="26">
                  <c:v>50</c:v>
                </c:pt>
                <c:pt idx="27">
                  <c:v>51</c:v>
                </c:pt>
                <c:pt idx="28">
                  <c:v>52</c:v>
                </c:pt>
                <c:pt idx="29">
                  <c:v>53</c:v>
                </c:pt>
                <c:pt idx="30">
                  <c:v>54</c:v>
                </c:pt>
                <c:pt idx="31">
                  <c:v>55</c:v>
                </c:pt>
                <c:pt idx="32">
                  <c:v>56</c:v>
                </c:pt>
                <c:pt idx="33">
                  <c:v>57</c:v>
                </c:pt>
                <c:pt idx="34">
                  <c:v>58</c:v>
                </c:pt>
                <c:pt idx="35">
                  <c:v>59</c:v>
                </c:pt>
                <c:pt idx="36">
                  <c:v>60</c:v>
                </c:pt>
                <c:pt idx="37">
                  <c:v>61</c:v>
                </c:pt>
                <c:pt idx="38">
                  <c:v>62</c:v>
                </c:pt>
                <c:pt idx="39">
                  <c:v>63</c:v>
                </c:pt>
                <c:pt idx="40">
                  <c:v>64</c:v>
                </c:pt>
                <c:pt idx="41">
                  <c:v>65</c:v>
                </c:pt>
                <c:pt idx="42">
                  <c:v>66</c:v>
                </c:pt>
                <c:pt idx="43">
                  <c:v>67</c:v>
                </c:pt>
                <c:pt idx="44">
                  <c:v>68</c:v>
                </c:pt>
                <c:pt idx="45">
                  <c:v>69</c:v>
                </c:pt>
                <c:pt idx="46">
                  <c:v>70</c:v>
                </c:pt>
                <c:pt idx="47">
                  <c:v>71</c:v>
                </c:pt>
                <c:pt idx="48">
                  <c:v>72</c:v>
                </c:pt>
                <c:pt idx="49">
                  <c:v>73</c:v>
                </c:pt>
                <c:pt idx="50">
                  <c:v>74</c:v>
                </c:pt>
                <c:pt idx="51">
                  <c:v>75</c:v>
                </c:pt>
              </c:numCache>
            </c:numRef>
          </c:cat>
          <c:val>
            <c:numRef>
              <c:f>Sheet1!$E$2:$E$53</c:f>
              <c:numCache>
                <c:formatCode>General</c:formatCode>
                <c:ptCount val="52"/>
                <c:pt idx="4" formatCode="&quot;$&quot;#,##0">
                  <c:v>14042.233021863072</c:v>
                </c:pt>
                <c:pt idx="5" formatCode="&quot;$&quot;#,##0">
                  <c:v>18035.881414873296</c:v>
                </c:pt>
                <c:pt idx="6" formatCode="&quot;$&quot;#,##0">
                  <c:v>22494.292495759353</c:v>
                </c:pt>
                <c:pt idx="7" formatCode="&quot;$&quot;#,##0">
                  <c:v>27448.64023402302</c:v>
                </c:pt>
                <c:pt idx="8" formatCode="&quot;$&quot;#,##0">
                  <c:v>32930.509259111961</c:v>
                </c:pt>
                <c:pt idx="9" formatCode="&quot;$&quot;#,##0">
                  <c:v>38971.735305623341</c:v>
                </c:pt>
                <c:pt idx="10" formatCode="&quot;$&quot;#,##0">
                  <c:v>45604.23096767805</c:v>
                </c:pt>
                <c:pt idx="11" formatCode="&quot;$&quot;#,##0">
                  <c:v>52859.797138519942</c:v>
                </c:pt>
                <c:pt idx="12" formatCode="&quot;$&quot;#,##0">
                  <c:v>60769.92068160091</c:v>
                </c:pt>
                <c:pt idx="13" formatCode="&quot;$&quot;#,##0">
                  <c:v>69365.559055886872</c:v>
                </c:pt>
                <c:pt idx="14" formatCode="&quot;$&quot;#,##0">
                  <c:v>78676.912799118407</c:v>
                </c:pt>
                <c:pt idx="15" formatCode="&quot;$&quot;#,##0">
                  <c:v>88733.186956332604</c:v>
                </c:pt>
                <c:pt idx="16" formatCode="&quot;$&quot;#,##0">
                  <c:v>99562.342725022216</c:v>
                </c:pt>
                <c:pt idx="17" formatCode="&quot;$&quot;#,##0">
                  <c:v>111190.84077063018</c:v>
                </c:pt>
                <c:pt idx="18" formatCode="&quot;$&quot;#,##0">
                  <c:v>123643.3778442683</c:v>
                </c:pt>
                <c:pt idx="19" formatCode="&quot;$&quot;#,##0">
                  <c:v>136942.61850617206</c:v>
                </c:pt>
                <c:pt idx="20" formatCode="&quot;$&quot;#,##0">
                  <c:v>165502.10212443772</c:v>
                </c:pt>
                <c:pt idx="21" formatCode="&quot;$&quot;#,##0">
                  <c:v>199056.94312409789</c:v>
                </c:pt>
                <c:pt idx="22" formatCode="&quot;$&quot;#,##0">
                  <c:v>238332.33674856051</c:v>
                </c:pt>
                <c:pt idx="23" formatCode="&quot;$&quot;#,##0">
                  <c:v>284137.88333826984</c:v>
                </c:pt>
                <c:pt idx="24" formatCode="&quot;$&quot;#,##0">
                  <c:v>528663.41954485828</c:v>
                </c:pt>
                <c:pt idx="25" formatCode="&quot;$&quot;#,##0">
                  <c:v>542175.37209182081</c:v>
                </c:pt>
                <c:pt idx="26" formatCode="&quot;$&quot;#,##0">
                  <c:v>553862.73511553626</c:v>
                </c:pt>
                <c:pt idx="27" formatCode="&quot;$&quot;#,##0">
                  <c:v>563640.23418573593</c:v>
                </c:pt>
                <c:pt idx="28" formatCode="&quot;$&quot;#,##0">
                  <c:v>595247.04225255526</c:v>
                </c:pt>
                <c:pt idx="29" formatCode="&quot;$&quot;#,##0">
                  <c:v>588977.70099208225</c:v>
                </c:pt>
                <c:pt idx="30" formatCode="&quot;$&quot;#,##0">
                  <c:v>592501.78964683891</c:v>
                </c:pt>
                <c:pt idx="31" formatCode="&quot;$&quot;#,##0">
                  <c:v>582472.72420192917</c:v>
                </c:pt>
                <c:pt idx="32" formatCode="&quot;$&quot;#,##0">
                  <c:v>570766.89940366475</c:v>
                </c:pt>
                <c:pt idx="33" formatCode="&quot;$&quot;#,##0">
                  <c:v>557490.08978499961</c:v>
                </c:pt>
                <c:pt idx="34" formatCode="&quot;$&quot;#,##0">
                  <c:v>542755.30802779633</c:v>
                </c:pt>
                <c:pt idx="35" formatCode="&quot;$&quot;#,##0">
                  <c:v>526682.52001234854</c:v>
                </c:pt>
                <c:pt idx="36" formatCode="&quot;$&quot;#,##0">
                  <c:v>509396.83076163783</c:v>
                </c:pt>
                <c:pt idx="37" formatCode="&quot;$&quot;#,##0">
                  <c:v>491028.56640396919</c:v>
                </c:pt>
                <c:pt idx="38" formatCode="&quot;$&quot;#,##0">
                  <c:v>471712.27401415131</c:v>
                </c:pt>
                <c:pt idx="39" formatCode="&quot;$&quot;#,##0">
                  <c:v>442731.84850375698</c:v>
                </c:pt>
                <c:pt idx="40" formatCode="&quot;$&quot;#,##0">
                  <c:v>412045.02381775522</c:v>
                </c:pt>
                <c:pt idx="41" formatCode="&quot;$&quot;#,##0">
                  <c:v>382330.66137459158</c:v>
                </c:pt>
                <c:pt idx="42" formatCode="&quot;$&quot;#,##0">
                  <c:v>353653.22631102323</c:v>
                </c:pt>
                <c:pt idx="43" formatCode="&quot;$&quot;#,##0">
                  <c:v>326069.18125402462</c:v>
                </c:pt>
                <c:pt idx="44" formatCode="&quot;$&quot;#,##0">
                  <c:v>299627.32103850093</c:v>
                </c:pt>
                <c:pt idx="45" formatCode="&quot;$&quot;#,##0">
                  <c:v>274366.87535534269</c:v>
                </c:pt>
                <c:pt idx="46" formatCode="&quot;$&quot;#,##0">
                  <c:v>250318.66920732605</c:v>
                </c:pt>
                <c:pt idx="47" formatCode="&quot;$&quot;#,##0">
                  <c:v>227507.30458417191</c:v>
                </c:pt>
                <c:pt idx="48" formatCode="&quot;$&quot;#,##0">
                  <c:v>205949.40940981932</c:v>
                </c:pt>
                <c:pt idx="49" formatCode="&quot;$&quot;#,##0">
                  <c:v>185653.04025502983</c:v>
                </c:pt>
                <c:pt idx="50" formatCode="&quot;$&quot;#,##0">
                  <c:v>166616.74874892924</c:v>
                </c:pt>
                <c:pt idx="51" formatCode="&quot;$&quot;#,##0">
                  <c:v>148831.43125014342</c:v>
                </c:pt>
              </c:numCache>
            </c:numRef>
          </c:val>
          <c:smooth val="0"/>
        </c:ser>
        <c:ser>
          <c:idx val="1"/>
          <c:order val="1"/>
          <c:tx>
            <c:v>Other PW</c:v>
          </c:tx>
          <c:spPr>
            <a:ln w="38100">
              <a:solidFill>
                <a:schemeClr val="tx1"/>
              </a:solidFill>
              <a:prstDash val="dash"/>
            </a:ln>
          </c:spPr>
          <c:marker>
            <c:symbol val="none"/>
          </c:marker>
          <c:val>
            <c:numRef>
              <c:f>Sheet1!$L$2:$L$53</c:f>
              <c:numCache>
                <c:formatCode>General</c:formatCode>
                <c:ptCount val="52"/>
                <c:pt idx="4" formatCode="&quot;$&quot;#,##0">
                  <c:v>8077.5590965635974</c:v>
                </c:pt>
                <c:pt idx="5" formatCode="&quot;$&quot;#,##0">
                  <c:v>10386.381163138256</c:v>
                </c:pt>
                <c:pt idx="6" formatCode="&quot;$&quot;#,##0">
                  <c:v>12968.296231651413</c:v>
                </c:pt>
                <c:pt idx="7" formatCode="&quot;$&quot;#,##0">
                  <c:v>15842.213574412604</c:v>
                </c:pt>
                <c:pt idx="8" formatCode="&quot;$&quot;#,##0">
                  <c:v>19027.364801902451</c:v>
                </c:pt>
                <c:pt idx="9" formatCode="&quot;$&quot;#,##0">
                  <c:v>27147.067398476123</c:v>
                </c:pt>
                <c:pt idx="10" formatCode="&quot;$&quot;#,##0">
                  <c:v>31802.768431689678</c:v>
                </c:pt>
                <c:pt idx="11" formatCode="&quot;$&quot;#,##0">
                  <c:v>36903.92744972989</c:v>
                </c:pt>
                <c:pt idx="12" formatCode="&quot;$&quot;#,##0">
                  <c:v>42474.05836559608</c:v>
                </c:pt>
                <c:pt idx="13" formatCode="&quot;$&quot;#,##0">
                  <c:v>48536.411270153847</c:v>
                </c:pt>
                <c:pt idx="14" formatCode="&quot;$&quot;#,##0">
                  <c:v>55113.811613452024</c:v>
                </c:pt>
                <c:pt idx="15" formatCode="&quot;$&quot;#,##0">
                  <c:v>62228.490540148188</c:v>
                </c:pt>
                <c:pt idx="16" formatCode="&quot;$&quot;#,##0">
                  <c:v>69901.907200725444</c:v>
                </c:pt>
                <c:pt idx="17" formatCode="&quot;$&quot;#,##0">
                  <c:v>78154.563995765289</c:v>
                </c:pt>
                <c:pt idx="18" formatCode="&quot;$&quot;#,##0">
                  <c:v>87005.815844592216</c:v>
                </c:pt>
                <c:pt idx="19" formatCode="&quot;$&quot;#,##0">
                  <c:v>96473.674700444928</c:v>
                </c:pt>
                <c:pt idx="20" formatCode="&quot;$&quot;#,##0">
                  <c:v>106574.61066005116</c:v>
                </c:pt>
                <c:pt idx="21" formatCode="&quot;$&quot;#,##0">
                  <c:v>117323.3511343296</c:v>
                </c:pt>
                <c:pt idx="22" formatCode="&quot;$&quot;#,##0">
                  <c:v>128732.67965693327</c:v>
                </c:pt>
                <c:pt idx="23" formatCode="&quot;$&quot;#,##0">
                  <c:v>140813.2360066906</c:v>
                </c:pt>
                <c:pt idx="24" formatCode="&quot;$&quot;#,##0">
                  <c:v>153573.31940678836</c:v>
                </c:pt>
                <c:pt idx="25" formatCode="&quot;$&quot;#,##0">
                  <c:v>177567.23667299957</c:v>
                </c:pt>
                <c:pt idx="26" formatCode="&quot;$&quot;#,##0">
                  <c:v>204034.82239431844</c:v>
                </c:pt>
                <c:pt idx="27" formatCode="&quot;$&quot;#,##0">
                  <c:v>233106.65838412216</c:v>
                </c:pt>
                <c:pt idx="28" formatCode="&quot;$&quot;#,##0">
                  <c:v>264909.57518281409</c:v>
                </c:pt>
                <c:pt idx="29" formatCode="&quot;$&quot;#,##0">
                  <c:v>355711.48938022088</c:v>
                </c:pt>
                <c:pt idx="30" formatCode="&quot;$&quot;#,##0">
                  <c:v>350143.42087885231</c:v>
                </c:pt>
                <c:pt idx="31" formatCode="&quot;$&quot;#,##0">
                  <c:v>343565.49489428574</c:v>
                </c:pt>
                <c:pt idx="32" formatCode="&quot;$&quot;#,##0">
                  <c:v>336042.16209735704</c:v>
                </c:pt>
                <c:pt idx="33" formatCode="&quot;$&quot;#,##0">
                  <c:v>327642.26596288785</c:v>
                </c:pt>
                <c:pt idx="34" formatCode="&quot;$&quot;#,##0">
                  <c:v>318437.98886625317</c:v>
                </c:pt>
                <c:pt idx="35" formatCode="&quot;$&quot;#,##0">
                  <c:v>308504.64166812348</c:v>
                </c:pt>
                <c:pt idx="36" formatCode="&quot;$&quot;#,##0">
                  <c:v>297919.58042226383</c:v>
                </c:pt>
                <c:pt idx="37" formatCode="&quot;$&quot;#,##0">
                  <c:v>286762.18586488115</c:v>
                </c:pt>
                <c:pt idx="38" formatCode="&quot;$&quot;#,##0">
                  <c:v>275113.19619848166</c:v>
                </c:pt>
                <c:pt idx="39" formatCode="&quot;$&quot;#,##0">
                  <c:v>263054.44992998126</c:v>
                </c:pt>
                <c:pt idx="40" formatCode="&quot;$&quot;#,##0">
                  <c:v>250668.40498860131</c:v>
                </c:pt>
                <c:pt idx="41" formatCode="&quot;$&quot;#,##0">
                  <c:v>238037.44617369393</c:v>
                </c:pt>
                <c:pt idx="42" formatCode="&quot;$&quot;#,##0">
                  <c:v>225243.19871258808</c:v>
                </c:pt>
                <c:pt idx="43" formatCode="&quot;$&quot;#,##0">
                  <c:v>212364.71221435731</c:v>
                </c:pt>
                <c:pt idx="44" formatCode="&quot;$&quot;#,##0">
                  <c:v>199478.2765993826</c:v>
                </c:pt>
                <c:pt idx="45" formatCode="&quot;$&quot;#,##0">
                  <c:v>186655.79826417007</c:v>
                </c:pt>
                <c:pt idx="46" formatCode="&quot;$&quot;#,##0">
                  <c:v>173965.12710545142</c:v>
                </c:pt>
                <c:pt idx="47" formatCode="&quot;$&quot;#,##0">
                  <c:v>161471.21959333358</c:v>
                </c:pt>
                <c:pt idx="48" formatCode="&quot;$&quot;#,##0">
                  <c:v>149234.64778510164</c:v>
                </c:pt>
                <c:pt idx="49" formatCode="&quot;$&quot;#,##0">
                  <c:v>137310.78210512784</c:v>
                </c:pt>
                <c:pt idx="50" formatCode="&quot;$&quot;#,##0">
                  <c:v>125748.64414702862</c:v>
                </c:pt>
                <c:pt idx="51" formatCode="&quot;$&quot;#,##0">
                  <c:v>114591.78635615052</c:v>
                </c:pt>
              </c:numCache>
            </c:numRef>
          </c:val>
          <c:smooth val="0"/>
        </c:ser>
        <c:dLbls>
          <c:showLegendKey val="0"/>
          <c:showVal val="0"/>
          <c:showCatName val="0"/>
          <c:showSerName val="0"/>
          <c:showPercent val="0"/>
          <c:showBubbleSize val="0"/>
        </c:dLbls>
        <c:smooth val="0"/>
        <c:axId val="151941520"/>
        <c:axId val="154226984"/>
      </c:lineChart>
      <c:catAx>
        <c:axId val="151941520"/>
        <c:scaling>
          <c:orientation val="minMax"/>
        </c:scaling>
        <c:delete val="0"/>
        <c:axPos val="b"/>
        <c:numFmt formatCode="General" sourceLinked="1"/>
        <c:majorTickMark val="none"/>
        <c:minorTickMark val="none"/>
        <c:tickLblPos val="nextTo"/>
        <c:crossAx val="154226984"/>
        <c:crosses val="autoZero"/>
        <c:auto val="1"/>
        <c:lblAlgn val="ctr"/>
        <c:lblOffset val="100"/>
        <c:tickLblSkip val="5"/>
        <c:noMultiLvlLbl val="0"/>
      </c:catAx>
      <c:valAx>
        <c:axId val="154226984"/>
        <c:scaling>
          <c:orientation val="minMax"/>
        </c:scaling>
        <c:delete val="0"/>
        <c:axPos val="l"/>
        <c:majorGridlines/>
        <c:numFmt formatCode="General" sourceLinked="1"/>
        <c:majorTickMark val="none"/>
        <c:minorTickMark val="none"/>
        <c:tickLblPos val="nextTo"/>
        <c:crossAx val="151941520"/>
        <c:crosses val="autoZero"/>
        <c:crossBetween val="between"/>
      </c:valAx>
    </c:plotArea>
    <c:plotVisOnly val="1"/>
    <c:dispBlanksAs val="gap"/>
    <c:showDLblsOverMax val="0"/>
  </c:chart>
  <c:externalData r:id="rId1">
    <c:autoUpdate val="0"/>
  </c:externalData>
  <c:userShapes r:id="rId2"/>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survivalrates!$K$6</c:f>
              <c:strCache>
                <c:ptCount val="1"/>
                <c:pt idx="0">
                  <c:v>Actual</c:v>
                </c:pt>
              </c:strCache>
            </c:strRef>
          </c:tx>
          <c:spPr>
            <a:ln w="31750" cap="rnd">
              <a:solidFill>
                <a:schemeClr val="tx1"/>
              </a:solidFill>
              <a:round/>
            </a:ln>
            <a:effectLst/>
          </c:spPr>
          <c:marker>
            <c:symbol val="none"/>
          </c:marker>
          <c:cat>
            <c:numRef>
              <c:f>survivalrates!$I$7:$I$9</c:f>
              <c:numCache>
                <c:formatCode>General</c:formatCode>
                <c:ptCount val="3"/>
                <c:pt idx="0">
                  <c:v>2011</c:v>
                </c:pt>
                <c:pt idx="1">
                  <c:v>2012</c:v>
                </c:pt>
                <c:pt idx="2">
                  <c:v>2013</c:v>
                </c:pt>
              </c:numCache>
            </c:numRef>
          </c:cat>
          <c:val>
            <c:numRef>
              <c:f>survivalrates!$K$7:$K$9</c:f>
              <c:numCache>
                <c:formatCode>General</c:formatCode>
                <c:ptCount val="3"/>
                <c:pt idx="0">
                  <c:v>0.88829999999999998</c:v>
                </c:pt>
                <c:pt idx="1">
                  <c:v>0.78649999999999998</c:v>
                </c:pt>
                <c:pt idx="2">
                  <c:v>0.6865</c:v>
                </c:pt>
              </c:numCache>
            </c:numRef>
          </c:val>
          <c:smooth val="0"/>
        </c:ser>
        <c:ser>
          <c:idx val="1"/>
          <c:order val="1"/>
          <c:tx>
            <c:strRef>
              <c:f>survivalrates!$L$6</c:f>
              <c:strCache>
                <c:ptCount val="1"/>
                <c:pt idx="0">
                  <c:v>Predicted</c:v>
                </c:pt>
              </c:strCache>
            </c:strRef>
          </c:tx>
          <c:spPr>
            <a:ln w="44450" cap="rnd">
              <a:solidFill>
                <a:schemeClr val="tx1"/>
              </a:solidFill>
              <a:prstDash val="dash"/>
              <a:round/>
            </a:ln>
            <a:effectLst/>
          </c:spPr>
          <c:marker>
            <c:symbol val="none"/>
          </c:marker>
          <c:cat>
            <c:numRef>
              <c:f>survivalrates!$I$7:$I$9</c:f>
              <c:numCache>
                <c:formatCode>General</c:formatCode>
                <c:ptCount val="3"/>
                <c:pt idx="0">
                  <c:v>2011</c:v>
                </c:pt>
                <c:pt idx="1">
                  <c:v>2012</c:v>
                </c:pt>
                <c:pt idx="2">
                  <c:v>2013</c:v>
                </c:pt>
              </c:numCache>
            </c:numRef>
          </c:cat>
          <c:val>
            <c:numRef>
              <c:f>survivalrates!$L$7:$L$9</c:f>
              <c:numCache>
                <c:formatCode>General</c:formatCode>
                <c:ptCount val="3"/>
                <c:pt idx="0">
                  <c:v>0.88109999999999999</c:v>
                </c:pt>
                <c:pt idx="1">
                  <c:v>0.78600000000000003</c:v>
                </c:pt>
                <c:pt idx="2">
                  <c:v>0.69920000000000004</c:v>
                </c:pt>
              </c:numCache>
            </c:numRef>
          </c:val>
          <c:smooth val="0"/>
        </c:ser>
        <c:ser>
          <c:idx val="2"/>
          <c:order val="2"/>
          <c:tx>
            <c:strRef>
              <c:f>survivalrates!$M$6</c:f>
              <c:strCache>
                <c:ptCount val="1"/>
                <c:pt idx="0">
                  <c:v>95% Simulated Band</c:v>
                </c:pt>
              </c:strCache>
            </c:strRef>
          </c:tx>
          <c:spPr>
            <a:ln w="28575" cap="rnd">
              <a:solidFill>
                <a:schemeClr val="tx1"/>
              </a:solidFill>
              <a:prstDash val="sysDot"/>
              <a:round/>
            </a:ln>
            <a:effectLst/>
          </c:spPr>
          <c:marker>
            <c:symbol val="none"/>
          </c:marker>
          <c:cat>
            <c:numRef>
              <c:f>survivalrates!$I$7:$I$9</c:f>
              <c:numCache>
                <c:formatCode>General</c:formatCode>
                <c:ptCount val="3"/>
                <c:pt idx="0">
                  <c:v>2011</c:v>
                </c:pt>
                <c:pt idx="1">
                  <c:v>2012</c:v>
                </c:pt>
                <c:pt idx="2">
                  <c:v>2013</c:v>
                </c:pt>
              </c:numCache>
            </c:numRef>
          </c:cat>
          <c:val>
            <c:numRef>
              <c:f>survivalrates!$M$7:$M$9</c:f>
              <c:numCache>
                <c:formatCode>General</c:formatCode>
                <c:ptCount val="3"/>
                <c:pt idx="0">
                  <c:v>0.86809999999999998</c:v>
                </c:pt>
                <c:pt idx="1">
                  <c:v>0.77010000000000001</c:v>
                </c:pt>
                <c:pt idx="2">
                  <c:v>0.68179999999999996</c:v>
                </c:pt>
              </c:numCache>
            </c:numRef>
          </c:val>
          <c:smooth val="0"/>
        </c:ser>
        <c:ser>
          <c:idx val="3"/>
          <c:order val="3"/>
          <c:tx>
            <c:strRef>
              <c:f>survivalrates!$N$6</c:f>
              <c:strCache>
                <c:ptCount val="1"/>
              </c:strCache>
            </c:strRef>
          </c:tx>
          <c:spPr>
            <a:ln w="28575" cap="rnd">
              <a:solidFill>
                <a:schemeClr val="tx1"/>
              </a:solidFill>
              <a:prstDash val="sysDot"/>
              <a:round/>
            </a:ln>
            <a:effectLst/>
          </c:spPr>
          <c:marker>
            <c:symbol val="none"/>
          </c:marker>
          <c:cat>
            <c:numRef>
              <c:f>survivalrates!$I$7:$I$9</c:f>
              <c:numCache>
                <c:formatCode>General</c:formatCode>
                <c:ptCount val="3"/>
                <c:pt idx="0">
                  <c:v>2011</c:v>
                </c:pt>
                <c:pt idx="1">
                  <c:v>2012</c:v>
                </c:pt>
                <c:pt idx="2">
                  <c:v>2013</c:v>
                </c:pt>
              </c:numCache>
            </c:numRef>
          </c:cat>
          <c:val>
            <c:numRef>
              <c:f>survivalrates!$N$7:$N$9</c:f>
              <c:numCache>
                <c:formatCode>General</c:formatCode>
                <c:ptCount val="3"/>
                <c:pt idx="0">
                  <c:v>0.89390000000000003</c:v>
                </c:pt>
                <c:pt idx="1">
                  <c:v>0.80200000000000005</c:v>
                </c:pt>
                <c:pt idx="2">
                  <c:v>0.71660000000000001</c:v>
                </c:pt>
              </c:numCache>
            </c:numRef>
          </c:val>
          <c:smooth val="0"/>
        </c:ser>
        <c:dLbls>
          <c:showLegendKey val="0"/>
          <c:showVal val="0"/>
          <c:showCatName val="0"/>
          <c:showSerName val="0"/>
          <c:showPercent val="0"/>
          <c:showBubbleSize val="0"/>
        </c:dLbls>
        <c:smooth val="0"/>
        <c:axId val="153865840"/>
        <c:axId val="153523456"/>
      </c:lineChart>
      <c:catAx>
        <c:axId val="15386584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53523456"/>
        <c:crosses val="autoZero"/>
        <c:auto val="1"/>
        <c:lblAlgn val="ctr"/>
        <c:lblOffset val="100"/>
        <c:noMultiLvlLbl val="0"/>
      </c:catAx>
      <c:valAx>
        <c:axId val="153523456"/>
        <c:scaling>
          <c:orientation val="minMax"/>
          <c:min val="0.60000000000000009"/>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53865840"/>
        <c:crosses val="autoZero"/>
        <c:crossBetween val="between"/>
      </c:valAx>
      <c:spPr>
        <a:noFill/>
        <a:ln>
          <a:noFill/>
        </a:ln>
        <a:effectLst/>
      </c:spPr>
    </c:plotArea>
    <c:legend>
      <c:legendPos val="b"/>
      <c:legendEntry>
        <c:idx val="3"/>
        <c:delete val="1"/>
      </c:legendEntry>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solidFill>
      <a:schemeClr val="bg1"/>
    </a:solidFill>
    <a:ln w="9525" cap="flat" cmpd="sng" algn="ctr">
      <a:solidFill>
        <a:schemeClr val="tx1">
          <a:lumMod val="15000"/>
          <a:lumOff val="85000"/>
        </a:schemeClr>
      </a:solidFill>
      <a:round/>
    </a:ln>
    <a:effectLst/>
  </c:spPr>
  <c:txPr>
    <a:bodyPr/>
    <a:lstStyle/>
    <a:p>
      <a:pPr>
        <a:defRPr/>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age_dis!$C$2</c:f>
              <c:strCache>
                <c:ptCount val="1"/>
                <c:pt idx="0">
                  <c:v>Actual</c:v>
                </c:pt>
              </c:strCache>
            </c:strRef>
          </c:tx>
          <c:spPr>
            <a:ln w="31750" cap="rnd">
              <a:solidFill>
                <a:schemeClr val="tx1"/>
              </a:solidFill>
              <a:round/>
            </a:ln>
            <a:effectLst/>
          </c:spPr>
          <c:marker>
            <c:symbol val="none"/>
          </c:marker>
          <c:cat>
            <c:numRef>
              <c:f>age_dis!$B$3:$B$22</c:f>
              <c:numCache>
                <c:formatCode>General</c:formatCode>
                <c:ptCount val="20"/>
                <c:pt idx="0">
                  <c:v>48</c:v>
                </c:pt>
                <c:pt idx="1">
                  <c:v>49</c:v>
                </c:pt>
                <c:pt idx="2">
                  <c:v>50</c:v>
                </c:pt>
                <c:pt idx="3">
                  <c:v>51</c:v>
                </c:pt>
                <c:pt idx="4">
                  <c:v>52</c:v>
                </c:pt>
                <c:pt idx="5">
                  <c:v>53</c:v>
                </c:pt>
                <c:pt idx="6">
                  <c:v>54</c:v>
                </c:pt>
                <c:pt idx="7">
                  <c:v>55</c:v>
                </c:pt>
                <c:pt idx="8">
                  <c:v>56</c:v>
                </c:pt>
                <c:pt idx="9">
                  <c:v>57</c:v>
                </c:pt>
                <c:pt idx="10">
                  <c:v>58</c:v>
                </c:pt>
                <c:pt idx="11">
                  <c:v>59</c:v>
                </c:pt>
                <c:pt idx="12">
                  <c:v>60</c:v>
                </c:pt>
                <c:pt idx="13">
                  <c:v>61</c:v>
                </c:pt>
                <c:pt idx="14">
                  <c:v>62</c:v>
                </c:pt>
                <c:pt idx="15">
                  <c:v>63</c:v>
                </c:pt>
                <c:pt idx="16">
                  <c:v>64</c:v>
                </c:pt>
                <c:pt idx="17">
                  <c:v>65</c:v>
                </c:pt>
                <c:pt idx="18">
                  <c:v>66</c:v>
                </c:pt>
                <c:pt idx="19">
                  <c:v>67</c:v>
                </c:pt>
              </c:numCache>
            </c:numRef>
          </c:cat>
          <c:val>
            <c:numRef>
              <c:f>age_dis!$C$3:$C$22</c:f>
              <c:numCache>
                <c:formatCode>General</c:formatCode>
                <c:ptCount val="20"/>
                <c:pt idx="0">
                  <c:v>1.047904E-2</c:v>
                </c:pt>
                <c:pt idx="1">
                  <c:v>2.095808E-2</c:v>
                </c:pt>
                <c:pt idx="2">
                  <c:v>1.646707E-2</c:v>
                </c:pt>
                <c:pt idx="3">
                  <c:v>2.9940120000000001E-2</c:v>
                </c:pt>
                <c:pt idx="4">
                  <c:v>6.1377250000000001E-2</c:v>
                </c:pt>
                <c:pt idx="5">
                  <c:v>6.2874250000000007E-2</c:v>
                </c:pt>
                <c:pt idx="6">
                  <c:v>7.6347310000000002E-2</c:v>
                </c:pt>
                <c:pt idx="7">
                  <c:v>6.5868259999999998E-2</c:v>
                </c:pt>
                <c:pt idx="8">
                  <c:v>7.6347310000000002E-2</c:v>
                </c:pt>
                <c:pt idx="9">
                  <c:v>5.8383230000000001E-2</c:v>
                </c:pt>
                <c:pt idx="10">
                  <c:v>6.7365270000000005E-2</c:v>
                </c:pt>
                <c:pt idx="11">
                  <c:v>7.784431E-2</c:v>
                </c:pt>
                <c:pt idx="12">
                  <c:v>7.9341320000000007E-2</c:v>
                </c:pt>
                <c:pt idx="13">
                  <c:v>6.2874250000000007E-2</c:v>
                </c:pt>
                <c:pt idx="14">
                  <c:v>6.8862279999999998E-2</c:v>
                </c:pt>
                <c:pt idx="15">
                  <c:v>5.3892219999999998E-2</c:v>
                </c:pt>
                <c:pt idx="16">
                  <c:v>4.4910180000000001E-2</c:v>
                </c:pt>
                <c:pt idx="17">
                  <c:v>4.0419160000000003E-2</c:v>
                </c:pt>
                <c:pt idx="18">
                  <c:v>1.9461079999999999E-2</c:v>
                </c:pt>
                <c:pt idx="19">
                  <c:v>5.9880200000000001E-3</c:v>
                </c:pt>
              </c:numCache>
            </c:numRef>
          </c:val>
          <c:smooth val="0"/>
        </c:ser>
        <c:ser>
          <c:idx val="1"/>
          <c:order val="1"/>
          <c:tx>
            <c:strRef>
              <c:f>age_dis!$D$2</c:f>
              <c:strCache>
                <c:ptCount val="1"/>
                <c:pt idx="0">
                  <c:v>Predicted</c:v>
                </c:pt>
              </c:strCache>
            </c:strRef>
          </c:tx>
          <c:spPr>
            <a:ln w="44450" cap="rnd">
              <a:solidFill>
                <a:schemeClr val="tx1"/>
              </a:solidFill>
              <a:prstDash val="dash"/>
              <a:round/>
            </a:ln>
            <a:effectLst/>
          </c:spPr>
          <c:marker>
            <c:symbol val="none"/>
          </c:marker>
          <c:cat>
            <c:numRef>
              <c:f>age_dis!$B$3:$B$22</c:f>
              <c:numCache>
                <c:formatCode>General</c:formatCode>
                <c:ptCount val="20"/>
                <c:pt idx="0">
                  <c:v>48</c:v>
                </c:pt>
                <c:pt idx="1">
                  <c:v>49</c:v>
                </c:pt>
                <c:pt idx="2">
                  <c:v>50</c:v>
                </c:pt>
                <c:pt idx="3">
                  <c:v>51</c:v>
                </c:pt>
                <c:pt idx="4">
                  <c:v>52</c:v>
                </c:pt>
                <c:pt idx="5">
                  <c:v>53</c:v>
                </c:pt>
                <c:pt idx="6">
                  <c:v>54</c:v>
                </c:pt>
                <c:pt idx="7">
                  <c:v>55</c:v>
                </c:pt>
                <c:pt idx="8">
                  <c:v>56</c:v>
                </c:pt>
                <c:pt idx="9">
                  <c:v>57</c:v>
                </c:pt>
                <c:pt idx="10">
                  <c:v>58</c:v>
                </c:pt>
                <c:pt idx="11">
                  <c:v>59</c:v>
                </c:pt>
                <c:pt idx="12">
                  <c:v>60</c:v>
                </c:pt>
                <c:pt idx="13">
                  <c:v>61</c:v>
                </c:pt>
                <c:pt idx="14">
                  <c:v>62</c:v>
                </c:pt>
                <c:pt idx="15">
                  <c:v>63</c:v>
                </c:pt>
                <c:pt idx="16">
                  <c:v>64</c:v>
                </c:pt>
                <c:pt idx="17">
                  <c:v>65</c:v>
                </c:pt>
                <c:pt idx="18">
                  <c:v>66</c:v>
                </c:pt>
                <c:pt idx="19">
                  <c:v>67</c:v>
                </c:pt>
              </c:numCache>
            </c:numRef>
          </c:cat>
          <c:val>
            <c:numRef>
              <c:f>age_dis!$D$3:$D$22</c:f>
              <c:numCache>
                <c:formatCode>General</c:formatCode>
                <c:ptCount val="20"/>
                <c:pt idx="0">
                  <c:v>1.1842989999999999E-2</c:v>
                </c:pt>
                <c:pt idx="1">
                  <c:v>2.9712639999999998E-2</c:v>
                </c:pt>
                <c:pt idx="2">
                  <c:v>4.3699010000000003E-2</c:v>
                </c:pt>
                <c:pt idx="3">
                  <c:v>5.06705E-2</c:v>
                </c:pt>
                <c:pt idx="4">
                  <c:v>6.1086710000000002E-2</c:v>
                </c:pt>
                <c:pt idx="5">
                  <c:v>6.5338980000000005E-2</c:v>
                </c:pt>
                <c:pt idx="6">
                  <c:v>6.7246609999999998E-2</c:v>
                </c:pt>
                <c:pt idx="7">
                  <c:v>6.4245759999999999E-2</c:v>
                </c:pt>
                <c:pt idx="8">
                  <c:v>6.3955410000000004E-2</c:v>
                </c:pt>
                <c:pt idx="9">
                  <c:v>7.051752E-2</c:v>
                </c:pt>
                <c:pt idx="10">
                  <c:v>7.2316249999999999E-2</c:v>
                </c:pt>
                <c:pt idx="11">
                  <c:v>7.3013330000000001E-2</c:v>
                </c:pt>
                <c:pt idx="12">
                  <c:v>7.3667979999999994E-2</c:v>
                </c:pt>
                <c:pt idx="13">
                  <c:v>5.8338149999999998E-2</c:v>
                </c:pt>
                <c:pt idx="14">
                  <c:v>5.5648250000000003E-2</c:v>
                </c:pt>
                <c:pt idx="15">
                  <c:v>4.5815700000000001E-2</c:v>
                </c:pt>
                <c:pt idx="16">
                  <c:v>3.9002090000000003E-2</c:v>
                </c:pt>
                <c:pt idx="17">
                  <c:v>3.0264320000000001E-2</c:v>
                </c:pt>
                <c:pt idx="18">
                  <c:v>1.6982690000000002E-2</c:v>
                </c:pt>
                <c:pt idx="19">
                  <c:v>6.6351200000000004E-3</c:v>
                </c:pt>
              </c:numCache>
            </c:numRef>
          </c:val>
          <c:smooth val="0"/>
        </c:ser>
        <c:ser>
          <c:idx val="2"/>
          <c:order val="2"/>
          <c:tx>
            <c:strRef>
              <c:f>age_dis!$E$2</c:f>
              <c:strCache>
                <c:ptCount val="1"/>
                <c:pt idx="0">
                  <c:v>95% Simulated Band</c:v>
                </c:pt>
              </c:strCache>
            </c:strRef>
          </c:tx>
          <c:spPr>
            <a:ln w="28575" cap="rnd">
              <a:solidFill>
                <a:schemeClr val="tx1"/>
              </a:solidFill>
              <a:prstDash val="sysDot"/>
              <a:round/>
            </a:ln>
            <a:effectLst/>
          </c:spPr>
          <c:marker>
            <c:symbol val="none"/>
          </c:marker>
          <c:cat>
            <c:numRef>
              <c:f>age_dis!$B$3:$B$22</c:f>
              <c:numCache>
                <c:formatCode>General</c:formatCode>
                <c:ptCount val="20"/>
                <c:pt idx="0">
                  <c:v>48</c:v>
                </c:pt>
                <c:pt idx="1">
                  <c:v>49</c:v>
                </c:pt>
                <c:pt idx="2">
                  <c:v>50</c:v>
                </c:pt>
                <c:pt idx="3">
                  <c:v>51</c:v>
                </c:pt>
                <c:pt idx="4">
                  <c:v>52</c:v>
                </c:pt>
                <c:pt idx="5">
                  <c:v>53</c:v>
                </c:pt>
                <c:pt idx="6">
                  <c:v>54</c:v>
                </c:pt>
                <c:pt idx="7">
                  <c:v>55</c:v>
                </c:pt>
                <c:pt idx="8">
                  <c:v>56</c:v>
                </c:pt>
                <c:pt idx="9">
                  <c:v>57</c:v>
                </c:pt>
                <c:pt idx="10">
                  <c:v>58</c:v>
                </c:pt>
                <c:pt idx="11">
                  <c:v>59</c:v>
                </c:pt>
                <c:pt idx="12">
                  <c:v>60</c:v>
                </c:pt>
                <c:pt idx="13">
                  <c:v>61</c:v>
                </c:pt>
                <c:pt idx="14">
                  <c:v>62</c:v>
                </c:pt>
                <c:pt idx="15">
                  <c:v>63</c:v>
                </c:pt>
                <c:pt idx="16">
                  <c:v>64</c:v>
                </c:pt>
                <c:pt idx="17">
                  <c:v>65</c:v>
                </c:pt>
                <c:pt idx="18">
                  <c:v>66</c:v>
                </c:pt>
                <c:pt idx="19">
                  <c:v>67</c:v>
                </c:pt>
              </c:numCache>
            </c:numRef>
          </c:cat>
          <c:val>
            <c:numRef>
              <c:f>age_dis!$E$3:$E$22</c:f>
              <c:numCache>
                <c:formatCode>General</c:formatCode>
                <c:ptCount val="20"/>
                <c:pt idx="0">
                  <c:v>4.6801899999999999E-3</c:v>
                </c:pt>
                <c:pt idx="1">
                  <c:v>1.8237079999999999E-2</c:v>
                </c:pt>
                <c:pt idx="2">
                  <c:v>2.973396E-2</c:v>
                </c:pt>
                <c:pt idx="3">
                  <c:v>3.5714290000000003E-2</c:v>
                </c:pt>
                <c:pt idx="4">
                  <c:v>4.4303799999999997E-2</c:v>
                </c:pt>
                <c:pt idx="5">
                  <c:v>4.8252910000000003E-2</c:v>
                </c:pt>
                <c:pt idx="6">
                  <c:v>5.0080779999999998E-2</c:v>
                </c:pt>
                <c:pt idx="7">
                  <c:v>4.709576E-2</c:v>
                </c:pt>
                <c:pt idx="8">
                  <c:v>4.7001620000000001E-2</c:v>
                </c:pt>
                <c:pt idx="9">
                  <c:v>5.2877140000000003E-2</c:v>
                </c:pt>
                <c:pt idx="10">
                  <c:v>5.3968250000000002E-2</c:v>
                </c:pt>
                <c:pt idx="11">
                  <c:v>5.485893E-2</c:v>
                </c:pt>
                <c:pt idx="12">
                  <c:v>5.5727550000000001E-2</c:v>
                </c:pt>
                <c:pt idx="13">
                  <c:v>4.2003230000000003E-2</c:v>
                </c:pt>
                <c:pt idx="14">
                  <c:v>3.9877299999999997E-2</c:v>
                </c:pt>
                <c:pt idx="15">
                  <c:v>3.1104199999999999E-2</c:v>
                </c:pt>
                <c:pt idx="16">
                  <c:v>2.583587E-2</c:v>
                </c:pt>
                <c:pt idx="17">
                  <c:v>1.8779339999999999E-2</c:v>
                </c:pt>
                <c:pt idx="18">
                  <c:v>8.0000000000000002E-3</c:v>
                </c:pt>
                <c:pt idx="19">
                  <c:v>1.53846E-3</c:v>
                </c:pt>
              </c:numCache>
            </c:numRef>
          </c:val>
          <c:smooth val="0"/>
        </c:ser>
        <c:ser>
          <c:idx val="3"/>
          <c:order val="3"/>
          <c:tx>
            <c:strRef>
              <c:f>age_dis!$F$2</c:f>
              <c:strCache>
                <c:ptCount val="1"/>
                <c:pt idx="0">
                  <c:v>97.50%</c:v>
                </c:pt>
              </c:strCache>
            </c:strRef>
          </c:tx>
          <c:spPr>
            <a:ln w="28575" cap="rnd">
              <a:solidFill>
                <a:schemeClr val="tx1"/>
              </a:solidFill>
              <a:prstDash val="sysDot"/>
              <a:round/>
            </a:ln>
            <a:effectLst/>
          </c:spPr>
          <c:marker>
            <c:symbol val="none"/>
          </c:marker>
          <c:cat>
            <c:numRef>
              <c:f>age_dis!$B$3:$B$22</c:f>
              <c:numCache>
                <c:formatCode>General</c:formatCode>
                <c:ptCount val="20"/>
                <c:pt idx="0">
                  <c:v>48</c:v>
                </c:pt>
                <c:pt idx="1">
                  <c:v>49</c:v>
                </c:pt>
                <c:pt idx="2">
                  <c:v>50</c:v>
                </c:pt>
                <c:pt idx="3">
                  <c:v>51</c:v>
                </c:pt>
                <c:pt idx="4">
                  <c:v>52</c:v>
                </c:pt>
                <c:pt idx="5">
                  <c:v>53</c:v>
                </c:pt>
                <c:pt idx="6">
                  <c:v>54</c:v>
                </c:pt>
                <c:pt idx="7">
                  <c:v>55</c:v>
                </c:pt>
                <c:pt idx="8">
                  <c:v>56</c:v>
                </c:pt>
                <c:pt idx="9">
                  <c:v>57</c:v>
                </c:pt>
                <c:pt idx="10">
                  <c:v>58</c:v>
                </c:pt>
                <c:pt idx="11">
                  <c:v>59</c:v>
                </c:pt>
                <c:pt idx="12">
                  <c:v>60</c:v>
                </c:pt>
                <c:pt idx="13">
                  <c:v>61</c:v>
                </c:pt>
                <c:pt idx="14">
                  <c:v>62</c:v>
                </c:pt>
                <c:pt idx="15">
                  <c:v>63</c:v>
                </c:pt>
                <c:pt idx="16">
                  <c:v>64</c:v>
                </c:pt>
                <c:pt idx="17">
                  <c:v>65</c:v>
                </c:pt>
                <c:pt idx="18">
                  <c:v>66</c:v>
                </c:pt>
                <c:pt idx="19">
                  <c:v>67</c:v>
                </c:pt>
              </c:numCache>
            </c:numRef>
          </c:cat>
          <c:val>
            <c:numRef>
              <c:f>age_dis!$F$3:$F$22</c:f>
              <c:numCache>
                <c:formatCode>General</c:formatCode>
                <c:ptCount val="20"/>
                <c:pt idx="0">
                  <c:v>2.012384E-2</c:v>
                </c:pt>
                <c:pt idx="1">
                  <c:v>4.2139379999999997E-2</c:v>
                </c:pt>
                <c:pt idx="2">
                  <c:v>5.9113300000000001E-2</c:v>
                </c:pt>
                <c:pt idx="3">
                  <c:v>6.646059E-2</c:v>
                </c:pt>
                <c:pt idx="4">
                  <c:v>7.8399999999999997E-2</c:v>
                </c:pt>
                <c:pt idx="5">
                  <c:v>8.3333329999999997E-2</c:v>
                </c:pt>
                <c:pt idx="6">
                  <c:v>8.5536550000000003E-2</c:v>
                </c:pt>
                <c:pt idx="7">
                  <c:v>8.242613E-2</c:v>
                </c:pt>
                <c:pt idx="8">
                  <c:v>8.2278480000000001E-2</c:v>
                </c:pt>
                <c:pt idx="9">
                  <c:v>8.8921280000000005E-2</c:v>
                </c:pt>
                <c:pt idx="10">
                  <c:v>9.1338580000000003E-2</c:v>
                </c:pt>
                <c:pt idx="11">
                  <c:v>9.2356690000000005E-2</c:v>
                </c:pt>
                <c:pt idx="12">
                  <c:v>9.3059939999999994E-2</c:v>
                </c:pt>
                <c:pt idx="13">
                  <c:v>7.5384619999999999E-2</c:v>
                </c:pt>
                <c:pt idx="14">
                  <c:v>7.22135E-2</c:v>
                </c:pt>
                <c:pt idx="15">
                  <c:v>6.0995180000000003E-2</c:v>
                </c:pt>
                <c:pt idx="16">
                  <c:v>5.3042119999999998E-2</c:v>
                </c:pt>
                <c:pt idx="17">
                  <c:v>4.2789220000000003E-2</c:v>
                </c:pt>
                <c:pt idx="18">
                  <c:v>2.6645769999999999E-2</c:v>
                </c:pt>
                <c:pt idx="19">
                  <c:v>1.286174E-2</c:v>
                </c:pt>
              </c:numCache>
            </c:numRef>
          </c:val>
          <c:smooth val="0"/>
        </c:ser>
        <c:dLbls>
          <c:showLegendKey val="0"/>
          <c:showVal val="0"/>
          <c:showCatName val="0"/>
          <c:showSerName val="0"/>
          <c:showPercent val="0"/>
          <c:showBubbleSize val="0"/>
        </c:dLbls>
        <c:smooth val="0"/>
        <c:axId val="154749200"/>
        <c:axId val="154885624"/>
      </c:lineChart>
      <c:catAx>
        <c:axId val="15474920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54885624"/>
        <c:crosses val="autoZero"/>
        <c:auto val="1"/>
        <c:lblAlgn val="ctr"/>
        <c:lblOffset val="100"/>
        <c:noMultiLvlLbl val="0"/>
      </c:catAx>
      <c:valAx>
        <c:axId val="154885624"/>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54749200"/>
        <c:crosses val="autoZero"/>
        <c:crossBetween val="between"/>
      </c:valAx>
      <c:spPr>
        <a:noFill/>
        <a:ln>
          <a:noFill/>
        </a:ln>
        <a:effectLst/>
      </c:spPr>
    </c:plotArea>
    <c:legend>
      <c:legendPos val="b"/>
      <c:legendEntry>
        <c:idx val="3"/>
        <c:delete val="1"/>
      </c:legendEntry>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solidFill>
      <a:schemeClr val="bg1"/>
    </a:solidFill>
    <a:ln w="9525" cap="flat" cmpd="sng" algn="ctr">
      <a:solidFill>
        <a:schemeClr val="tx1">
          <a:lumMod val="15000"/>
          <a:lumOff val="85000"/>
        </a:schemeClr>
      </a:solidFill>
      <a:round/>
    </a:ln>
    <a:effectLst/>
  </c:spPr>
  <c:txPr>
    <a:bodyPr/>
    <a:lstStyle/>
    <a:p>
      <a:pPr>
        <a:defRPr/>
      </a:pPr>
      <a:endParaRPr lang="en-US"/>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age_dis!$C$32</c:f>
              <c:strCache>
                <c:ptCount val="1"/>
                <c:pt idx="0">
                  <c:v>Actual</c:v>
                </c:pt>
              </c:strCache>
            </c:strRef>
          </c:tx>
          <c:spPr>
            <a:ln w="31750" cap="rnd">
              <a:solidFill>
                <a:schemeClr val="tx1"/>
              </a:solidFill>
              <a:round/>
            </a:ln>
            <a:effectLst/>
          </c:spPr>
          <c:marker>
            <c:symbol val="none"/>
          </c:marker>
          <c:cat>
            <c:numRef>
              <c:f>age_dis!$B$33:$B$54</c:f>
              <c:numCache>
                <c:formatCode>General</c:formatCode>
                <c:ptCount val="22"/>
                <c:pt idx="0">
                  <c:v>48</c:v>
                </c:pt>
                <c:pt idx="1">
                  <c:v>49</c:v>
                </c:pt>
                <c:pt idx="2">
                  <c:v>50</c:v>
                </c:pt>
                <c:pt idx="3">
                  <c:v>51</c:v>
                </c:pt>
                <c:pt idx="4">
                  <c:v>52</c:v>
                </c:pt>
                <c:pt idx="5">
                  <c:v>53</c:v>
                </c:pt>
                <c:pt idx="6">
                  <c:v>54</c:v>
                </c:pt>
                <c:pt idx="7">
                  <c:v>55</c:v>
                </c:pt>
                <c:pt idx="8">
                  <c:v>56</c:v>
                </c:pt>
                <c:pt idx="9">
                  <c:v>57</c:v>
                </c:pt>
                <c:pt idx="10">
                  <c:v>58</c:v>
                </c:pt>
                <c:pt idx="11">
                  <c:v>59</c:v>
                </c:pt>
                <c:pt idx="12">
                  <c:v>60</c:v>
                </c:pt>
                <c:pt idx="13">
                  <c:v>61</c:v>
                </c:pt>
                <c:pt idx="14">
                  <c:v>62</c:v>
                </c:pt>
                <c:pt idx="15">
                  <c:v>63</c:v>
                </c:pt>
                <c:pt idx="16">
                  <c:v>64</c:v>
                </c:pt>
                <c:pt idx="17">
                  <c:v>65</c:v>
                </c:pt>
                <c:pt idx="18">
                  <c:v>66</c:v>
                </c:pt>
                <c:pt idx="19">
                  <c:v>67</c:v>
                </c:pt>
              </c:numCache>
            </c:numRef>
          </c:cat>
          <c:val>
            <c:numRef>
              <c:f>age_dis!$C$33:$C$54</c:f>
              <c:numCache>
                <c:formatCode>General</c:formatCode>
                <c:ptCount val="22"/>
                <c:pt idx="0">
                  <c:v>0</c:v>
                </c:pt>
                <c:pt idx="1">
                  <c:v>0</c:v>
                </c:pt>
                <c:pt idx="2">
                  <c:v>0.13465482000000001</c:v>
                </c:pt>
                <c:pt idx="3">
                  <c:v>0.12098428</c:v>
                </c:pt>
                <c:pt idx="4">
                  <c:v>9.5693780000000006E-2</c:v>
                </c:pt>
                <c:pt idx="5">
                  <c:v>7.7922080000000005E-2</c:v>
                </c:pt>
                <c:pt idx="6">
                  <c:v>8.0656190000000003E-2</c:v>
                </c:pt>
                <c:pt idx="7">
                  <c:v>7.9289129999999999E-2</c:v>
                </c:pt>
                <c:pt idx="8">
                  <c:v>6.4935060000000003E-2</c:v>
                </c:pt>
                <c:pt idx="9">
                  <c:v>6.1517429999999998E-2</c:v>
                </c:pt>
                <c:pt idx="10">
                  <c:v>5.6049210000000002E-2</c:v>
                </c:pt>
                <c:pt idx="11">
                  <c:v>5.1264520000000001E-2</c:v>
                </c:pt>
                <c:pt idx="12">
                  <c:v>3.9644569999999997E-2</c:v>
                </c:pt>
                <c:pt idx="13">
                  <c:v>3.1442240000000003E-2</c:v>
                </c:pt>
                <c:pt idx="14">
                  <c:v>3.0758710000000002E-2</c:v>
                </c:pt>
                <c:pt idx="15">
                  <c:v>1.845523E-2</c:v>
                </c:pt>
                <c:pt idx="16">
                  <c:v>2.1872860000000001E-2</c:v>
                </c:pt>
                <c:pt idx="17">
                  <c:v>1.298701E-2</c:v>
                </c:pt>
                <c:pt idx="18">
                  <c:v>1.435407E-2</c:v>
                </c:pt>
                <c:pt idx="19">
                  <c:v>7.5188E-3</c:v>
                </c:pt>
              </c:numCache>
            </c:numRef>
          </c:val>
          <c:smooth val="0"/>
        </c:ser>
        <c:ser>
          <c:idx val="1"/>
          <c:order val="1"/>
          <c:tx>
            <c:strRef>
              <c:f>age_dis!$D$32</c:f>
              <c:strCache>
                <c:ptCount val="1"/>
                <c:pt idx="0">
                  <c:v>Predicted</c:v>
                </c:pt>
              </c:strCache>
            </c:strRef>
          </c:tx>
          <c:spPr>
            <a:ln w="44450" cap="rnd">
              <a:solidFill>
                <a:schemeClr val="tx1"/>
              </a:solidFill>
              <a:prstDash val="dash"/>
              <a:round/>
            </a:ln>
            <a:effectLst/>
          </c:spPr>
          <c:marker>
            <c:symbol val="none"/>
          </c:marker>
          <c:cat>
            <c:numRef>
              <c:f>age_dis!$B$33:$B$54</c:f>
              <c:numCache>
                <c:formatCode>General</c:formatCode>
                <c:ptCount val="22"/>
                <c:pt idx="0">
                  <c:v>48</c:v>
                </c:pt>
                <c:pt idx="1">
                  <c:v>49</c:v>
                </c:pt>
                <c:pt idx="2">
                  <c:v>50</c:v>
                </c:pt>
                <c:pt idx="3">
                  <c:v>51</c:v>
                </c:pt>
                <c:pt idx="4">
                  <c:v>52</c:v>
                </c:pt>
                <c:pt idx="5">
                  <c:v>53</c:v>
                </c:pt>
                <c:pt idx="6">
                  <c:v>54</c:v>
                </c:pt>
                <c:pt idx="7">
                  <c:v>55</c:v>
                </c:pt>
                <c:pt idx="8">
                  <c:v>56</c:v>
                </c:pt>
                <c:pt idx="9">
                  <c:v>57</c:v>
                </c:pt>
                <c:pt idx="10">
                  <c:v>58</c:v>
                </c:pt>
                <c:pt idx="11">
                  <c:v>59</c:v>
                </c:pt>
                <c:pt idx="12">
                  <c:v>60</c:v>
                </c:pt>
                <c:pt idx="13">
                  <c:v>61</c:v>
                </c:pt>
                <c:pt idx="14">
                  <c:v>62</c:v>
                </c:pt>
                <c:pt idx="15">
                  <c:v>63</c:v>
                </c:pt>
                <c:pt idx="16">
                  <c:v>64</c:v>
                </c:pt>
                <c:pt idx="17">
                  <c:v>65</c:v>
                </c:pt>
                <c:pt idx="18">
                  <c:v>66</c:v>
                </c:pt>
                <c:pt idx="19">
                  <c:v>67</c:v>
                </c:pt>
              </c:numCache>
            </c:numRef>
          </c:cat>
          <c:val>
            <c:numRef>
              <c:f>age_dis!$D$33:$D$54</c:f>
              <c:numCache>
                <c:formatCode>General</c:formatCode>
                <c:ptCount val="22"/>
                <c:pt idx="0">
                  <c:v>0</c:v>
                </c:pt>
                <c:pt idx="1">
                  <c:v>0</c:v>
                </c:pt>
                <c:pt idx="2">
                  <c:v>0.12917039999999999</c:v>
                </c:pt>
                <c:pt idx="3">
                  <c:v>0.10892333</c:v>
                </c:pt>
                <c:pt idx="4">
                  <c:v>9.0379550000000003E-2</c:v>
                </c:pt>
                <c:pt idx="5">
                  <c:v>7.67428E-2</c:v>
                </c:pt>
                <c:pt idx="6">
                  <c:v>7.8480400000000006E-2</c:v>
                </c:pt>
                <c:pt idx="7">
                  <c:v>8.0725630000000007E-2</c:v>
                </c:pt>
                <c:pt idx="8">
                  <c:v>6.4345949999999999E-2</c:v>
                </c:pt>
                <c:pt idx="9">
                  <c:v>6.0996519999999999E-2</c:v>
                </c:pt>
                <c:pt idx="10">
                  <c:v>5.482679E-2</c:v>
                </c:pt>
                <c:pt idx="11">
                  <c:v>5.1702659999999998E-2</c:v>
                </c:pt>
                <c:pt idx="12">
                  <c:v>4.3067429999999997E-2</c:v>
                </c:pt>
                <c:pt idx="13">
                  <c:v>3.3917450000000002E-2</c:v>
                </c:pt>
                <c:pt idx="14">
                  <c:v>3.3306059999999998E-2</c:v>
                </c:pt>
                <c:pt idx="15">
                  <c:v>2.645923E-2</c:v>
                </c:pt>
                <c:pt idx="16">
                  <c:v>2.3390999999999999E-2</c:v>
                </c:pt>
                <c:pt idx="17">
                  <c:v>1.670054E-2</c:v>
                </c:pt>
                <c:pt idx="18">
                  <c:v>1.5130390000000001E-2</c:v>
                </c:pt>
                <c:pt idx="19">
                  <c:v>1.173386E-2</c:v>
                </c:pt>
              </c:numCache>
            </c:numRef>
          </c:val>
          <c:smooth val="0"/>
        </c:ser>
        <c:ser>
          <c:idx val="2"/>
          <c:order val="2"/>
          <c:tx>
            <c:strRef>
              <c:f>age_dis!$E$32</c:f>
              <c:strCache>
                <c:ptCount val="1"/>
                <c:pt idx="0">
                  <c:v>95% Simulated Band</c:v>
                </c:pt>
              </c:strCache>
            </c:strRef>
          </c:tx>
          <c:spPr>
            <a:ln w="28575" cap="rnd">
              <a:solidFill>
                <a:schemeClr val="tx1"/>
              </a:solidFill>
              <a:prstDash val="sysDot"/>
              <a:round/>
            </a:ln>
            <a:effectLst/>
          </c:spPr>
          <c:marker>
            <c:symbol val="none"/>
          </c:marker>
          <c:cat>
            <c:numRef>
              <c:f>age_dis!$B$33:$B$54</c:f>
              <c:numCache>
                <c:formatCode>General</c:formatCode>
                <c:ptCount val="22"/>
                <c:pt idx="0">
                  <c:v>48</c:v>
                </c:pt>
                <c:pt idx="1">
                  <c:v>49</c:v>
                </c:pt>
                <c:pt idx="2">
                  <c:v>50</c:v>
                </c:pt>
                <c:pt idx="3">
                  <c:v>51</c:v>
                </c:pt>
                <c:pt idx="4">
                  <c:v>52</c:v>
                </c:pt>
                <c:pt idx="5">
                  <c:v>53</c:v>
                </c:pt>
                <c:pt idx="6">
                  <c:v>54</c:v>
                </c:pt>
                <c:pt idx="7">
                  <c:v>55</c:v>
                </c:pt>
                <c:pt idx="8">
                  <c:v>56</c:v>
                </c:pt>
                <c:pt idx="9">
                  <c:v>57</c:v>
                </c:pt>
                <c:pt idx="10">
                  <c:v>58</c:v>
                </c:pt>
                <c:pt idx="11">
                  <c:v>59</c:v>
                </c:pt>
                <c:pt idx="12">
                  <c:v>60</c:v>
                </c:pt>
                <c:pt idx="13">
                  <c:v>61</c:v>
                </c:pt>
                <c:pt idx="14">
                  <c:v>62</c:v>
                </c:pt>
                <c:pt idx="15">
                  <c:v>63</c:v>
                </c:pt>
                <c:pt idx="16">
                  <c:v>64</c:v>
                </c:pt>
                <c:pt idx="17">
                  <c:v>65</c:v>
                </c:pt>
                <c:pt idx="18">
                  <c:v>66</c:v>
                </c:pt>
                <c:pt idx="19">
                  <c:v>67</c:v>
                </c:pt>
              </c:numCache>
            </c:numRef>
          </c:cat>
          <c:val>
            <c:numRef>
              <c:f>age_dis!$E$33:$E$54</c:f>
              <c:numCache>
                <c:formatCode>General</c:formatCode>
                <c:ptCount val="22"/>
                <c:pt idx="0">
                  <c:v>0</c:v>
                </c:pt>
                <c:pt idx="1">
                  <c:v>0</c:v>
                </c:pt>
                <c:pt idx="2">
                  <c:v>0.12354949</c:v>
                </c:pt>
                <c:pt idx="3">
                  <c:v>0.10337838000000001</c:v>
                </c:pt>
                <c:pt idx="4">
                  <c:v>8.4734359999999995E-2</c:v>
                </c:pt>
                <c:pt idx="5">
                  <c:v>7.1034479999999997E-2</c:v>
                </c:pt>
                <c:pt idx="6">
                  <c:v>7.214429E-2</c:v>
                </c:pt>
                <c:pt idx="7">
                  <c:v>7.4247489999999999E-2</c:v>
                </c:pt>
                <c:pt idx="8">
                  <c:v>5.8201059999999999E-2</c:v>
                </c:pt>
                <c:pt idx="9">
                  <c:v>5.4869679999999997E-2</c:v>
                </c:pt>
                <c:pt idx="10">
                  <c:v>4.8452219999999997E-2</c:v>
                </c:pt>
                <c:pt idx="11">
                  <c:v>4.4914129999999997E-2</c:v>
                </c:pt>
                <c:pt idx="12">
                  <c:v>3.6709720000000001E-2</c:v>
                </c:pt>
                <c:pt idx="13">
                  <c:v>2.8018680000000001E-2</c:v>
                </c:pt>
                <c:pt idx="14">
                  <c:v>2.7229409999999999E-2</c:v>
                </c:pt>
                <c:pt idx="15">
                  <c:v>2.1131560000000001E-2</c:v>
                </c:pt>
                <c:pt idx="16">
                  <c:v>1.8243240000000001E-2</c:v>
                </c:pt>
                <c:pt idx="17">
                  <c:v>1.2228259999999999E-2</c:v>
                </c:pt>
                <c:pt idx="18">
                  <c:v>1.0862190000000001E-2</c:v>
                </c:pt>
                <c:pt idx="19">
                  <c:v>8.0645200000000004E-3</c:v>
                </c:pt>
              </c:numCache>
            </c:numRef>
          </c:val>
          <c:smooth val="0"/>
        </c:ser>
        <c:ser>
          <c:idx val="3"/>
          <c:order val="3"/>
          <c:tx>
            <c:strRef>
              <c:f>age_dis!$F$32</c:f>
              <c:strCache>
                <c:ptCount val="1"/>
                <c:pt idx="0">
                  <c:v>97.50%</c:v>
                </c:pt>
              </c:strCache>
            </c:strRef>
          </c:tx>
          <c:spPr>
            <a:ln w="28575" cap="rnd">
              <a:solidFill>
                <a:schemeClr val="tx1"/>
              </a:solidFill>
              <a:prstDash val="sysDot"/>
              <a:round/>
            </a:ln>
            <a:effectLst/>
          </c:spPr>
          <c:marker>
            <c:symbol val="none"/>
          </c:marker>
          <c:cat>
            <c:numRef>
              <c:f>age_dis!$B$33:$B$54</c:f>
              <c:numCache>
                <c:formatCode>General</c:formatCode>
                <c:ptCount val="22"/>
                <c:pt idx="0">
                  <c:v>48</c:v>
                </c:pt>
                <c:pt idx="1">
                  <c:v>49</c:v>
                </c:pt>
                <c:pt idx="2">
                  <c:v>50</c:v>
                </c:pt>
                <c:pt idx="3">
                  <c:v>51</c:v>
                </c:pt>
                <c:pt idx="4">
                  <c:v>52</c:v>
                </c:pt>
                <c:pt idx="5">
                  <c:v>53</c:v>
                </c:pt>
                <c:pt idx="6">
                  <c:v>54</c:v>
                </c:pt>
                <c:pt idx="7">
                  <c:v>55</c:v>
                </c:pt>
                <c:pt idx="8">
                  <c:v>56</c:v>
                </c:pt>
                <c:pt idx="9">
                  <c:v>57</c:v>
                </c:pt>
                <c:pt idx="10">
                  <c:v>58</c:v>
                </c:pt>
                <c:pt idx="11">
                  <c:v>59</c:v>
                </c:pt>
                <c:pt idx="12">
                  <c:v>60</c:v>
                </c:pt>
                <c:pt idx="13">
                  <c:v>61</c:v>
                </c:pt>
                <c:pt idx="14">
                  <c:v>62</c:v>
                </c:pt>
                <c:pt idx="15">
                  <c:v>63</c:v>
                </c:pt>
                <c:pt idx="16">
                  <c:v>64</c:v>
                </c:pt>
                <c:pt idx="17">
                  <c:v>65</c:v>
                </c:pt>
                <c:pt idx="18">
                  <c:v>66</c:v>
                </c:pt>
                <c:pt idx="19">
                  <c:v>67</c:v>
                </c:pt>
              </c:numCache>
            </c:numRef>
          </c:cat>
          <c:val>
            <c:numRef>
              <c:f>age_dis!$F$33:$F$54</c:f>
              <c:numCache>
                <c:formatCode>General</c:formatCode>
                <c:ptCount val="22"/>
                <c:pt idx="0">
                  <c:v>0</c:v>
                </c:pt>
                <c:pt idx="1">
                  <c:v>0</c:v>
                </c:pt>
                <c:pt idx="2">
                  <c:v>0.13482385</c:v>
                </c:pt>
                <c:pt idx="3">
                  <c:v>0.11444142</c:v>
                </c:pt>
                <c:pt idx="4">
                  <c:v>9.5983659999999998E-2</c:v>
                </c:pt>
                <c:pt idx="5">
                  <c:v>8.2494970000000001E-2</c:v>
                </c:pt>
                <c:pt idx="6">
                  <c:v>8.4723149999999997E-2</c:v>
                </c:pt>
                <c:pt idx="7">
                  <c:v>8.7333330000000001E-2</c:v>
                </c:pt>
                <c:pt idx="8">
                  <c:v>7.0245199999999994E-2</c:v>
                </c:pt>
                <c:pt idx="9">
                  <c:v>6.7073170000000001E-2</c:v>
                </c:pt>
                <c:pt idx="10">
                  <c:v>6.0967529999999999E-2</c:v>
                </c:pt>
                <c:pt idx="11">
                  <c:v>5.8299040000000003E-2</c:v>
                </c:pt>
                <c:pt idx="12">
                  <c:v>4.949833E-2</c:v>
                </c:pt>
                <c:pt idx="13">
                  <c:v>3.9837949999999997E-2</c:v>
                </c:pt>
                <c:pt idx="14">
                  <c:v>3.9359570000000003E-2</c:v>
                </c:pt>
                <c:pt idx="15">
                  <c:v>3.1724139999999998E-2</c:v>
                </c:pt>
                <c:pt idx="16">
                  <c:v>2.839757E-2</c:v>
                </c:pt>
                <c:pt idx="17">
                  <c:v>2.1052629999999999E-2</c:v>
                </c:pt>
                <c:pt idx="18">
                  <c:v>1.9333329999999999E-2</c:v>
                </c:pt>
                <c:pt idx="19">
                  <c:v>1.5364060000000001E-2</c:v>
                </c:pt>
              </c:numCache>
            </c:numRef>
          </c:val>
          <c:smooth val="0"/>
        </c:ser>
        <c:dLbls>
          <c:showLegendKey val="0"/>
          <c:showVal val="0"/>
          <c:showCatName val="0"/>
          <c:showSerName val="0"/>
          <c:showPercent val="0"/>
          <c:showBubbleSize val="0"/>
        </c:dLbls>
        <c:smooth val="0"/>
        <c:axId val="275896088"/>
        <c:axId val="275898520"/>
      </c:lineChart>
      <c:catAx>
        <c:axId val="27589608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275898520"/>
        <c:crosses val="autoZero"/>
        <c:auto val="1"/>
        <c:lblAlgn val="ctr"/>
        <c:lblOffset val="100"/>
        <c:noMultiLvlLbl val="0"/>
      </c:catAx>
      <c:valAx>
        <c:axId val="275898520"/>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275896088"/>
        <c:crosses val="autoZero"/>
        <c:crossBetween val="between"/>
      </c:valAx>
      <c:spPr>
        <a:noFill/>
        <a:ln>
          <a:noFill/>
        </a:ln>
        <a:effectLst/>
      </c:spPr>
    </c:plotArea>
    <c:legend>
      <c:legendPos val="b"/>
      <c:legendEntry>
        <c:idx val="3"/>
        <c:delete val="1"/>
      </c:legendEntry>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solidFill>
      <a:schemeClr val="bg1"/>
    </a:solidFill>
    <a:ln w="9525" cap="flat" cmpd="sng" algn="ctr">
      <a:solidFill>
        <a:schemeClr val="tx1">
          <a:lumMod val="15000"/>
          <a:lumOff val="85000"/>
        </a:schemeClr>
      </a:solidFill>
      <a:round/>
    </a:ln>
    <a:effectLst/>
  </c:spPr>
  <c:txPr>
    <a:bodyPr/>
    <a:lstStyle/>
    <a:p>
      <a:pPr>
        <a:defRPr/>
      </a:pPr>
      <a:endParaRPr lang="en-US"/>
    </a:p>
  </c:txPr>
  <c:externalData r:id="rId1">
    <c:autoUpdate val="0"/>
  </c:externalData>
</c:chartSpace>
</file>

<file path=ppt/drawings/drawing1.xml><?xml version="1.0" encoding="utf-8"?>
<c:userShapes xmlns:c="http://schemas.openxmlformats.org/drawingml/2006/chart">
  <cdr:relSizeAnchor xmlns:cdr="http://schemas.openxmlformats.org/drawingml/2006/chartDrawing">
    <cdr:from>
      <cdr:x>0.69231</cdr:x>
      <cdr:y>0.20022</cdr:y>
    </cdr:from>
    <cdr:to>
      <cdr:x>0.79487</cdr:x>
      <cdr:y>0.28839</cdr:y>
    </cdr:to>
    <cdr:sp macro="" textlink="">
      <cdr:nvSpPr>
        <cdr:cNvPr id="2" name="TextBox 1"/>
        <cdr:cNvSpPr txBox="1"/>
      </cdr:nvSpPr>
      <cdr:spPr>
        <a:xfrm xmlns:a="http://schemas.openxmlformats.org/drawingml/2006/main">
          <a:off x="4114800" y="865188"/>
          <a:ext cx="609600" cy="38100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en-US" sz="1800" b="1" dirty="0" smtClean="0"/>
            <a:t>MO</a:t>
          </a:r>
          <a:endParaRPr lang="en-US" sz="1800" b="1" dirty="0"/>
        </a:p>
      </cdr:txBody>
    </cdr:sp>
  </cdr:relSizeAnchor>
  <cdr:relSizeAnchor xmlns:cdr="http://schemas.openxmlformats.org/drawingml/2006/chartDrawing">
    <cdr:from>
      <cdr:x>0.60256</cdr:x>
      <cdr:y>0.35893</cdr:y>
    </cdr:from>
    <cdr:to>
      <cdr:x>0.70513</cdr:x>
      <cdr:y>0.4471</cdr:y>
    </cdr:to>
    <cdr:sp macro="" textlink="">
      <cdr:nvSpPr>
        <cdr:cNvPr id="3" name="TextBox 1"/>
        <cdr:cNvSpPr txBox="1"/>
      </cdr:nvSpPr>
      <cdr:spPr>
        <a:xfrm xmlns:a="http://schemas.openxmlformats.org/drawingml/2006/main">
          <a:off x="3581400" y="1550988"/>
          <a:ext cx="609600" cy="381000"/>
        </a:xfrm>
        <a:prstGeom xmlns:a="http://schemas.openxmlformats.org/drawingml/2006/main" prst="rect">
          <a:avLst/>
        </a:prstGeom>
      </cdr:spPr>
      <cdr:txBody>
        <a:bodyPr xmlns:a="http://schemas.openxmlformats.org/drawingml/2006/main" wrap="non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1800" b="1" dirty="0" smtClean="0"/>
            <a:t>TN</a:t>
          </a:r>
          <a:endParaRPr lang="en-US" sz="1800" b="1" dirty="0"/>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5455"/>
          </a:xfrm>
          <a:prstGeom prst="rect">
            <a:avLst/>
          </a:prstGeom>
        </p:spPr>
        <p:txBody>
          <a:bodyPr vert="horz" lIns="93309" tIns="46655" rIns="93309" bIns="46655" rtlCol="0"/>
          <a:lstStyle>
            <a:lvl1pPr algn="l">
              <a:defRPr sz="1200"/>
            </a:lvl1pPr>
          </a:lstStyle>
          <a:p>
            <a:endParaRPr lang="en-US"/>
          </a:p>
        </p:txBody>
      </p:sp>
      <p:sp>
        <p:nvSpPr>
          <p:cNvPr id="3" name="Date Placeholder 2"/>
          <p:cNvSpPr>
            <a:spLocks noGrp="1"/>
          </p:cNvSpPr>
          <p:nvPr>
            <p:ph type="dt" sz="quarter" idx="1"/>
          </p:nvPr>
        </p:nvSpPr>
        <p:spPr>
          <a:xfrm>
            <a:off x="3978131" y="0"/>
            <a:ext cx="3043343" cy="465455"/>
          </a:xfrm>
          <a:prstGeom prst="rect">
            <a:avLst/>
          </a:prstGeom>
        </p:spPr>
        <p:txBody>
          <a:bodyPr vert="horz" lIns="93309" tIns="46655" rIns="93309" bIns="46655" rtlCol="0"/>
          <a:lstStyle>
            <a:lvl1pPr algn="r">
              <a:defRPr sz="1200"/>
            </a:lvl1pPr>
          </a:lstStyle>
          <a:p>
            <a:fld id="{F37892E3-7A3C-498B-82D1-F29DF0ACF6CB}" type="datetimeFigureOut">
              <a:rPr lang="en-US" smtClean="0"/>
              <a:t>2/1/2017</a:t>
            </a:fld>
            <a:endParaRPr lang="en-US"/>
          </a:p>
        </p:txBody>
      </p:sp>
      <p:sp>
        <p:nvSpPr>
          <p:cNvPr id="4" name="Footer Placeholder 3"/>
          <p:cNvSpPr>
            <a:spLocks noGrp="1"/>
          </p:cNvSpPr>
          <p:nvPr>
            <p:ph type="ftr" sz="quarter" idx="2"/>
          </p:nvPr>
        </p:nvSpPr>
        <p:spPr>
          <a:xfrm>
            <a:off x="0" y="8842030"/>
            <a:ext cx="3043343" cy="465455"/>
          </a:xfrm>
          <a:prstGeom prst="rect">
            <a:avLst/>
          </a:prstGeom>
        </p:spPr>
        <p:txBody>
          <a:bodyPr vert="horz" lIns="93309" tIns="46655" rIns="93309" bIns="46655" rtlCol="0" anchor="b"/>
          <a:lstStyle>
            <a:lvl1pPr algn="l">
              <a:defRPr sz="1200"/>
            </a:lvl1pPr>
          </a:lstStyle>
          <a:p>
            <a:endParaRPr lang="en-US"/>
          </a:p>
        </p:txBody>
      </p:sp>
      <p:sp>
        <p:nvSpPr>
          <p:cNvPr id="5" name="Slide Number Placeholder 4"/>
          <p:cNvSpPr>
            <a:spLocks noGrp="1"/>
          </p:cNvSpPr>
          <p:nvPr>
            <p:ph type="sldNum" sz="quarter" idx="3"/>
          </p:nvPr>
        </p:nvSpPr>
        <p:spPr>
          <a:xfrm>
            <a:off x="3978131" y="8842030"/>
            <a:ext cx="3043343" cy="465455"/>
          </a:xfrm>
          <a:prstGeom prst="rect">
            <a:avLst/>
          </a:prstGeom>
        </p:spPr>
        <p:txBody>
          <a:bodyPr vert="horz" lIns="93309" tIns="46655" rIns="93309" bIns="46655" rtlCol="0" anchor="b"/>
          <a:lstStyle>
            <a:lvl1pPr algn="r">
              <a:defRPr sz="1200"/>
            </a:lvl1pPr>
          </a:lstStyle>
          <a:p>
            <a:fld id="{45A895C8-CF25-4EA8-BDF4-42BBF9A15701}" type="slidenum">
              <a:rPr lang="en-US" smtClean="0"/>
              <a:t>‹#›</a:t>
            </a:fld>
            <a:endParaRPr lang="en-US"/>
          </a:p>
        </p:txBody>
      </p:sp>
    </p:spTree>
    <p:extLst>
      <p:ext uri="{BB962C8B-B14F-4D97-AF65-F5344CB8AC3E}">
        <p14:creationId xmlns:p14="http://schemas.microsoft.com/office/powerpoint/2010/main" val="125557683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5455"/>
          </a:xfrm>
          <a:prstGeom prst="rect">
            <a:avLst/>
          </a:prstGeom>
        </p:spPr>
        <p:txBody>
          <a:bodyPr vert="horz" lIns="93309" tIns="46655" rIns="93309" bIns="46655" rtlCol="0"/>
          <a:lstStyle>
            <a:lvl1pPr algn="l">
              <a:defRPr sz="1200"/>
            </a:lvl1pPr>
          </a:lstStyle>
          <a:p>
            <a:endParaRPr lang="en-US"/>
          </a:p>
        </p:txBody>
      </p:sp>
      <p:sp>
        <p:nvSpPr>
          <p:cNvPr id="3" name="Date Placeholder 2"/>
          <p:cNvSpPr>
            <a:spLocks noGrp="1"/>
          </p:cNvSpPr>
          <p:nvPr>
            <p:ph type="dt" idx="1"/>
          </p:nvPr>
        </p:nvSpPr>
        <p:spPr>
          <a:xfrm>
            <a:off x="3978131" y="0"/>
            <a:ext cx="3043343" cy="465455"/>
          </a:xfrm>
          <a:prstGeom prst="rect">
            <a:avLst/>
          </a:prstGeom>
        </p:spPr>
        <p:txBody>
          <a:bodyPr vert="horz" lIns="93309" tIns="46655" rIns="93309" bIns="46655" rtlCol="0"/>
          <a:lstStyle>
            <a:lvl1pPr algn="r">
              <a:defRPr sz="1200"/>
            </a:lvl1pPr>
          </a:lstStyle>
          <a:p>
            <a:fld id="{AF1599CC-644B-4DA9-AF1A-965C83682B5D}" type="datetimeFigureOut">
              <a:rPr lang="en-US" smtClean="0"/>
              <a:t>2/1/2017</a:t>
            </a:fld>
            <a:endParaRPr lang="en-US"/>
          </a:p>
        </p:txBody>
      </p:sp>
      <p:sp>
        <p:nvSpPr>
          <p:cNvPr id="4" name="Slide Image Placeholder 3"/>
          <p:cNvSpPr>
            <a:spLocks noGrp="1" noRot="1" noChangeAspect="1"/>
          </p:cNvSpPr>
          <p:nvPr>
            <p:ph type="sldImg" idx="2"/>
          </p:nvPr>
        </p:nvSpPr>
        <p:spPr>
          <a:xfrm>
            <a:off x="1184275" y="696913"/>
            <a:ext cx="4654550" cy="3490912"/>
          </a:xfrm>
          <a:prstGeom prst="rect">
            <a:avLst/>
          </a:prstGeom>
          <a:noFill/>
          <a:ln w="12700">
            <a:solidFill>
              <a:prstClr val="black"/>
            </a:solidFill>
          </a:ln>
        </p:spPr>
        <p:txBody>
          <a:bodyPr vert="horz" lIns="93309" tIns="46655" rIns="93309" bIns="46655" rtlCol="0" anchor="ctr"/>
          <a:lstStyle/>
          <a:p>
            <a:endParaRPr lang="en-US"/>
          </a:p>
        </p:txBody>
      </p:sp>
      <p:sp>
        <p:nvSpPr>
          <p:cNvPr id="5" name="Notes Placeholder 4"/>
          <p:cNvSpPr>
            <a:spLocks noGrp="1"/>
          </p:cNvSpPr>
          <p:nvPr>
            <p:ph type="body" sz="quarter" idx="3"/>
          </p:nvPr>
        </p:nvSpPr>
        <p:spPr>
          <a:xfrm>
            <a:off x="702310" y="4421823"/>
            <a:ext cx="5618480" cy="4189095"/>
          </a:xfrm>
          <a:prstGeom prst="rect">
            <a:avLst/>
          </a:prstGeom>
        </p:spPr>
        <p:txBody>
          <a:bodyPr vert="horz" lIns="93309" tIns="46655" rIns="93309" bIns="46655"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42030"/>
            <a:ext cx="3043343" cy="465455"/>
          </a:xfrm>
          <a:prstGeom prst="rect">
            <a:avLst/>
          </a:prstGeom>
        </p:spPr>
        <p:txBody>
          <a:bodyPr vert="horz" lIns="93309" tIns="46655" rIns="93309" bIns="46655" rtlCol="0" anchor="b"/>
          <a:lstStyle>
            <a:lvl1pPr algn="l">
              <a:defRPr sz="1200"/>
            </a:lvl1pPr>
          </a:lstStyle>
          <a:p>
            <a:endParaRPr lang="en-US"/>
          </a:p>
        </p:txBody>
      </p:sp>
      <p:sp>
        <p:nvSpPr>
          <p:cNvPr id="7" name="Slide Number Placeholder 6"/>
          <p:cNvSpPr>
            <a:spLocks noGrp="1"/>
          </p:cNvSpPr>
          <p:nvPr>
            <p:ph type="sldNum" sz="quarter" idx="5"/>
          </p:nvPr>
        </p:nvSpPr>
        <p:spPr>
          <a:xfrm>
            <a:off x="3978131" y="8842030"/>
            <a:ext cx="3043343" cy="465455"/>
          </a:xfrm>
          <a:prstGeom prst="rect">
            <a:avLst/>
          </a:prstGeom>
        </p:spPr>
        <p:txBody>
          <a:bodyPr vert="horz" lIns="93309" tIns="46655" rIns="93309" bIns="46655" rtlCol="0" anchor="b"/>
          <a:lstStyle>
            <a:lvl1pPr algn="r">
              <a:defRPr sz="1200"/>
            </a:lvl1pPr>
          </a:lstStyle>
          <a:p>
            <a:fld id="{B83D5D4B-97BA-4F2F-9D0D-DEBBC62D2DC7}" type="slidenum">
              <a:rPr lang="en-US" smtClean="0"/>
              <a:t>‹#›</a:t>
            </a:fld>
            <a:endParaRPr lang="en-US"/>
          </a:p>
        </p:txBody>
      </p:sp>
    </p:spTree>
    <p:extLst>
      <p:ext uri="{BB962C8B-B14F-4D97-AF65-F5344CB8AC3E}">
        <p14:creationId xmlns:p14="http://schemas.microsoft.com/office/powerpoint/2010/main" val="405642299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83D5D4B-97BA-4F2F-9D0D-DEBBC62D2DC7}" type="slidenum">
              <a:rPr lang="en-US" smtClean="0"/>
              <a:t>1</a:t>
            </a:fld>
            <a:endParaRPr lang="en-US"/>
          </a:p>
        </p:txBody>
      </p:sp>
    </p:spTree>
    <p:extLst>
      <p:ext uri="{BB962C8B-B14F-4D97-AF65-F5344CB8AC3E}">
        <p14:creationId xmlns:p14="http://schemas.microsoft.com/office/powerpoint/2010/main" val="429162169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parameter</a:t>
            </a:r>
            <a:r>
              <a:rPr lang="en-US" baseline="0" dirty="0" smtClean="0"/>
              <a:t> estimates are obtained using PSRS data for 2002-2007 (Ni and </a:t>
            </a:r>
            <a:r>
              <a:rPr lang="en-US" baseline="0" dirty="0" err="1" smtClean="0"/>
              <a:t>Podgursky</a:t>
            </a:r>
            <a:r>
              <a:rPr lang="en-US" baseline="0" dirty="0" smtClean="0"/>
              <a:t>, 2015) with a more precise measure of retirement status. The simulations reported below are out of sample in two ways: For PSRS it’s a different group of teachers in 2008-2011. For Other State  it’s both a different group of teachers in a different time period, and a different set of pension rules. The sigma parameter reflects the unobserved preference shock proportional to salary and is scaled up from the PSRS 2002-2007 estimate (sigma=3660 there) to reflect an increase in salary and measurement error. Beta is the subjective discount rate, gamma captures risk-aversion and intertemporal substitution, kappa is the  disutility of working.     </a:t>
            </a:r>
            <a:endParaRPr lang="en-US" dirty="0"/>
          </a:p>
        </p:txBody>
      </p:sp>
      <p:sp>
        <p:nvSpPr>
          <p:cNvPr id="4" name="Slide Number Placeholder 3"/>
          <p:cNvSpPr>
            <a:spLocks noGrp="1"/>
          </p:cNvSpPr>
          <p:nvPr>
            <p:ph type="sldNum" sz="quarter" idx="10"/>
          </p:nvPr>
        </p:nvSpPr>
        <p:spPr/>
        <p:txBody>
          <a:bodyPr/>
          <a:lstStyle/>
          <a:p>
            <a:fld id="{B83D5D4B-97BA-4F2F-9D0D-DEBBC62D2DC7}" type="slidenum">
              <a:rPr lang="en-US" smtClean="0"/>
              <a:t>12</a:t>
            </a:fld>
            <a:endParaRPr lang="en-US"/>
          </a:p>
        </p:txBody>
      </p:sp>
    </p:spTree>
    <p:extLst>
      <p:ext uri="{BB962C8B-B14F-4D97-AF65-F5344CB8AC3E}">
        <p14:creationId xmlns:p14="http://schemas.microsoft.com/office/powerpoint/2010/main" val="163213395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Confidence bands commonly seen in other studies concern the standard errors of the estimator. The band in the plot</a:t>
            </a:r>
            <a:r>
              <a:rPr lang="en-US" sz="1200" kern="1200" baseline="0" dirty="0" smtClean="0">
                <a:solidFill>
                  <a:schemeClr val="tx1"/>
                </a:solidFill>
                <a:effectLst/>
                <a:latin typeface="+mn-lt"/>
                <a:ea typeface="+mn-ea"/>
                <a:cs typeface="+mn-cs"/>
              </a:rPr>
              <a:t> assume no errors in parameters and only </a:t>
            </a:r>
            <a:r>
              <a:rPr lang="en-US" sz="1200" kern="1200" dirty="0" smtClean="0">
                <a:solidFill>
                  <a:schemeClr val="tx1"/>
                </a:solidFill>
                <a:effectLst/>
                <a:latin typeface="+mn-lt"/>
                <a:ea typeface="+mn-ea"/>
                <a:cs typeface="+mn-cs"/>
              </a:rPr>
              <a:t>pertains to sampling errors stem from the draws of preference errors for each teacher. We assume aggregation of the retirement decision for each draw of the preference error for each teacher yields a survival rate. Accounting for standard</a:t>
            </a:r>
            <a:r>
              <a:rPr lang="en-US" sz="1200" kern="1200" baseline="0" dirty="0" smtClean="0">
                <a:solidFill>
                  <a:schemeClr val="tx1"/>
                </a:solidFill>
                <a:effectLst/>
                <a:latin typeface="+mn-lt"/>
                <a:ea typeface="+mn-ea"/>
                <a:cs typeface="+mn-cs"/>
              </a:rPr>
              <a:t> errors in the parameter should make the band much wider.  </a:t>
            </a:r>
            <a:r>
              <a:rPr lang="en-US" sz="1200" kern="1200" dirty="0" smtClean="0">
                <a:solidFill>
                  <a:schemeClr val="tx1"/>
                </a:solidFill>
                <a:effectLst/>
                <a:latin typeface="+mn-lt"/>
                <a:ea typeface="+mn-ea"/>
                <a:cs typeface="+mn-cs"/>
              </a:rPr>
              <a:t> </a:t>
            </a:r>
            <a:endParaRPr lang="en-US" dirty="0"/>
          </a:p>
        </p:txBody>
      </p:sp>
      <p:sp>
        <p:nvSpPr>
          <p:cNvPr id="4" name="Slide Number Placeholder 3"/>
          <p:cNvSpPr>
            <a:spLocks noGrp="1"/>
          </p:cNvSpPr>
          <p:nvPr>
            <p:ph type="sldNum" sz="quarter" idx="10"/>
          </p:nvPr>
        </p:nvSpPr>
        <p:spPr/>
        <p:txBody>
          <a:bodyPr/>
          <a:lstStyle/>
          <a:p>
            <a:fld id="{B83D5D4B-97BA-4F2F-9D0D-DEBBC62D2DC7}" type="slidenum">
              <a:rPr lang="en-US" smtClean="0"/>
              <a:t>13</a:t>
            </a:fld>
            <a:endParaRPr lang="en-US"/>
          </a:p>
        </p:txBody>
      </p:sp>
    </p:spTree>
    <p:extLst>
      <p:ext uri="{BB962C8B-B14F-4D97-AF65-F5344CB8AC3E}">
        <p14:creationId xmlns:p14="http://schemas.microsoft.com/office/powerpoint/2010/main" val="222329256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83D5D4B-97BA-4F2F-9D0D-DEBBC62D2DC7}" type="slidenum">
              <a:rPr lang="en-US" smtClean="0"/>
              <a:t>14</a:t>
            </a:fld>
            <a:endParaRPr lang="en-US"/>
          </a:p>
        </p:txBody>
      </p:sp>
    </p:spTree>
    <p:extLst>
      <p:ext uri="{BB962C8B-B14F-4D97-AF65-F5344CB8AC3E}">
        <p14:creationId xmlns:p14="http://schemas.microsoft.com/office/powerpoint/2010/main" val="187220459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83D5D4B-97BA-4F2F-9D0D-DEBBC62D2DC7}" type="slidenum">
              <a:rPr lang="en-US" smtClean="0"/>
              <a:t>15</a:t>
            </a:fld>
            <a:endParaRPr lang="en-US"/>
          </a:p>
        </p:txBody>
      </p:sp>
    </p:spTree>
    <p:extLst>
      <p:ext uri="{BB962C8B-B14F-4D97-AF65-F5344CB8AC3E}">
        <p14:creationId xmlns:p14="http://schemas.microsoft.com/office/powerpoint/2010/main" val="19187295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83D5D4B-97BA-4F2F-9D0D-DEBBC62D2DC7}" type="slidenum">
              <a:rPr lang="en-US" smtClean="0"/>
              <a:t>16</a:t>
            </a:fld>
            <a:endParaRPr lang="en-US"/>
          </a:p>
        </p:txBody>
      </p:sp>
    </p:spTree>
    <p:extLst>
      <p:ext uri="{BB962C8B-B14F-4D97-AF65-F5344CB8AC3E}">
        <p14:creationId xmlns:p14="http://schemas.microsoft.com/office/powerpoint/2010/main" val="373352229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There</a:t>
            </a:r>
            <a:r>
              <a:rPr lang="en-US" baseline="0" dirty="0" smtClean="0"/>
              <a:t> have been numerous studies simulating the effect of  DC or CB-type plan versus traditional teacher plans.    All find that conventional DB plans shorten work careers. </a:t>
            </a:r>
          </a:p>
          <a:p>
            <a:r>
              <a:rPr lang="en-US" baseline="0" dirty="0" smtClean="0"/>
              <a:t>Friedberg and Web (2005),  </a:t>
            </a:r>
            <a:r>
              <a:rPr lang="en-US" baseline="0" dirty="0" err="1" smtClean="0"/>
              <a:t>Costrell</a:t>
            </a:r>
            <a:r>
              <a:rPr lang="en-US" baseline="0" dirty="0" smtClean="0"/>
              <a:t> and McGee (2010),  Ni and </a:t>
            </a:r>
            <a:r>
              <a:rPr lang="en-US" baseline="0" dirty="0" err="1" smtClean="0"/>
              <a:t>Podgursky</a:t>
            </a:r>
            <a:r>
              <a:rPr lang="en-US" baseline="0" dirty="0" smtClean="0"/>
              <a:t> (2016).</a:t>
            </a:r>
            <a:endParaRPr lang="en-US" dirty="0"/>
          </a:p>
        </p:txBody>
      </p:sp>
      <p:sp>
        <p:nvSpPr>
          <p:cNvPr id="4" name="Slide Number Placeholder 3"/>
          <p:cNvSpPr>
            <a:spLocks noGrp="1"/>
          </p:cNvSpPr>
          <p:nvPr>
            <p:ph type="sldNum" sz="quarter" idx="10"/>
          </p:nvPr>
        </p:nvSpPr>
        <p:spPr/>
        <p:txBody>
          <a:bodyPr/>
          <a:lstStyle/>
          <a:p>
            <a:fld id="{B83D5D4B-97BA-4F2F-9D0D-DEBBC62D2DC7}" type="slidenum">
              <a:rPr lang="en-US" smtClean="0"/>
              <a:t>17</a:t>
            </a:fld>
            <a:endParaRPr lang="en-US"/>
          </a:p>
        </p:txBody>
      </p:sp>
    </p:spTree>
    <p:extLst>
      <p:ext uri="{BB962C8B-B14F-4D97-AF65-F5344CB8AC3E}">
        <p14:creationId xmlns:p14="http://schemas.microsoft.com/office/powerpoint/2010/main" val="373352229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gross cost=the increase in the cost of the senior teachers for extra years of teaching. </a:t>
            </a:r>
          </a:p>
          <a:p>
            <a:r>
              <a:rPr lang="en-US" sz="1200" kern="1200" dirty="0" smtClean="0">
                <a:solidFill>
                  <a:schemeClr val="tx1"/>
                </a:solidFill>
                <a:effectLst/>
                <a:latin typeface="+mn-lt"/>
                <a:ea typeface="+mn-ea"/>
                <a:cs typeface="+mn-cs"/>
              </a:rPr>
              <a:t>net cost= gross cost-cost associated with needing fewer novice replacements.</a:t>
            </a:r>
            <a:endParaRPr lang="en-US" dirty="0"/>
          </a:p>
        </p:txBody>
      </p:sp>
      <p:sp>
        <p:nvSpPr>
          <p:cNvPr id="4" name="Slide Number Placeholder 3"/>
          <p:cNvSpPr>
            <a:spLocks noGrp="1"/>
          </p:cNvSpPr>
          <p:nvPr>
            <p:ph type="sldNum" sz="quarter" idx="10"/>
          </p:nvPr>
        </p:nvSpPr>
        <p:spPr/>
        <p:txBody>
          <a:bodyPr/>
          <a:lstStyle/>
          <a:p>
            <a:fld id="{B83D5D4B-97BA-4F2F-9D0D-DEBBC62D2DC7}" type="slidenum">
              <a:rPr lang="en-US" smtClean="0"/>
              <a:t>18</a:t>
            </a:fld>
            <a:endParaRPr lang="en-US"/>
          </a:p>
        </p:txBody>
      </p:sp>
    </p:spTree>
    <p:extLst>
      <p:ext uri="{BB962C8B-B14F-4D97-AF65-F5344CB8AC3E}">
        <p14:creationId xmlns:p14="http://schemas.microsoft.com/office/powerpoint/2010/main" val="413425919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2011 cohort.   Aged 48-65,  5</a:t>
            </a:r>
            <a:r>
              <a:rPr lang="en-US" baseline="0" dirty="0" smtClean="0"/>
              <a:t> or more years of experience.    N=2131</a:t>
            </a:r>
            <a:endParaRPr lang="en-US" dirty="0"/>
          </a:p>
        </p:txBody>
      </p:sp>
      <p:sp>
        <p:nvSpPr>
          <p:cNvPr id="4" name="Slide Number Placeholder 3"/>
          <p:cNvSpPr>
            <a:spLocks noGrp="1"/>
          </p:cNvSpPr>
          <p:nvPr>
            <p:ph type="sldNum" sz="quarter" idx="10"/>
          </p:nvPr>
        </p:nvSpPr>
        <p:spPr/>
        <p:txBody>
          <a:bodyPr/>
          <a:lstStyle/>
          <a:p>
            <a:fld id="{B83D5D4B-97BA-4F2F-9D0D-DEBBC62D2DC7}" type="slidenum">
              <a:rPr lang="en-US" smtClean="0"/>
              <a:t>19</a:t>
            </a:fld>
            <a:endParaRPr lang="en-US"/>
          </a:p>
        </p:txBody>
      </p:sp>
    </p:spTree>
    <p:extLst>
      <p:ext uri="{BB962C8B-B14F-4D97-AF65-F5344CB8AC3E}">
        <p14:creationId xmlns:p14="http://schemas.microsoft.com/office/powerpoint/2010/main" val="413425919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83D5D4B-97BA-4F2F-9D0D-DEBBC62D2DC7}" type="slidenum">
              <a:rPr lang="en-US" smtClean="0"/>
              <a:t>20</a:t>
            </a:fld>
            <a:endParaRPr lang="en-US"/>
          </a:p>
        </p:txBody>
      </p:sp>
    </p:spTree>
    <p:extLst>
      <p:ext uri="{BB962C8B-B14F-4D97-AF65-F5344CB8AC3E}">
        <p14:creationId xmlns:p14="http://schemas.microsoft.com/office/powerpoint/2010/main" val="413425919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83D5D4B-97BA-4F2F-9D0D-DEBBC62D2DC7}" type="slidenum">
              <a:rPr lang="en-US" smtClean="0"/>
              <a:t>21</a:t>
            </a:fld>
            <a:endParaRPr lang="en-US"/>
          </a:p>
        </p:txBody>
      </p:sp>
    </p:spTree>
    <p:extLst>
      <p:ext uri="{BB962C8B-B14F-4D97-AF65-F5344CB8AC3E}">
        <p14:creationId xmlns:p14="http://schemas.microsoft.com/office/powerpoint/2010/main" val="413425919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83D5D4B-97BA-4F2F-9D0D-DEBBC62D2DC7}" type="slidenum">
              <a:rPr lang="en-US" smtClean="0"/>
              <a:t>2</a:t>
            </a:fld>
            <a:endParaRPr lang="en-US"/>
          </a:p>
        </p:txBody>
      </p:sp>
    </p:spTree>
    <p:extLst>
      <p:ext uri="{BB962C8B-B14F-4D97-AF65-F5344CB8AC3E}">
        <p14:creationId xmlns:p14="http://schemas.microsoft.com/office/powerpoint/2010/main" val="79926178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83D5D4B-97BA-4F2F-9D0D-DEBBC62D2DC7}" type="slidenum">
              <a:rPr lang="en-US" smtClean="0"/>
              <a:t>22</a:t>
            </a:fld>
            <a:endParaRPr lang="en-US"/>
          </a:p>
        </p:txBody>
      </p:sp>
    </p:spTree>
    <p:extLst>
      <p:ext uri="{BB962C8B-B14F-4D97-AF65-F5344CB8AC3E}">
        <p14:creationId xmlns:p14="http://schemas.microsoft.com/office/powerpoint/2010/main" val="413425919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83D5D4B-97BA-4F2F-9D0D-DEBBC62D2DC7}" type="slidenum">
              <a:rPr lang="en-US" smtClean="0"/>
              <a:t>23</a:t>
            </a:fld>
            <a:endParaRPr lang="en-US"/>
          </a:p>
        </p:txBody>
      </p:sp>
    </p:spTree>
    <p:extLst>
      <p:ext uri="{BB962C8B-B14F-4D97-AF65-F5344CB8AC3E}">
        <p14:creationId xmlns:p14="http://schemas.microsoft.com/office/powerpoint/2010/main" val="7710313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Teachers</a:t>
            </a:r>
            <a:r>
              <a:rPr lang="en-US" baseline="0" dirty="0" smtClean="0"/>
              <a:t> generally, and high performing teachers in particular, seem somewhat unresponsive to price incentives.   It’s difficult to get high quality teachers to move to low performing schools (</a:t>
            </a:r>
            <a:r>
              <a:rPr lang="en-US" baseline="0" dirty="0" err="1" smtClean="0"/>
              <a:t>Glazerman</a:t>
            </a:r>
            <a:r>
              <a:rPr lang="en-US" baseline="0" dirty="0" smtClean="0"/>
              <a:t>, et. al. 2012) and they are expensive to retain ( </a:t>
            </a:r>
            <a:r>
              <a:rPr lang="en-US" baseline="0" dirty="0" err="1" smtClean="0"/>
              <a:t>Clotfelter</a:t>
            </a:r>
            <a:r>
              <a:rPr lang="en-US" baseline="0" dirty="0" smtClean="0"/>
              <a:t>, et. al., 2006). </a:t>
            </a:r>
            <a:endParaRPr lang="en-US" dirty="0"/>
          </a:p>
        </p:txBody>
      </p:sp>
      <p:sp>
        <p:nvSpPr>
          <p:cNvPr id="4" name="Slide Number Placeholder 3"/>
          <p:cNvSpPr>
            <a:spLocks noGrp="1"/>
          </p:cNvSpPr>
          <p:nvPr>
            <p:ph type="sldNum" sz="quarter" idx="10"/>
          </p:nvPr>
        </p:nvSpPr>
        <p:spPr/>
        <p:txBody>
          <a:bodyPr/>
          <a:lstStyle/>
          <a:p>
            <a:fld id="{B83D5D4B-97BA-4F2F-9D0D-DEBBC62D2DC7}" type="slidenum">
              <a:rPr lang="en-US" smtClean="0"/>
              <a:t>3</a:t>
            </a:fld>
            <a:endParaRPr lang="en-US"/>
          </a:p>
        </p:txBody>
      </p:sp>
    </p:spTree>
    <p:extLst>
      <p:ext uri="{BB962C8B-B14F-4D97-AF65-F5344CB8AC3E}">
        <p14:creationId xmlns:p14="http://schemas.microsoft.com/office/powerpoint/2010/main" val="2622972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83D5D4B-97BA-4F2F-9D0D-DEBBC62D2DC7}" type="slidenum">
              <a:rPr lang="en-US" smtClean="0"/>
              <a:t>4</a:t>
            </a:fld>
            <a:endParaRPr lang="en-US"/>
          </a:p>
        </p:txBody>
      </p:sp>
    </p:spTree>
    <p:extLst>
      <p:ext uri="{BB962C8B-B14F-4D97-AF65-F5344CB8AC3E}">
        <p14:creationId xmlns:p14="http://schemas.microsoft.com/office/powerpoint/2010/main" val="241463509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a:t>
            </a:r>
            <a:r>
              <a:rPr lang="en-US" baseline="0" dirty="0" smtClean="0"/>
              <a:t> table above presents key parameters of the Missouri and Other State DB plans.   (The Other State rules are for incumbent teachers, not new hires.)  An important difference is that Other State teachers are in Social Security (as teachers) and Missouri teachers are not.</a:t>
            </a:r>
            <a:endParaRPr lang="en-US" dirty="0"/>
          </a:p>
        </p:txBody>
      </p:sp>
      <p:sp>
        <p:nvSpPr>
          <p:cNvPr id="4" name="Slide Number Placeholder 3"/>
          <p:cNvSpPr>
            <a:spLocks noGrp="1"/>
          </p:cNvSpPr>
          <p:nvPr>
            <p:ph type="sldNum" sz="quarter" idx="10"/>
          </p:nvPr>
        </p:nvSpPr>
        <p:spPr/>
        <p:txBody>
          <a:bodyPr/>
          <a:lstStyle/>
          <a:p>
            <a:fld id="{B83D5D4B-97BA-4F2F-9D0D-DEBBC62D2DC7}" type="slidenum">
              <a:rPr lang="en-US" smtClean="0"/>
              <a:t>6</a:t>
            </a:fld>
            <a:endParaRPr lang="en-US"/>
          </a:p>
        </p:txBody>
      </p:sp>
    </p:spTree>
    <p:extLst>
      <p:ext uri="{BB962C8B-B14F-4D97-AF65-F5344CB8AC3E}">
        <p14:creationId xmlns:p14="http://schemas.microsoft.com/office/powerpoint/2010/main" val="179425814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Both states are below the average for other college-educated</a:t>
            </a:r>
            <a:r>
              <a:rPr lang="en-US" baseline="0" dirty="0" smtClean="0"/>
              <a:t> professionals.</a:t>
            </a:r>
          </a:p>
          <a:p>
            <a:endParaRPr lang="en-US" baseline="0" dirty="0" smtClean="0"/>
          </a:p>
          <a:p>
            <a:endParaRPr lang="en-US" dirty="0"/>
          </a:p>
        </p:txBody>
      </p:sp>
      <p:sp>
        <p:nvSpPr>
          <p:cNvPr id="4" name="Slide Number Placeholder 3"/>
          <p:cNvSpPr>
            <a:spLocks noGrp="1"/>
          </p:cNvSpPr>
          <p:nvPr>
            <p:ph type="sldNum" sz="quarter" idx="10"/>
          </p:nvPr>
        </p:nvSpPr>
        <p:spPr/>
        <p:txBody>
          <a:bodyPr/>
          <a:lstStyle/>
          <a:p>
            <a:fld id="{B83D5D4B-97BA-4F2F-9D0D-DEBBC62D2DC7}" type="slidenum">
              <a:rPr lang="en-US" smtClean="0"/>
              <a:t>8</a:t>
            </a:fld>
            <a:endParaRPr lang="en-US"/>
          </a:p>
        </p:txBody>
      </p:sp>
    </p:spTree>
    <p:extLst>
      <p:ext uri="{BB962C8B-B14F-4D97-AF65-F5344CB8AC3E}">
        <p14:creationId xmlns:p14="http://schemas.microsoft.com/office/powerpoint/2010/main" val="371908552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On the other hand, a small</a:t>
            </a:r>
            <a:r>
              <a:rPr lang="en-US" baseline="0" dirty="0" smtClean="0"/>
              <a:t> but growing literature finds that teachers are responsive to retirement plan incentives in the timing of their retirement.   Retirement rates tend to spike at predictable points (age, experience) defined by rules of the pension system – “25 and out”, “rule of 80”, age 60).   When these rules change the spikes move in response.</a:t>
            </a:r>
          </a:p>
          <a:p>
            <a:endParaRPr lang="en-US" baseline="0" dirty="0" smtClean="0"/>
          </a:p>
          <a:p>
            <a:r>
              <a:rPr lang="en-US" baseline="0" dirty="0" smtClean="0"/>
              <a:t>This suggest that a more promising (and cost effective) strategy for increasing exposure of low performing students to high quality teachers is to postpone retirement for targeted groups of highly effective (or STEM) teachers.</a:t>
            </a:r>
          </a:p>
          <a:p>
            <a:endParaRPr lang="en-US" baseline="0" dirty="0" smtClean="0"/>
          </a:p>
          <a:p>
            <a:r>
              <a:rPr lang="en-US" baseline="0" dirty="0" smtClean="0"/>
              <a:t>That is, rather than entice high performing teachers to move to high need schools, entice the better teachers who are already at those schools to delay retirement.</a:t>
            </a:r>
            <a:endParaRPr lang="en-US" dirty="0"/>
          </a:p>
        </p:txBody>
      </p:sp>
      <p:sp>
        <p:nvSpPr>
          <p:cNvPr id="4" name="Slide Number Placeholder 3"/>
          <p:cNvSpPr>
            <a:spLocks noGrp="1"/>
          </p:cNvSpPr>
          <p:nvPr>
            <p:ph type="sldNum" sz="quarter" idx="10"/>
          </p:nvPr>
        </p:nvSpPr>
        <p:spPr/>
        <p:txBody>
          <a:bodyPr/>
          <a:lstStyle/>
          <a:p>
            <a:fld id="{B83D5D4B-97BA-4F2F-9D0D-DEBBC62D2DC7}" type="slidenum">
              <a:rPr lang="en-US" smtClean="0"/>
              <a:t>9</a:t>
            </a:fld>
            <a:endParaRPr lang="en-US"/>
          </a:p>
        </p:txBody>
      </p:sp>
    </p:spTree>
    <p:extLst>
      <p:ext uri="{BB962C8B-B14F-4D97-AF65-F5344CB8AC3E}">
        <p14:creationId xmlns:p14="http://schemas.microsoft.com/office/powerpoint/2010/main" val="358825118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83D5D4B-97BA-4F2F-9D0D-DEBBC62D2DC7}" type="slidenum">
              <a:rPr lang="en-US" smtClean="0"/>
              <a:t>10</a:t>
            </a:fld>
            <a:endParaRPr lang="en-US"/>
          </a:p>
        </p:txBody>
      </p:sp>
    </p:spTree>
    <p:extLst>
      <p:ext uri="{BB962C8B-B14F-4D97-AF65-F5344CB8AC3E}">
        <p14:creationId xmlns:p14="http://schemas.microsoft.com/office/powerpoint/2010/main" val="203703297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83D5D4B-97BA-4F2F-9D0D-DEBBC62D2DC7}" type="slidenum">
              <a:rPr lang="en-US" smtClean="0"/>
              <a:t>11</a:t>
            </a:fld>
            <a:endParaRPr lang="en-US"/>
          </a:p>
        </p:txBody>
      </p:sp>
    </p:spTree>
    <p:extLst>
      <p:ext uri="{BB962C8B-B14F-4D97-AF65-F5344CB8AC3E}">
        <p14:creationId xmlns:p14="http://schemas.microsoft.com/office/powerpoint/2010/main" val="373352229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en-US" smtClean="0"/>
              <a:t>Click to edit Master title style</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D905DCE2-D0CE-4F24-A2E0-05B61DEBCC8A}" type="datetime1">
              <a:rPr lang="en-US" smtClean="0"/>
              <a:t>2/1/2017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46BE27-C893-436B-B36D-EF114FC8B6F5}" type="slidenum">
              <a:rPr lang="en-US" smtClean="0"/>
              <a:t>‹#›</a:t>
            </a:fld>
            <a:endParaRPr lang="en-US"/>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3B740EF-87C2-49CA-B99E-83A0512521A4}" type="datetime1">
              <a:rPr lang="en-US" smtClean="0"/>
              <a:t>2/1/2017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46BE27-C893-436B-B36D-EF114FC8B6F5}"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E3147E4-406A-4798-B8F9-A255DED023F1}" type="datetime1">
              <a:rPr lang="en-US" smtClean="0"/>
              <a:t>2/1/2017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46BE27-C893-436B-B36D-EF114FC8B6F5}"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3474E90-5B36-4099-BBBE-BA3DF3E5E513}" type="datetime1">
              <a:rPr lang="en-US" smtClean="0"/>
              <a:t>2/1/2017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46BE27-C893-436B-B36D-EF114FC8B6F5}"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64A0DA6-FE2A-4A4A-86E4-F53264FBC4DE}" type="datetime1">
              <a:rPr lang="en-US" smtClean="0"/>
              <a:t>2/1/2017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46BE27-C893-436B-B36D-EF114FC8B6F5}" type="slidenum">
              <a:rPr lang="en-US" smtClean="0"/>
              <a:t>‹#›</a:t>
            </a:fld>
            <a:endParaRPr lang="en-US"/>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95F5B68-EB73-4D74-B506-BF3D3C4A2F2B}" type="datetime1">
              <a:rPr lang="en-US" smtClean="0"/>
              <a:t>2/1/2017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646BE27-C893-436B-B36D-EF114FC8B6F5}"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EAE04A54-AD75-4064-A0F9-5E707AADF66A}" type="datetime1">
              <a:rPr lang="en-US" smtClean="0"/>
              <a:t>2/1/2017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646BE27-C893-436B-B36D-EF114FC8B6F5}" type="slidenum">
              <a:rPr lang="en-US" smtClean="0"/>
              <a:t>‹#›</a:t>
            </a:fld>
            <a:endParaRPr lang="en-US"/>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A969A27-5717-4DA6-8B3D-CD1EFC1D0976}" type="datetime1">
              <a:rPr lang="en-US" smtClean="0"/>
              <a:t>2/1/2017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646BE27-C893-436B-B36D-EF114FC8B6F5}"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5A76D06-EF39-43F5-8781-5DB44049EBA2}" type="datetime1">
              <a:rPr lang="en-US" smtClean="0"/>
              <a:t>2/1/2017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646BE27-C893-436B-B36D-EF114FC8B6F5}"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4E97813-7664-42C3-829B-17A8E758CF80}" type="datetime1">
              <a:rPr lang="en-US" smtClean="0"/>
              <a:t>2/1/2017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646BE27-C893-436B-B36D-EF114FC8B6F5}" type="slidenum">
              <a:rPr lang="en-US" smtClean="0"/>
              <a:t>‹#›</a:t>
            </a:fld>
            <a:endParaRPr lang="en-US"/>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7413C0B-9FFE-4C35-9431-DEC6157C2199}" type="datetime1">
              <a:rPr lang="en-US" smtClean="0"/>
              <a:t>2/1/2017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646BE27-C893-436B-B36D-EF114FC8B6F5}"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fld id="{11D8881D-B9F5-4E8E-84B6-48A87DC16DEE}" type="datetime1">
              <a:rPr lang="en-US" smtClean="0"/>
              <a:t>2/1/2017</a:t>
            </a:fld>
            <a:endParaRPr lang="en-US"/>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endParaRPr lang="en-US"/>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fld id="{F646BE27-C893-436B-B36D-EF114FC8B6F5}"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hf hdr="0" dt="0"/>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0.xml"/><Relationship Id="rId1" Type="http://schemas.openxmlformats.org/officeDocument/2006/relationships/slideLayout" Target="../slideLayouts/slideLayout6.xml"/><Relationship Id="rId5" Type="http://schemas.openxmlformats.org/officeDocument/2006/relationships/image" Target="../media/image11.png"/><Relationship Id="rId4" Type="http://schemas.openxmlformats.org/officeDocument/2006/relationships/image" Target="../media/image90.png"/></Relationships>
</file>

<file path=ppt/slides/_rels/slide13.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7.xml"/><Relationship Id="rId4" Type="http://schemas.openxmlformats.org/officeDocument/2006/relationships/hyperlink" Target="http://www.uaedreform.org/downloads/2017/01/employercontributionrates2016.pdf"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www.uaedreform.org/downloads/2017/01/employercontributionperpupil2016.pdf" TargetMode="External"/><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1999" y="304800"/>
            <a:ext cx="7772400" cy="1470025"/>
          </a:xfrm>
        </p:spPr>
        <p:txBody>
          <a:bodyPr>
            <a:normAutofit/>
          </a:bodyPr>
          <a:lstStyle/>
          <a:p>
            <a:r>
              <a:rPr lang="en-US" sz="3200" dirty="0" smtClean="0"/>
              <a:t>Late Career Teacher Retention</a:t>
            </a:r>
            <a:endParaRPr lang="en-US" sz="3200" dirty="0"/>
          </a:p>
        </p:txBody>
      </p:sp>
      <p:sp>
        <p:nvSpPr>
          <p:cNvPr id="3" name="Subtitle 2"/>
          <p:cNvSpPr>
            <a:spLocks noGrp="1"/>
          </p:cNvSpPr>
          <p:nvPr>
            <p:ph type="subTitle" idx="1"/>
          </p:nvPr>
        </p:nvSpPr>
        <p:spPr>
          <a:xfrm>
            <a:off x="464004" y="2209800"/>
            <a:ext cx="7924800" cy="3783330"/>
          </a:xfrm>
          <a:ln>
            <a:noFill/>
          </a:ln>
        </p:spPr>
        <p:txBody>
          <a:bodyPr>
            <a:normAutofit/>
          </a:bodyPr>
          <a:lstStyle/>
          <a:p>
            <a:pPr algn="l"/>
            <a:r>
              <a:rPr lang="en-US" sz="1200" dirty="0" err="1" smtClean="0">
                <a:solidFill>
                  <a:schemeClr val="tx1"/>
                </a:solidFill>
              </a:rPr>
              <a:t>Dongwoo</a:t>
            </a:r>
            <a:r>
              <a:rPr lang="en-US" sz="1200" dirty="0" smtClean="0">
                <a:solidFill>
                  <a:schemeClr val="tx1"/>
                </a:solidFill>
              </a:rPr>
              <a:t> Kim</a:t>
            </a:r>
          </a:p>
          <a:p>
            <a:pPr algn="l"/>
            <a:r>
              <a:rPr lang="en-US" sz="1200" dirty="0" smtClean="0">
                <a:solidFill>
                  <a:schemeClr val="tx1"/>
                </a:solidFill>
              </a:rPr>
              <a:t>Cory </a:t>
            </a:r>
            <a:r>
              <a:rPr lang="en-US" sz="1200" dirty="0" err="1" smtClean="0">
                <a:solidFill>
                  <a:schemeClr val="tx1"/>
                </a:solidFill>
              </a:rPr>
              <a:t>Koedel</a:t>
            </a:r>
            <a:endParaRPr lang="en-US" sz="1200" dirty="0" smtClean="0">
              <a:solidFill>
                <a:schemeClr val="tx1"/>
              </a:solidFill>
            </a:endParaRPr>
          </a:p>
          <a:p>
            <a:pPr algn="l"/>
            <a:r>
              <a:rPr lang="en-US" sz="1200" dirty="0" smtClean="0">
                <a:solidFill>
                  <a:schemeClr val="tx1"/>
                </a:solidFill>
              </a:rPr>
              <a:t>Shawn Ni</a:t>
            </a:r>
          </a:p>
          <a:p>
            <a:pPr algn="l"/>
            <a:r>
              <a:rPr lang="en-US" sz="1200" dirty="0" smtClean="0">
                <a:solidFill>
                  <a:schemeClr val="tx1"/>
                </a:solidFill>
              </a:rPr>
              <a:t>Michael Podgursky</a:t>
            </a:r>
          </a:p>
          <a:p>
            <a:pPr algn="l"/>
            <a:r>
              <a:rPr lang="en-US" sz="1200" dirty="0" smtClean="0">
                <a:solidFill>
                  <a:schemeClr val="tx1"/>
                </a:solidFill>
              </a:rPr>
              <a:t>Weiwei Wu</a:t>
            </a:r>
          </a:p>
          <a:p>
            <a:pPr algn="l"/>
            <a:endParaRPr lang="en-US" sz="1200" dirty="0">
              <a:solidFill>
                <a:schemeClr val="tx1"/>
              </a:solidFill>
            </a:endParaRPr>
          </a:p>
          <a:p>
            <a:pPr algn="l"/>
            <a:r>
              <a:rPr lang="en-US" sz="1200" dirty="0" smtClean="0">
                <a:solidFill>
                  <a:schemeClr val="tx1"/>
                </a:solidFill>
              </a:rPr>
              <a:t>Department of Economics, University of Missouri</a:t>
            </a:r>
          </a:p>
          <a:p>
            <a:pPr algn="l"/>
            <a:endParaRPr lang="en-US" sz="1200" dirty="0" smtClean="0">
              <a:solidFill>
                <a:schemeClr val="tx1"/>
              </a:solidFill>
            </a:endParaRPr>
          </a:p>
          <a:p>
            <a:pPr algn="l"/>
            <a:r>
              <a:rPr lang="en-US" sz="1200" dirty="0" smtClean="0">
                <a:solidFill>
                  <a:schemeClr val="tx1"/>
                </a:solidFill>
              </a:rPr>
              <a:t>CALDER Annual Conference</a:t>
            </a:r>
          </a:p>
          <a:p>
            <a:pPr algn="l"/>
            <a:r>
              <a:rPr lang="en-US" sz="1200" dirty="0" smtClean="0">
                <a:solidFill>
                  <a:schemeClr val="tx1"/>
                </a:solidFill>
              </a:rPr>
              <a:t>Washington, DC</a:t>
            </a:r>
          </a:p>
          <a:p>
            <a:pPr algn="l"/>
            <a:r>
              <a:rPr lang="en-US" sz="1200" dirty="0" smtClean="0">
                <a:solidFill>
                  <a:schemeClr val="tx1"/>
                </a:solidFill>
              </a:rPr>
              <a:t>Feb 3, 2016</a:t>
            </a:r>
            <a:endParaRPr lang="en-US" sz="1200" dirty="0">
              <a:solidFill>
                <a:schemeClr val="tx1"/>
              </a:solidFill>
            </a:endParaRPr>
          </a:p>
          <a:p>
            <a:pPr algn="l"/>
            <a:endParaRPr lang="en-US" dirty="0" smtClean="0">
              <a:solidFill>
                <a:schemeClr val="tx1"/>
              </a:solidFill>
            </a:endParaRPr>
          </a:p>
          <a:p>
            <a:pPr algn="l"/>
            <a:endParaRPr lang="en-US" dirty="0">
              <a:solidFill>
                <a:schemeClr val="tx1"/>
              </a:solidFill>
            </a:endParaRPr>
          </a:p>
          <a:p>
            <a:pPr algn="l"/>
            <a:endParaRPr lang="en-US" dirty="0">
              <a:solidFill>
                <a:schemeClr val="tx1"/>
              </a:solidFill>
            </a:endParaRPr>
          </a:p>
        </p:txBody>
      </p:sp>
      <p:sp>
        <p:nvSpPr>
          <p:cNvPr id="5" name="Slide Number Placeholder 4"/>
          <p:cNvSpPr>
            <a:spLocks noGrp="1"/>
          </p:cNvSpPr>
          <p:nvPr>
            <p:ph type="sldNum" sz="quarter" idx="12"/>
          </p:nvPr>
        </p:nvSpPr>
        <p:spPr/>
        <p:txBody>
          <a:bodyPr/>
          <a:lstStyle/>
          <a:p>
            <a:fld id="{F646BE27-C893-436B-B36D-EF114FC8B6F5}" type="slidenum">
              <a:rPr lang="en-US" smtClean="0"/>
              <a:t>1</a:t>
            </a:fld>
            <a:endParaRPr lang="en-US"/>
          </a:p>
        </p:txBody>
      </p:sp>
      <p:sp>
        <p:nvSpPr>
          <p:cNvPr id="4" name="TextBox 3"/>
          <p:cNvSpPr txBox="1"/>
          <p:nvPr/>
        </p:nvSpPr>
        <p:spPr>
          <a:xfrm>
            <a:off x="457200" y="4934857"/>
            <a:ext cx="7747634" cy="954107"/>
          </a:xfrm>
          <a:prstGeom prst="rect">
            <a:avLst/>
          </a:prstGeom>
          <a:noFill/>
        </p:spPr>
        <p:txBody>
          <a:bodyPr wrap="none" rtlCol="0">
            <a:spAutoFit/>
          </a:bodyPr>
          <a:lstStyle/>
          <a:p>
            <a:r>
              <a:rPr lang="en-US" sz="1400" dirty="0" smtClean="0"/>
              <a:t>The authors wish to thank the Missouri  Department of Elementary and Secondary </a:t>
            </a:r>
          </a:p>
          <a:p>
            <a:r>
              <a:rPr lang="en-US" sz="1400" dirty="0" smtClean="0"/>
              <a:t>Education for allowing use of their teacher data, and the John and Laura Arnold</a:t>
            </a:r>
          </a:p>
          <a:p>
            <a:r>
              <a:rPr lang="en-US" sz="1400" dirty="0" smtClean="0"/>
              <a:t> Foundation and the Center for Analysis of Longitudinal Data in Education Research (CALDER)</a:t>
            </a:r>
          </a:p>
          <a:p>
            <a:r>
              <a:rPr lang="en-US" sz="1400" dirty="0" smtClean="0"/>
              <a:t> for research support.    The usual disclaimers apply.</a:t>
            </a:r>
            <a:endParaRPr lang="en-US" sz="1400" dirty="0"/>
          </a:p>
        </p:txBody>
      </p:sp>
      <p:sp>
        <p:nvSpPr>
          <p:cNvPr id="6" name="AutoShape 2" descr="http://licensing.missouri.edu/wp-content/themes/MULicensing/images/University-of-Missouri-Stacked-Logo.png"/>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 name="AutoShape 4" descr="http://licensing.missouri.edu/wp-content/themes/MULicensing/images/University-of-Missouri-Stacked-Logo.png"/>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1030" name="Picture 6" descr="http://www.collegescheduler.com/wp-content/uploads/2014/02/University-of-Missouri-Columbia-Logo.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239000" y="5656036"/>
            <a:ext cx="1238250" cy="1238250"/>
          </a:xfrm>
          <a:prstGeom prst="rect">
            <a:avLst/>
          </a:prstGeom>
          <a:noFill/>
          <a:extLst>
            <a:ext uri="{909E8E84-426E-40DD-AFC4-6F175D3DCCD1}">
              <a14:hiddenFill xmlns:a14="http://schemas.microsoft.com/office/drawing/2010/main">
                <a:solidFill>
                  <a:srgbClr val="FFFFFF"/>
                </a:solidFill>
              </a14:hiddenFill>
            </a:ext>
          </a:extLst>
        </p:spPr>
      </p:pic>
      <p:sp>
        <p:nvSpPr>
          <p:cNvPr id="8" name="Footer Placeholder 7"/>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55602952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l"/>
            <a:r>
              <a:rPr lang="en-US" dirty="0" smtClean="0"/>
              <a:t>Why a structural modeling approach?</a:t>
            </a:r>
            <a:endParaRPr lang="en-US" dirty="0"/>
          </a:p>
        </p:txBody>
      </p:sp>
      <p:sp>
        <p:nvSpPr>
          <p:cNvPr id="4" name="Content Placeholder 3"/>
          <p:cNvSpPr>
            <a:spLocks noGrp="1"/>
          </p:cNvSpPr>
          <p:nvPr>
            <p:ph idx="1"/>
          </p:nvPr>
        </p:nvSpPr>
        <p:spPr/>
        <p:txBody>
          <a:bodyPr/>
          <a:lstStyle/>
          <a:p>
            <a:pPr lvl="1"/>
            <a:endParaRPr lang="en-US" dirty="0" smtClean="0"/>
          </a:p>
          <a:p>
            <a:pPr lvl="1"/>
            <a:endParaRPr lang="en-US" dirty="0"/>
          </a:p>
          <a:p>
            <a:pPr lvl="1"/>
            <a:r>
              <a:rPr lang="en-US" dirty="0" smtClean="0"/>
              <a:t>Large and capricious variation in age/experience retirement incentives in current DB plans permits</a:t>
            </a:r>
            <a:r>
              <a:rPr lang="en-US" dirty="0"/>
              <a:t> </a:t>
            </a:r>
            <a:r>
              <a:rPr lang="en-US" dirty="0" smtClean="0"/>
              <a:t>identification of behavioral parameters</a:t>
            </a:r>
            <a:endParaRPr lang="en-US" dirty="0"/>
          </a:p>
          <a:p>
            <a:pPr lvl="1"/>
            <a:r>
              <a:rPr lang="en-US" dirty="0"/>
              <a:t>Effects of </a:t>
            </a:r>
            <a:r>
              <a:rPr lang="en-US" dirty="0" smtClean="0"/>
              <a:t>many policy-relevant </a:t>
            </a:r>
            <a:r>
              <a:rPr lang="en-US" dirty="0"/>
              <a:t>reforms will not be seen for decades</a:t>
            </a:r>
          </a:p>
          <a:p>
            <a:pPr lvl="1"/>
            <a:r>
              <a:rPr lang="en-US" dirty="0" smtClean="0"/>
              <a:t>Temporary pilot programs will understate long-term effects</a:t>
            </a:r>
          </a:p>
          <a:p>
            <a:pPr lvl="1"/>
            <a:r>
              <a:rPr lang="en-US" dirty="0"/>
              <a:t>Cooperation of pension plan administrators is lacking</a:t>
            </a:r>
          </a:p>
          <a:p>
            <a:pPr lvl="2"/>
            <a:r>
              <a:rPr lang="en-US" dirty="0" smtClean="0"/>
              <a:t>No “regulatory space” for experimentation </a:t>
            </a:r>
          </a:p>
          <a:p>
            <a:pPr lvl="3"/>
            <a:r>
              <a:rPr lang="en-US" dirty="0" smtClean="0"/>
              <a:t>Exception:  charter schools in some states</a:t>
            </a:r>
            <a:endParaRPr lang="en-US" dirty="0"/>
          </a:p>
          <a:p>
            <a:pPr lvl="1"/>
            <a:endParaRPr lang="en-US" dirty="0" smtClean="0"/>
          </a:p>
        </p:txBody>
      </p:sp>
      <p:sp>
        <p:nvSpPr>
          <p:cNvPr id="2" name="Slide Number Placeholder 1"/>
          <p:cNvSpPr>
            <a:spLocks noGrp="1"/>
          </p:cNvSpPr>
          <p:nvPr>
            <p:ph type="sldNum" sz="quarter" idx="12"/>
          </p:nvPr>
        </p:nvSpPr>
        <p:spPr/>
        <p:txBody>
          <a:bodyPr/>
          <a:lstStyle/>
          <a:p>
            <a:fld id="{F646BE27-C893-436B-B36D-EF114FC8B6F5}" type="slidenum">
              <a:rPr lang="en-US" smtClean="0"/>
              <a:t>10</a:t>
            </a:fld>
            <a:endParaRPr lang="en-US"/>
          </a:p>
        </p:txBody>
      </p:sp>
      <p:sp>
        <p:nvSpPr>
          <p:cNvPr id="5" name="Footer Placeholder 4"/>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403210995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l"/>
            <a:r>
              <a:rPr lang="en-US" dirty="0" smtClean="0"/>
              <a:t>Model basics (Stock-Wise model)</a:t>
            </a:r>
            <a:endParaRPr lang="en-US" dirty="0"/>
          </a:p>
        </p:txBody>
      </p:sp>
      <p:sp>
        <p:nvSpPr>
          <p:cNvPr id="4" name="Content Placeholder 3"/>
          <p:cNvSpPr>
            <a:spLocks noGrp="1"/>
          </p:cNvSpPr>
          <p:nvPr>
            <p:ph idx="1"/>
          </p:nvPr>
        </p:nvSpPr>
        <p:spPr/>
        <p:txBody>
          <a:bodyPr>
            <a:normAutofit/>
          </a:bodyPr>
          <a:lstStyle/>
          <a:p>
            <a:r>
              <a:rPr lang="en-US" dirty="0" smtClean="0"/>
              <a:t>In each year t, teacher chooses m (retirement year) to maximize expected utility</a:t>
            </a:r>
          </a:p>
          <a:p>
            <a:r>
              <a:rPr lang="en-US" dirty="0" smtClean="0"/>
              <a:t>Future is uncertain and retirement is irreversible.</a:t>
            </a:r>
          </a:p>
          <a:p>
            <a:r>
              <a:rPr lang="en-US" dirty="0" smtClean="0"/>
              <a:t>New information and circumstances arrive each year. </a:t>
            </a:r>
          </a:p>
          <a:p>
            <a:r>
              <a:rPr lang="en-US" dirty="0" smtClean="0"/>
              <a:t>Continuing to work and postponing retirement leaves open the option to retire in the future</a:t>
            </a:r>
          </a:p>
          <a:p>
            <a:pPr lvl="1"/>
            <a:r>
              <a:rPr lang="en-US" dirty="0" smtClean="0"/>
              <a:t>Dynamic “option value” model</a:t>
            </a:r>
          </a:p>
          <a:p>
            <a:r>
              <a:rPr lang="en-US" dirty="0" smtClean="0"/>
              <a:t>Estimated on full panel of MO teachers 2001-2008</a:t>
            </a:r>
          </a:p>
          <a:p>
            <a:pPr lvl="1"/>
            <a:r>
              <a:rPr lang="en-US" dirty="0" smtClean="0"/>
              <a:t>Ni and Podgursky (2016)</a:t>
            </a:r>
          </a:p>
          <a:p>
            <a:r>
              <a:rPr lang="en-US" dirty="0" smtClean="0"/>
              <a:t>Structural models used to forecast MO STEM retirements 2011-2013</a:t>
            </a:r>
          </a:p>
          <a:p>
            <a:pPr lvl="1"/>
            <a:r>
              <a:rPr lang="en-US" dirty="0" smtClean="0"/>
              <a:t>2131 STEM teachers aged 58-65, </a:t>
            </a:r>
            <a:r>
              <a:rPr lang="en-US" dirty="0" err="1" smtClean="0"/>
              <a:t>exp</a:t>
            </a:r>
            <a:r>
              <a:rPr lang="en-US" dirty="0"/>
              <a:t> </a:t>
            </a:r>
            <a:r>
              <a:rPr lang="en-US" dirty="0" smtClean="0"/>
              <a:t>≥ 5</a:t>
            </a:r>
          </a:p>
          <a:p>
            <a:pPr marL="0" indent="0">
              <a:buNone/>
            </a:pPr>
            <a:endParaRPr lang="en-US" dirty="0" smtClean="0"/>
          </a:p>
          <a:p>
            <a:pPr marL="274320" lvl="1" indent="0">
              <a:buNone/>
            </a:pPr>
            <a:endParaRPr lang="en-US" dirty="0"/>
          </a:p>
        </p:txBody>
      </p:sp>
      <p:sp>
        <p:nvSpPr>
          <p:cNvPr id="2" name="Slide Number Placeholder 1"/>
          <p:cNvSpPr>
            <a:spLocks noGrp="1"/>
          </p:cNvSpPr>
          <p:nvPr>
            <p:ph type="sldNum" sz="quarter" idx="12"/>
          </p:nvPr>
        </p:nvSpPr>
        <p:spPr/>
        <p:txBody>
          <a:bodyPr/>
          <a:lstStyle/>
          <a:p>
            <a:pPr>
              <a:defRPr/>
            </a:pPr>
            <a:fld id="{376B5004-CEF4-47EC-B8A5-DD95A0928251}" type="slidenum">
              <a:rPr lang="en-US" smtClean="0"/>
              <a:pPr>
                <a:defRPr/>
              </a:pPr>
              <a:t>11</a:t>
            </a:fld>
            <a:endParaRPr lang="en-US"/>
          </a:p>
        </p:txBody>
      </p:sp>
      <p:sp>
        <p:nvSpPr>
          <p:cNvPr id="5" name="Footer Placeholder 4"/>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145666262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28650" y="365126"/>
            <a:ext cx="5932788" cy="985880"/>
          </a:xfrm>
        </p:spPr>
        <p:txBody>
          <a:bodyPr>
            <a:normAutofit/>
          </a:bodyPr>
          <a:lstStyle/>
          <a:p>
            <a:r>
              <a:rPr lang="en-US" sz="2800" b="1" dirty="0" smtClean="0"/>
              <a:t>Model Basics (Stock-Wise Model)</a:t>
            </a:r>
            <a:endParaRPr lang="en-US" sz="2800" b="1" dirty="0"/>
          </a:p>
        </p:txBody>
      </p:sp>
      <mc:AlternateContent xmlns:mc="http://schemas.openxmlformats.org/markup-compatibility/2006" xmlns:a14="http://schemas.microsoft.com/office/drawing/2010/main">
        <mc:Choice Requires="a14">
          <p:sp>
            <p:nvSpPr>
              <p:cNvPr id="9" name="TextBox 8"/>
              <p:cNvSpPr txBox="1"/>
              <p:nvPr/>
            </p:nvSpPr>
            <p:spPr>
              <a:xfrm>
                <a:off x="1226613" y="1927655"/>
                <a:ext cx="7031669" cy="884281"/>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pt-BR" i="1" smtClean="0">
                              <a:latin typeface="Cambria Math" panose="02040503050406030204" pitchFamily="18" charset="0"/>
                            </a:rPr>
                          </m:ctrlPr>
                        </m:sSubPr>
                        <m:e>
                          <m:r>
                            <a:rPr lang="en-US" b="0" i="1" smtClean="0">
                              <a:latin typeface="Cambria Math" panose="02040503050406030204" pitchFamily="18" charset="0"/>
                            </a:rPr>
                            <m:t>𝐸</m:t>
                          </m:r>
                        </m:e>
                        <m:sub>
                          <m:r>
                            <a:rPr lang="en-US" b="0" i="1" smtClean="0">
                              <a:latin typeface="Cambria Math" panose="02040503050406030204" pitchFamily="18" charset="0"/>
                            </a:rPr>
                            <m:t>𝑡</m:t>
                          </m:r>
                        </m:sub>
                      </m:sSub>
                      <m:sSub>
                        <m:sSubPr>
                          <m:ctrlPr>
                            <a:rPr lang="pt-BR" i="1">
                              <a:latin typeface="Cambria Math" panose="02040503050406030204" pitchFamily="18" charset="0"/>
                            </a:rPr>
                          </m:ctrlPr>
                        </m:sSubPr>
                        <m:e>
                          <m:r>
                            <a:rPr lang="en-US" b="0" i="1" smtClean="0">
                              <a:latin typeface="Cambria Math" panose="02040503050406030204" pitchFamily="18" charset="0"/>
                            </a:rPr>
                            <m:t>𝑉</m:t>
                          </m:r>
                        </m:e>
                        <m:sub>
                          <m:r>
                            <a:rPr lang="en-US" i="1">
                              <a:latin typeface="Cambria Math" panose="02040503050406030204" pitchFamily="18" charset="0"/>
                            </a:rPr>
                            <m:t>𝑡</m:t>
                          </m:r>
                        </m:sub>
                      </m:sSub>
                      <m:r>
                        <a:rPr lang="en-US" b="0" i="1" smtClean="0">
                          <a:latin typeface="Cambria Math" panose="02040503050406030204" pitchFamily="18" charset="0"/>
                        </a:rPr>
                        <m:t>(</m:t>
                      </m:r>
                      <m:r>
                        <a:rPr lang="en-US" b="0" i="1" smtClean="0">
                          <a:latin typeface="Cambria Math" panose="02040503050406030204" pitchFamily="18" charset="0"/>
                        </a:rPr>
                        <m:t>𝑚</m:t>
                      </m:r>
                      <m:r>
                        <a:rPr lang="en-US" b="0" i="1" smtClean="0">
                          <a:latin typeface="Cambria Math" panose="02040503050406030204" pitchFamily="18" charset="0"/>
                        </a:rPr>
                        <m:t>)=</m:t>
                      </m:r>
                      <m:sSub>
                        <m:sSubPr>
                          <m:ctrlPr>
                            <a:rPr lang="pt-BR" i="1">
                              <a:latin typeface="Cambria Math" panose="02040503050406030204" pitchFamily="18" charset="0"/>
                            </a:rPr>
                          </m:ctrlPr>
                        </m:sSubPr>
                        <m:e>
                          <m:r>
                            <a:rPr lang="en-US" i="1">
                              <a:latin typeface="Cambria Math" panose="02040503050406030204" pitchFamily="18" charset="0"/>
                            </a:rPr>
                            <m:t>𝐸</m:t>
                          </m:r>
                        </m:e>
                        <m:sub>
                          <m:r>
                            <a:rPr lang="en-US" i="1">
                              <a:latin typeface="Cambria Math" panose="02040503050406030204" pitchFamily="18" charset="0"/>
                            </a:rPr>
                            <m:t>𝑡</m:t>
                          </m:r>
                        </m:sub>
                      </m:sSub>
                      <m:d>
                        <m:dPr>
                          <m:begChr m:val="{"/>
                          <m:endChr m:val="}"/>
                          <m:ctrlPr>
                            <a:rPr lang="en-US" i="1" smtClean="0">
                              <a:latin typeface="Cambria Math" panose="02040503050406030204" pitchFamily="18" charset="0"/>
                            </a:rPr>
                          </m:ctrlPr>
                        </m:dPr>
                        <m:e>
                          <m:nary>
                            <m:naryPr>
                              <m:chr m:val="∑"/>
                              <m:ctrlPr>
                                <a:rPr lang="pt-BR" i="1">
                                  <a:latin typeface="Cambria Math" panose="02040503050406030204" pitchFamily="18" charset="0"/>
                                </a:rPr>
                              </m:ctrlPr>
                            </m:naryPr>
                            <m:sub>
                              <m:r>
                                <a:rPr lang="en-US" b="0" i="1" smtClean="0">
                                  <a:latin typeface="Cambria Math" panose="02040503050406030204" pitchFamily="18" charset="0"/>
                                </a:rPr>
                                <m:t>𝑠</m:t>
                              </m:r>
                              <m:r>
                                <a:rPr lang="pt-BR" i="1">
                                  <a:latin typeface="Cambria Math" panose="02040503050406030204" pitchFamily="18" charset="0"/>
                                </a:rPr>
                                <m:t>=</m:t>
                              </m:r>
                              <m:r>
                                <a:rPr lang="en-US" b="0" i="1" smtClean="0">
                                  <a:latin typeface="Cambria Math" panose="02040503050406030204" pitchFamily="18" charset="0"/>
                                </a:rPr>
                                <m:t>𝑡</m:t>
                              </m:r>
                            </m:sub>
                            <m:sup>
                              <m:r>
                                <a:rPr lang="en-US" b="0" i="1" smtClean="0">
                                  <a:latin typeface="Cambria Math" panose="02040503050406030204" pitchFamily="18" charset="0"/>
                                </a:rPr>
                                <m:t>𝑚</m:t>
                              </m:r>
                              <m:r>
                                <a:rPr lang="en-US" b="0" i="1" smtClean="0">
                                  <a:latin typeface="Cambria Math" panose="02040503050406030204" pitchFamily="18" charset="0"/>
                                </a:rPr>
                                <m:t>−1</m:t>
                              </m:r>
                            </m:sup>
                            <m:e>
                              <m:sSup>
                                <m:sSupPr>
                                  <m:ctrlPr>
                                    <a:rPr lang="pt-BR" i="1" smtClean="0">
                                      <a:latin typeface="Cambria Math" panose="02040503050406030204" pitchFamily="18" charset="0"/>
                                    </a:rPr>
                                  </m:ctrlPr>
                                </m:sSupPr>
                                <m:e>
                                  <m:r>
                                    <a:rPr lang="pt-BR" i="1" smtClean="0">
                                      <a:latin typeface="Cambria Math" panose="02040503050406030204" pitchFamily="18" charset="0"/>
                                      <a:ea typeface="Cambria Math" panose="02040503050406030204" pitchFamily="18" charset="0"/>
                                    </a:rPr>
                                    <m:t>𝛽</m:t>
                                  </m:r>
                                </m:e>
                                <m:sup>
                                  <m:r>
                                    <a:rPr lang="en-US" b="0" i="1" smtClean="0">
                                      <a:latin typeface="Cambria Math" panose="02040503050406030204" pitchFamily="18" charset="0"/>
                                    </a:rPr>
                                    <m:t>𝑠</m:t>
                                  </m:r>
                                  <m:r>
                                    <a:rPr lang="en-US" b="0" i="1" smtClean="0">
                                      <a:latin typeface="Cambria Math" panose="02040503050406030204" pitchFamily="18" charset="0"/>
                                    </a:rPr>
                                    <m:t>−</m:t>
                                  </m:r>
                                  <m:r>
                                    <a:rPr lang="en-US" b="0" i="1" smtClean="0">
                                      <a:latin typeface="Cambria Math" panose="02040503050406030204" pitchFamily="18" charset="0"/>
                                    </a:rPr>
                                    <m:t>𝑡</m:t>
                                  </m:r>
                                </m:sup>
                              </m:sSup>
                              <m:d>
                                <m:dPr>
                                  <m:begChr m:val="["/>
                                  <m:endChr m:val="]"/>
                                  <m:ctrlPr>
                                    <a:rPr lang="pt-BR" i="1" smtClean="0">
                                      <a:latin typeface="Cambria Math" panose="02040503050406030204" pitchFamily="18" charset="0"/>
                                    </a:rPr>
                                  </m:ctrlPr>
                                </m:dPr>
                                <m:e>
                                  <m:sSup>
                                    <m:sSupPr>
                                      <m:ctrlPr>
                                        <a:rPr lang="pt-BR" i="1" smtClean="0">
                                          <a:latin typeface="Cambria Math" panose="02040503050406030204" pitchFamily="18" charset="0"/>
                                        </a:rPr>
                                      </m:ctrlPr>
                                    </m:sSupPr>
                                    <m:e>
                                      <m:d>
                                        <m:dPr>
                                          <m:ctrlPr>
                                            <a:rPr lang="pt-BR" i="1">
                                              <a:latin typeface="Cambria Math" panose="02040503050406030204" pitchFamily="18" charset="0"/>
                                            </a:rPr>
                                          </m:ctrlPr>
                                        </m:dPr>
                                        <m:e>
                                          <m:sSub>
                                            <m:sSubPr>
                                              <m:ctrlPr>
                                                <a:rPr lang="pt-BR" i="1">
                                                  <a:latin typeface="Cambria Math" panose="02040503050406030204" pitchFamily="18" charset="0"/>
                                                </a:rPr>
                                              </m:ctrlPr>
                                            </m:sSubPr>
                                            <m:e>
                                              <m:r>
                                                <a:rPr lang="en-US" i="1">
                                                  <a:latin typeface="Cambria Math" panose="02040503050406030204" pitchFamily="18" charset="0"/>
                                                </a:rPr>
                                                <m:t>𝑘</m:t>
                                              </m:r>
                                            </m:e>
                                            <m:sub>
                                              <m:r>
                                                <a:rPr lang="en-US" i="1">
                                                  <a:latin typeface="Cambria Math" panose="02040503050406030204" pitchFamily="18" charset="0"/>
                                                </a:rPr>
                                                <m:t>𝑠</m:t>
                                              </m:r>
                                            </m:sub>
                                          </m:sSub>
                                          <m:d>
                                            <m:dPr>
                                              <m:ctrlPr>
                                                <a:rPr lang="pt-BR" i="1">
                                                  <a:latin typeface="Cambria Math" panose="02040503050406030204" pitchFamily="18" charset="0"/>
                                                </a:rPr>
                                              </m:ctrlPr>
                                            </m:dPr>
                                            <m:e>
                                              <m:r>
                                                <a:rPr lang="en-US" i="1">
                                                  <a:latin typeface="Cambria Math" panose="02040503050406030204" pitchFamily="18" charset="0"/>
                                                </a:rPr>
                                                <m:t>1−</m:t>
                                              </m:r>
                                              <m:r>
                                                <a:rPr lang="en-US" i="1">
                                                  <a:latin typeface="Cambria Math" panose="02040503050406030204" pitchFamily="18" charset="0"/>
                                                </a:rPr>
                                                <m:t>𝑐</m:t>
                                              </m:r>
                                            </m:e>
                                          </m:d>
                                          <m:sSub>
                                            <m:sSubPr>
                                              <m:ctrlPr>
                                                <a:rPr lang="pt-BR" i="1">
                                                  <a:latin typeface="Cambria Math" panose="02040503050406030204" pitchFamily="18" charset="0"/>
                                                </a:rPr>
                                              </m:ctrlPr>
                                            </m:sSubPr>
                                            <m:e>
                                              <m:r>
                                                <a:rPr lang="en-US" i="1">
                                                  <a:latin typeface="Cambria Math" panose="02040503050406030204" pitchFamily="18" charset="0"/>
                                                </a:rPr>
                                                <m:t>𝑌</m:t>
                                              </m:r>
                                            </m:e>
                                            <m:sub>
                                              <m:r>
                                                <a:rPr lang="en-US" i="1">
                                                  <a:latin typeface="Cambria Math" panose="02040503050406030204" pitchFamily="18" charset="0"/>
                                                </a:rPr>
                                                <m:t>𝑠</m:t>
                                              </m:r>
                                            </m:sub>
                                          </m:sSub>
                                        </m:e>
                                      </m:d>
                                    </m:e>
                                    <m:sup>
                                      <m:r>
                                        <a:rPr lang="pt-BR" i="1" smtClean="0">
                                          <a:latin typeface="Cambria Math" panose="02040503050406030204" pitchFamily="18" charset="0"/>
                                          <a:ea typeface="Cambria Math" panose="02040503050406030204" pitchFamily="18" charset="0"/>
                                        </a:rPr>
                                        <m:t>𝛾</m:t>
                                      </m:r>
                                    </m:sup>
                                  </m:sSup>
                                  <m:r>
                                    <a:rPr lang="en-US" b="0" i="1" smtClean="0">
                                      <a:latin typeface="Cambria Math" panose="02040503050406030204" pitchFamily="18" charset="0"/>
                                    </a:rPr>
                                    <m:t>+</m:t>
                                  </m:r>
                                  <m:sSub>
                                    <m:sSubPr>
                                      <m:ctrlPr>
                                        <a:rPr lang="en-US" b="0" i="1" smtClean="0">
                                          <a:latin typeface="Cambria Math" panose="02040503050406030204" pitchFamily="18" charset="0"/>
                                        </a:rPr>
                                      </m:ctrlPr>
                                    </m:sSubPr>
                                    <m:e>
                                      <m:r>
                                        <a:rPr lang="en-US" b="0" i="1" smtClean="0">
                                          <a:latin typeface="Cambria Math" panose="02040503050406030204" pitchFamily="18" charset="0"/>
                                          <a:ea typeface="Cambria Math" panose="02040503050406030204" pitchFamily="18" charset="0"/>
                                        </a:rPr>
                                        <m:t>𝜔</m:t>
                                      </m:r>
                                    </m:e>
                                    <m:sub>
                                      <m:r>
                                        <a:rPr lang="en-US" b="0" i="1" smtClean="0">
                                          <a:latin typeface="Cambria Math" panose="02040503050406030204" pitchFamily="18" charset="0"/>
                                        </a:rPr>
                                        <m:t>𝑠</m:t>
                                      </m:r>
                                    </m:sub>
                                  </m:sSub>
                                </m:e>
                              </m:d>
                            </m:e>
                          </m:nary>
                          <m:r>
                            <a:rPr lang="pt-BR" i="1">
                              <a:latin typeface="Cambria Math" panose="02040503050406030204" pitchFamily="18" charset="0"/>
                            </a:rPr>
                            <m:t>+</m:t>
                          </m:r>
                          <m:nary>
                            <m:naryPr>
                              <m:chr m:val="∑"/>
                              <m:ctrlPr>
                                <a:rPr lang="pt-BR" i="1">
                                  <a:latin typeface="Cambria Math" panose="02040503050406030204" pitchFamily="18" charset="0"/>
                                </a:rPr>
                              </m:ctrlPr>
                            </m:naryPr>
                            <m:sub>
                              <m:r>
                                <a:rPr lang="en-US" b="0" i="1" smtClean="0">
                                  <a:latin typeface="Cambria Math" panose="02040503050406030204" pitchFamily="18" charset="0"/>
                                </a:rPr>
                                <m:t>𝑠</m:t>
                              </m:r>
                              <m:r>
                                <a:rPr lang="pt-BR" i="1">
                                  <a:latin typeface="Cambria Math" panose="02040503050406030204" pitchFamily="18" charset="0"/>
                                </a:rPr>
                                <m:t>=</m:t>
                              </m:r>
                              <m:r>
                                <a:rPr lang="en-US" b="0" i="1" smtClean="0">
                                  <a:latin typeface="Cambria Math" panose="02040503050406030204" pitchFamily="18" charset="0"/>
                                </a:rPr>
                                <m:t>𝑚</m:t>
                              </m:r>
                            </m:sub>
                            <m:sup>
                              <m:r>
                                <a:rPr lang="en-US" b="0" i="1" smtClean="0">
                                  <a:latin typeface="Cambria Math" panose="02040503050406030204" pitchFamily="18" charset="0"/>
                                </a:rPr>
                                <m:t>𝑇</m:t>
                              </m:r>
                            </m:sup>
                            <m:e>
                              <m:sSup>
                                <m:sSupPr>
                                  <m:ctrlPr>
                                    <a:rPr lang="pt-BR" i="1">
                                      <a:latin typeface="Cambria Math" panose="02040503050406030204" pitchFamily="18" charset="0"/>
                                    </a:rPr>
                                  </m:ctrlPr>
                                </m:sSupPr>
                                <m:e>
                                  <m:r>
                                    <a:rPr lang="pt-BR" i="1">
                                      <a:latin typeface="Cambria Math" panose="02040503050406030204" pitchFamily="18" charset="0"/>
                                      <a:ea typeface="Cambria Math" panose="02040503050406030204" pitchFamily="18" charset="0"/>
                                    </a:rPr>
                                    <m:t>𝛽</m:t>
                                  </m:r>
                                </m:e>
                                <m:sup>
                                  <m:r>
                                    <a:rPr lang="en-US" i="1">
                                      <a:latin typeface="Cambria Math" panose="02040503050406030204" pitchFamily="18" charset="0"/>
                                    </a:rPr>
                                    <m:t>𝑠</m:t>
                                  </m:r>
                                  <m:r>
                                    <a:rPr lang="en-US" i="1">
                                      <a:latin typeface="Cambria Math" panose="02040503050406030204" pitchFamily="18" charset="0"/>
                                    </a:rPr>
                                    <m:t>−</m:t>
                                  </m:r>
                                  <m:r>
                                    <a:rPr lang="en-US" i="1">
                                      <a:latin typeface="Cambria Math" panose="02040503050406030204" pitchFamily="18" charset="0"/>
                                    </a:rPr>
                                    <m:t>𝑡</m:t>
                                  </m:r>
                                </m:sup>
                              </m:sSup>
                              <m:d>
                                <m:dPr>
                                  <m:begChr m:val="["/>
                                  <m:endChr m:val="]"/>
                                  <m:ctrlPr>
                                    <a:rPr lang="pt-BR" i="1">
                                      <a:latin typeface="Cambria Math" panose="02040503050406030204" pitchFamily="18" charset="0"/>
                                    </a:rPr>
                                  </m:ctrlPr>
                                </m:dPr>
                                <m:e>
                                  <m:sSup>
                                    <m:sSupPr>
                                      <m:ctrlPr>
                                        <a:rPr lang="pt-BR" i="1">
                                          <a:latin typeface="Cambria Math" panose="02040503050406030204" pitchFamily="18" charset="0"/>
                                        </a:rPr>
                                      </m:ctrlPr>
                                    </m:sSupPr>
                                    <m:e>
                                      <m:d>
                                        <m:dPr>
                                          <m:ctrlPr>
                                            <a:rPr lang="pt-BR" i="1">
                                              <a:latin typeface="Cambria Math" panose="02040503050406030204" pitchFamily="18" charset="0"/>
                                            </a:rPr>
                                          </m:ctrlPr>
                                        </m:dPr>
                                        <m:e>
                                          <m:sSub>
                                            <m:sSubPr>
                                              <m:ctrlPr>
                                                <a:rPr lang="pt-BR" i="1">
                                                  <a:latin typeface="Cambria Math" panose="02040503050406030204" pitchFamily="18" charset="0"/>
                                                </a:rPr>
                                              </m:ctrlPr>
                                            </m:sSubPr>
                                            <m:e>
                                              <m:r>
                                                <a:rPr lang="en-US" b="0" i="1" smtClean="0">
                                                  <a:latin typeface="Cambria Math" panose="02040503050406030204" pitchFamily="18" charset="0"/>
                                                </a:rPr>
                                                <m:t>𝐵</m:t>
                                              </m:r>
                                            </m:e>
                                            <m:sub>
                                              <m:r>
                                                <a:rPr lang="en-US" i="1">
                                                  <a:latin typeface="Cambria Math" panose="02040503050406030204" pitchFamily="18" charset="0"/>
                                                </a:rPr>
                                                <m:t>𝑠</m:t>
                                              </m:r>
                                            </m:sub>
                                          </m:sSub>
                                        </m:e>
                                      </m:d>
                                    </m:e>
                                    <m:sup>
                                      <m:r>
                                        <a:rPr lang="pt-BR" i="1">
                                          <a:latin typeface="Cambria Math" panose="02040503050406030204" pitchFamily="18" charset="0"/>
                                          <a:ea typeface="Cambria Math" panose="02040503050406030204" pitchFamily="18" charset="0"/>
                                        </a:rPr>
                                        <m:t>𝛾</m:t>
                                      </m:r>
                                    </m:sup>
                                  </m:sSup>
                                  <m:r>
                                    <a:rPr lang="en-US" i="1">
                                      <a:latin typeface="Cambria Math" panose="02040503050406030204" pitchFamily="18" charset="0"/>
                                    </a:rPr>
                                    <m:t>+</m:t>
                                  </m:r>
                                  <m:sSub>
                                    <m:sSubPr>
                                      <m:ctrlPr>
                                        <a:rPr lang="en-US" i="1">
                                          <a:latin typeface="Cambria Math" panose="02040503050406030204" pitchFamily="18" charset="0"/>
                                        </a:rPr>
                                      </m:ctrlPr>
                                    </m:sSubPr>
                                    <m:e>
                                      <m:r>
                                        <a:rPr lang="en-US" i="1">
                                          <a:latin typeface="Cambria Math" panose="02040503050406030204" pitchFamily="18" charset="0"/>
                                          <a:ea typeface="Cambria Math" panose="02040503050406030204" pitchFamily="18" charset="0"/>
                                        </a:rPr>
                                        <m:t>𝜉</m:t>
                                      </m:r>
                                    </m:e>
                                    <m:sub>
                                      <m:r>
                                        <a:rPr lang="en-US" i="1">
                                          <a:latin typeface="Cambria Math" panose="02040503050406030204" pitchFamily="18" charset="0"/>
                                        </a:rPr>
                                        <m:t>𝑠</m:t>
                                      </m:r>
                                    </m:sub>
                                  </m:sSub>
                                  <m:r>
                                    <m:rPr>
                                      <m:nor/>
                                    </m:rPr>
                                    <a:rPr lang="en-US" dirty="0"/>
                                    <m:t> </m:t>
                                  </m:r>
                                </m:e>
                              </m:d>
                            </m:e>
                          </m:nary>
                        </m:e>
                      </m:d>
                    </m:oMath>
                  </m:oMathPara>
                </a14:m>
                <a:endParaRPr lang="en-US" dirty="0"/>
              </a:p>
            </p:txBody>
          </p:sp>
        </mc:Choice>
        <mc:Fallback xmlns="">
          <p:sp>
            <p:nvSpPr>
              <p:cNvPr id="9" name="TextBox 8"/>
              <p:cNvSpPr txBox="1">
                <a:spLocks noRot="1" noChangeAspect="1" noMove="1" noResize="1" noEditPoints="1" noAdjustHandles="1" noChangeArrowheads="1" noChangeShapeType="1" noTextEdit="1"/>
              </p:cNvSpPr>
              <p:nvPr/>
            </p:nvSpPr>
            <p:spPr>
              <a:xfrm>
                <a:off x="1635483" y="1927654"/>
                <a:ext cx="7113101" cy="884281"/>
              </a:xfrm>
              <a:prstGeom prst="rect">
                <a:avLst/>
              </a:prstGeom>
              <a:blipFill rotWithShape="0">
                <a:blip r:embed="rId3" cstate="print"/>
                <a:stretch>
                  <a:fillRect/>
                </a:stretch>
              </a:blipFill>
            </p:spPr>
            <p:txBody>
              <a:bodyPr/>
              <a:lstStyle/>
              <a:p>
                <a:r>
                  <a:rPr lang="en-US">
                    <a:noFill/>
                  </a:rPr>
                  <a:t> </a:t>
                </a:r>
              </a:p>
            </p:txBody>
          </p:sp>
        </mc:Fallback>
      </mc:AlternateContent>
      <p:sp>
        <p:nvSpPr>
          <p:cNvPr id="10" name="TextBox 9"/>
          <p:cNvSpPr txBox="1"/>
          <p:nvPr/>
        </p:nvSpPr>
        <p:spPr>
          <a:xfrm>
            <a:off x="864973" y="1466335"/>
            <a:ext cx="5764427" cy="369332"/>
          </a:xfrm>
          <a:prstGeom prst="rect">
            <a:avLst/>
          </a:prstGeom>
          <a:noFill/>
        </p:spPr>
        <p:txBody>
          <a:bodyPr wrap="square" rtlCol="0">
            <a:spAutoFit/>
          </a:bodyPr>
          <a:lstStyle/>
          <a:p>
            <a:r>
              <a:rPr lang="en-US" dirty="0" smtClean="0"/>
              <a:t>The period t expected utility of retiring in period m:</a:t>
            </a:r>
            <a:endParaRPr lang="en-US" dirty="0"/>
          </a:p>
        </p:txBody>
      </p:sp>
      <mc:AlternateContent xmlns:mc="http://schemas.openxmlformats.org/markup-compatibility/2006" xmlns:a14="http://schemas.microsoft.com/office/drawing/2010/main">
        <mc:Choice Requires="a14">
          <p:sp>
            <p:nvSpPr>
              <p:cNvPr id="11" name="TextBox 10"/>
              <p:cNvSpPr txBox="1"/>
              <p:nvPr/>
            </p:nvSpPr>
            <p:spPr>
              <a:xfrm>
                <a:off x="749230" y="3352800"/>
                <a:ext cx="7509052" cy="670825"/>
              </a:xfrm>
              <a:prstGeom prst="rect">
                <a:avLst/>
              </a:prstGeom>
              <a:noFill/>
            </p:spPr>
            <p:txBody>
              <a:bodyPr wrap="square" rtlCol="0">
                <a:spAutoFit/>
              </a:bodyPr>
              <a:lstStyle/>
              <a:p>
                <a14:m>
                  <m:oMath xmlns:m="http://schemas.openxmlformats.org/officeDocument/2006/math">
                    <m:r>
                      <a:rPr lang="en-US" i="1" smtClean="0">
                        <a:latin typeface="Cambria Math" panose="02040503050406030204" pitchFamily="18" charset="0"/>
                      </a:rPr>
                      <m:t> </m:t>
                    </m:r>
                  </m:oMath>
                </a14:m>
                <a:r>
                  <a:rPr lang="en-US" dirty="0" smtClean="0"/>
                  <a:t>denote:</a:t>
                </a:r>
                <a14:m>
                  <m:oMath xmlns:m="http://schemas.openxmlformats.org/officeDocument/2006/math">
                    <m:sSub>
                      <m:sSubPr>
                        <m:ctrlPr>
                          <a:rPr lang="en-US" i="1" smtClean="0">
                            <a:latin typeface="Cambria Math" panose="02040503050406030204" pitchFamily="18" charset="0"/>
                          </a:rPr>
                        </m:ctrlPr>
                      </m:sSubPr>
                      <m:e>
                        <m:r>
                          <a:rPr lang="en-US" b="0" i="1" smtClean="0">
                            <a:latin typeface="Cambria Math" panose="02040503050406030204" pitchFamily="18" charset="0"/>
                          </a:rPr>
                          <m:t>𝑣</m:t>
                        </m:r>
                      </m:e>
                      <m:sub>
                        <m:r>
                          <a:rPr lang="en-US" b="0" i="1" smtClean="0">
                            <a:latin typeface="Cambria Math" panose="02040503050406030204" pitchFamily="18" charset="0"/>
                          </a:rPr>
                          <m:t>𝑠</m:t>
                        </m:r>
                      </m:sub>
                    </m:sSub>
                    <m:r>
                      <a:rPr lang="en-US" b="0" i="1" smtClean="0">
                        <a:latin typeface="Cambria Math" panose="02040503050406030204" pitchFamily="18" charset="0"/>
                      </a:rPr>
                      <m:t>=</m:t>
                    </m:r>
                    <m:sSub>
                      <m:sSubPr>
                        <m:ctrlPr>
                          <a:rPr lang="en-US" b="0" i="1" smtClean="0">
                            <a:latin typeface="Cambria Math" panose="02040503050406030204" pitchFamily="18" charset="0"/>
                          </a:rPr>
                        </m:ctrlPr>
                      </m:sSubPr>
                      <m:e>
                        <m:r>
                          <a:rPr lang="en-US" b="0" i="1" smtClean="0">
                            <a:latin typeface="Cambria Math" panose="02040503050406030204" pitchFamily="18" charset="0"/>
                            <a:ea typeface="Cambria Math" panose="02040503050406030204" pitchFamily="18" charset="0"/>
                          </a:rPr>
                          <m:t>𝜔</m:t>
                        </m:r>
                      </m:e>
                      <m:sub>
                        <m:r>
                          <a:rPr lang="en-US" b="0" i="1" smtClean="0">
                            <a:latin typeface="Cambria Math" panose="02040503050406030204" pitchFamily="18" charset="0"/>
                          </a:rPr>
                          <m:t>𝑠</m:t>
                        </m:r>
                      </m:sub>
                    </m:sSub>
                    <m:r>
                      <a:rPr lang="en-US" b="0" i="1" smtClean="0">
                        <a:latin typeface="Cambria Math" panose="02040503050406030204" pitchFamily="18" charset="0"/>
                      </a:rPr>
                      <m:t>−</m:t>
                    </m:r>
                    <m:sSub>
                      <m:sSubPr>
                        <m:ctrlPr>
                          <a:rPr lang="en-US" b="0" i="1" smtClean="0">
                            <a:latin typeface="Cambria Math" panose="02040503050406030204" pitchFamily="18" charset="0"/>
                          </a:rPr>
                        </m:ctrlPr>
                      </m:sSubPr>
                      <m:e>
                        <m:r>
                          <a:rPr lang="en-US" b="0" i="1" smtClean="0">
                            <a:latin typeface="Cambria Math" panose="02040503050406030204" pitchFamily="18" charset="0"/>
                            <a:ea typeface="Cambria Math" panose="02040503050406030204" pitchFamily="18" charset="0"/>
                          </a:rPr>
                          <m:t>𝜉</m:t>
                        </m:r>
                      </m:e>
                      <m:sub>
                        <m:r>
                          <a:rPr lang="en-US" b="0" i="1" smtClean="0">
                            <a:latin typeface="Cambria Math" panose="02040503050406030204" pitchFamily="18" charset="0"/>
                          </a:rPr>
                          <m:t>𝑠</m:t>
                        </m:r>
                      </m:sub>
                    </m:sSub>
                  </m:oMath>
                </a14:m>
                <a:r>
                  <a:rPr lang="en-US" dirty="0" smtClean="0"/>
                  <a:t> and  </a:t>
                </a:r>
                <a14:m>
                  <m:oMath xmlns:m="http://schemas.openxmlformats.org/officeDocument/2006/math">
                    <m:sSub>
                      <m:sSubPr>
                        <m:ctrlPr>
                          <a:rPr lang="en-US" i="1">
                            <a:latin typeface="Cambria Math" panose="02040503050406030204" pitchFamily="18" charset="0"/>
                          </a:rPr>
                        </m:ctrlPr>
                      </m:sSubPr>
                      <m:e>
                        <m:r>
                          <a:rPr lang="en-US" i="1" smtClean="0">
                            <a:latin typeface="Cambria Math" panose="02040503050406030204" pitchFamily="18" charset="0"/>
                            <a:ea typeface="Cambria Math" panose="02040503050406030204" pitchFamily="18" charset="0"/>
                          </a:rPr>
                          <m:t>𝜀</m:t>
                        </m:r>
                      </m:e>
                      <m:sub>
                        <m:r>
                          <a:rPr lang="en-US" i="1">
                            <a:latin typeface="Cambria Math" panose="02040503050406030204" pitchFamily="18" charset="0"/>
                          </a:rPr>
                          <m:t>𝑠</m:t>
                        </m:r>
                      </m:sub>
                    </m:sSub>
                    <m:r>
                      <a:rPr lang="en-US" i="1">
                        <a:latin typeface="Cambria Math" panose="02040503050406030204" pitchFamily="18" charset="0"/>
                      </a:rPr>
                      <m:t>=</m:t>
                    </m:r>
                    <m:sSub>
                      <m:sSubPr>
                        <m:ctrlPr>
                          <a:rPr lang="en-US" i="1">
                            <a:latin typeface="Cambria Math" panose="02040503050406030204" pitchFamily="18" charset="0"/>
                          </a:rPr>
                        </m:ctrlPr>
                      </m:sSubPr>
                      <m:e>
                        <m:r>
                          <a:rPr lang="en-US" i="1">
                            <a:latin typeface="Cambria Math" panose="02040503050406030204" pitchFamily="18" charset="0"/>
                            <a:ea typeface="Cambria Math" panose="02040503050406030204" pitchFamily="18" charset="0"/>
                          </a:rPr>
                          <m:t>𝜀</m:t>
                        </m:r>
                      </m:e>
                      <m:sub>
                        <m:r>
                          <a:rPr lang="en-US" i="1">
                            <a:latin typeface="Cambria Math" panose="02040503050406030204" pitchFamily="18" charset="0"/>
                            <a:ea typeface="Cambria Math" panose="02040503050406030204" pitchFamily="18" charset="0"/>
                          </a:rPr>
                          <m:t>𝜔</m:t>
                        </m:r>
                        <m:r>
                          <a:rPr lang="en-US" i="1">
                            <a:latin typeface="Cambria Math" panose="02040503050406030204" pitchFamily="18" charset="0"/>
                          </a:rPr>
                          <m:t>𝑠</m:t>
                        </m:r>
                      </m:sub>
                    </m:sSub>
                    <m:r>
                      <a:rPr lang="en-US" i="1">
                        <a:latin typeface="Cambria Math" panose="02040503050406030204" pitchFamily="18" charset="0"/>
                      </a:rPr>
                      <m:t>−</m:t>
                    </m:r>
                    <m:sSub>
                      <m:sSubPr>
                        <m:ctrlPr>
                          <a:rPr lang="en-US" i="1">
                            <a:latin typeface="Cambria Math" panose="02040503050406030204" pitchFamily="18" charset="0"/>
                          </a:rPr>
                        </m:ctrlPr>
                      </m:sSubPr>
                      <m:e>
                        <m:r>
                          <a:rPr lang="en-US" i="1" smtClean="0">
                            <a:latin typeface="Cambria Math" panose="02040503050406030204" pitchFamily="18" charset="0"/>
                            <a:ea typeface="Cambria Math" panose="02040503050406030204" pitchFamily="18" charset="0"/>
                          </a:rPr>
                          <m:t>𝜀</m:t>
                        </m:r>
                      </m:e>
                      <m:sub>
                        <m:r>
                          <a:rPr lang="en-US" i="1" smtClean="0">
                            <a:latin typeface="Cambria Math" panose="02040503050406030204" pitchFamily="18" charset="0"/>
                            <a:ea typeface="Cambria Math" panose="02040503050406030204" pitchFamily="18" charset="0"/>
                          </a:rPr>
                          <m:t>𝜉</m:t>
                        </m:r>
                        <m:r>
                          <a:rPr lang="en-US" i="1">
                            <a:latin typeface="Cambria Math" panose="02040503050406030204" pitchFamily="18" charset="0"/>
                          </a:rPr>
                          <m:t>𝑠</m:t>
                        </m:r>
                      </m:sub>
                    </m:sSub>
                    <m:r>
                      <a:rPr lang="en-US" b="0" i="0" smtClean="0">
                        <a:latin typeface="Cambria Math"/>
                      </a:rPr>
                      <m:t>;  </m:t>
                    </m:r>
                  </m:oMath>
                </a14:m>
                <a:r>
                  <a:rPr lang="en-US" dirty="0" smtClean="0"/>
                  <a:t>assume: </a:t>
                </a:r>
                <a14:m>
                  <m:oMath xmlns:m="http://schemas.openxmlformats.org/officeDocument/2006/math">
                    <m:sSub>
                      <m:sSubPr>
                        <m:ctrlPr>
                          <a:rPr lang="en-US" i="1">
                            <a:latin typeface="Cambria Math" panose="02040503050406030204" pitchFamily="18" charset="0"/>
                          </a:rPr>
                        </m:ctrlPr>
                      </m:sSubPr>
                      <m:e>
                        <m:r>
                          <a:rPr lang="en-US" b="0" i="1" smtClean="0">
                            <a:latin typeface="Cambria Math" panose="02040503050406030204" pitchFamily="18" charset="0"/>
                            <a:ea typeface="Cambria Math" panose="02040503050406030204" pitchFamily="18" charset="0"/>
                          </a:rPr>
                          <m:t>𝑣</m:t>
                        </m:r>
                      </m:e>
                      <m:sub>
                        <m:r>
                          <a:rPr lang="en-US" i="1">
                            <a:latin typeface="Cambria Math" panose="02040503050406030204" pitchFamily="18" charset="0"/>
                          </a:rPr>
                          <m:t>𝑠</m:t>
                        </m:r>
                      </m:sub>
                    </m:sSub>
                    <m:r>
                      <a:rPr lang="en-US" i="1">
                        <a:latin typeface="Cambria Math" panose="02040503050406030204" pitchFamily="18" charset="0"/>
                      </a:rPr>
                      <m:t>=</m:t>
                    </m:r>
                    <m:sSub>
                      <m:sSubPr>
                        <m:ctrlPr>
                          <a:rPr lang="en-US" i="1">
                            <a:latin typeface="Cambria Math" panose="02040503050406030204" pitchFamily="18" charset="0"/>
                          </a:rPr>
                        </m:ctrlPr>
                      </m:sSubPr>
                      <m:e>
                        <m:r>
                          <a:rPr lang="en-US" i="1">
                            <a:latin typeface="Cambria Math" panose="02040503050406030204" pitchFamily="18" charset="0"/>
                            <a:ea typeface="Cambria Math" panose="02040503050406030204" pitchFamily="18" charset="0"/>
                          </a:rPr>
                          <m:t>𝜌</m:t>
                        </m:r>
                        <m:r>
                          <a:rPr lang="en-US" b="0" i="1" smtClean="0">
                            <a:latin typeface="Cambria Math" panose="02040503050406030204" pitchFamily="18" charset="0"/>
                            <a:ea typeface="Cambria Math" panose="02040503050406030204" pitchFamily="18" charset="0"/>
                          </a:rPr>
                          <m:t>𝑣</m:t>
                        </m:r>
                      </m:e>
                      <m:sub>
                        <m:r>
                          <a:rPr lang="en-US" i="1">
                            <a:latin typeface="Cambria Math" panose="02040503050406030204" pitchFamily="18" charset="0"/>
                          </a:rPr>
                          <m:t>𝑠</m:t>
                        </m:r>
                        <m:r>
                          <a:rPr lang="en-US" i="1">
                            <a:latin typeface="Cambria Math" panose="02040503050406030204" pitchFamily="18" charset="0"/>
                          </a:rPr>
                          <m:t>−1</m:t>
                        </m:r>
                      </m:sub>
                    </m:sSub>
                    <m:r>
                      <a:rPr lang="en-US" i="1">
                        <a:latin typeface="Cambria Math" panose="02040503050406030204" pitchFamily="18" charset="0"/>
                      </a:rPr>
                      <m:t>+</m:t>
                    </m:r>
                    <m:sSub>
                      <m:sSubPr>
                        <m:ctrlPr>
                          <a:rPr lang="en-US" i="1">
                            <a:latin typeface="Cambria Math" panose="02040503050406030204" pitchFamily="18" charset="0"/>
                          </a:rPr>
                        </m:ctrlPr>
                      </m:sSubPr>
                      <m:e>
                        <m:r>
                          <a:rPr lang="en-US" i="1">
                            <a:latin typeface="Cambria Math" panose="02040503050406030204" pitchFamily="18" charset="0"/>
                            <a:ea typeface="Cambria Math" panose="02040503050406030204" pitchFamily="18" charset="0"/>
                          </a:rPr>
                          <m:t>𝜀</m:t>
                        </m:r>
                      </m:e>
                      <m:sub>
                        <m:r>
                          <a:rPr lang="en-US" i="1">
                            <a:latin typeface="Cambria Math" panose="02040503050406030204" pitchFamily="18" charset="0"/>
                          </a:rPr>
                          <m:t>𝑠</m:t>
                        </m:r>
                      </m:sub>
                    </m:sSub>
                    <m:r>
                      <a:rPr lang="en-US" i="1">
                        <a:latin typeface="Cambria Math" panose="02040503050406030204" pitchFamily="18" charset="0"/>
                      </a:rPr>
                      <m:t>; </m:t>
                    </m:r>
                  </m:oMath>
                </a14:m>
                <a:endParaRPr lang="en-US" dirty="0"/>
              </a:p>
              <a:p>
                <a:endParaRPr lang="en-US" dirty="0"/>
              </a:p>
            </p:txBody>
          </p:sp>
        </mc:Choice>
        <mc:Fallback xmlns="">
          <p:sp>
            <p:nvSpPr>
              <p:cNvPr id="11" name="TextBox 10"/>
              <p:cNvSpPr txBox="1">
                <a:spLocks noRot="1" noChangeAspect="1" noMove="1" noResize="1" noEditPoints="1" noAdjustHandles="1" noChangeArrowheads="1" noChangeShapeType="1" noTextEdit="1"/>
              </p:cNvSpPr>
              <p:nvPr/>
            </p:nvSpPr>
            <p:spPr>
              <a:xfrm>
                <a:off x="749230" y="3352800"/>
                <a:ext cx="7509052" cy="670825"/>
              </a:xfrm>
              <a:prstGeom prst="rect">
                <a:avLst/>
              </a:prstGeom>
              <a:blipFill rotWithShape="1">
                <a:blip r:embed="rId4"/>
                <a:stretch>
                  <a:fillRect l="-81" t="-3636"/>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2" name="TextBox 1"/>
              <p:cNvSpPr txBox="1"/>
              <p:nvPr/>
            </p:nvSpPr>
            <p:spPr>
              <a:xfrm>
                <a:off x="2057400" y="4191909"/>
                <a:ext cx="3200400" cy="2775888"/>
              </a:xfrm>
              <a:prstGeom prst="rect">
                <a:avLst/>
              </a:prstGeom>
              <a:noFill/>
            </p:spPr>
            <p:txBody>
              <a:bodyPr wrap="square" lIns="0" tIns="0" rIns="0" bIns="0" rtlCol="0">
                <a:spAutoFit/>
              </a:bodyPr>
              <a:lstStyle/>
              <a:p>
                <a:pPr/>
                <a14:m>
                  <m:oMathPara xmlns:m="http://schemas.openxmlformats.org/officeDocument/2006/math">
                    <m:oMathParaPr>
                      <m:jc m:val="centerGroup"/>
                    </m:oMathParaPr>
                    <m:oMath xmlns:m="http://schemas.openxmlformats.org/officeDocument/2006/math">
                      <m:r>
                        <a:rPr lang="en-US" i="1" smtClean="0">
                          <a:latin typeface="Cambria Math" panose="02040503050406030204" pitchFamily="18" charset="0"/>
                          <a:ea typeface="Cambria Math" panose="02040503050406030204" pitchFamily="18" charset="0"/>
                        </a:rPr>
                        <m:t>𝛽</m:t>
                      </m:r>
                      <m:r>
                        <a:rPr lang="en-US" b="0" i="1" smtClean="0">
                          <a:latin typeface="Cambria Math" panose="02040503050406030204" pitchFamily="18" charset="0"/>
                          <a:ea typeface="Cambria Math" panose="02040503050406030204" pitchFamily="18" charset="0"/>
                        </a:rPr>
                        <m:t>=0.965</m:t>
                      </m:r>
                    </m:oMath>
                  </m:oMathPara>
                </a14:m>
                <a:endParaRPr lang="en-US" b="0" dirty="0" smtClean="0">
                  <a:ea typeface="Cambria Math" panose="02040503050406030204" pitchFamily="18" charset="0"/>
                </a:endParaRPr>
              </a:p>
              <a:p>
                <a:pPr/>
                <a14:m>
                  <m:oMathPara xmlns:m="http://schemas.openxmlformats.org/officeDocument/2006/math">
                    <m:oMathParaPr>
                      <m:jc m:val="centerGroup"/>
                    </m:oMathParaPr>
                    <m:oMath xmlns:m="http://schemas.openxmlformats.org/officeDocument/2006/math">
                      <m:r>
                        <a:rPr lang="en-US" i="1" smtClean="0">
                          <a:latin typeface="Cambria Math" panose="02040503050406030204" pitchFamily="18" charset="0"/>
                          <a:ea typeface="Cambria Math" panose="02040503050406030204" pitchFamily="18" charset="0"/>
                        </a:rPr>
                        <m:t>𝛾</m:t>
                      </m:r>
                      <m:r>
                        <a:rPr lang="en-US" i="1">
                          <a:latin typeface="Cambria Math" panose="02040503050406030204" pitchFamily="18" charset="0"/>
                          <a:ea typeface="Cambria Math" panose="02040503050406030204" pitchFamily="18" charset="0"/>
                        </a:rPr>
                        <m:t>=0.</m:t>
                      </m:r>
                      <m:r>
                        <a:rPr lang="en-US" b="0" i="1" smtClean="0">
                          <a:latin typeface="Cambria Math" panose="02040503050406030204" pitchFamily="18" charset="0"/>
                          <a:ea typeface="Cambria Math" panose="02040503050406030204" pitchFamily="18" charset="0"/>
                        </a:rPr>
                        <m:t>716</m:t>
                      </m:r>
                    </m:oMath>
                  </m:oMathPara>
                </a14:m>
                <a:endParaRPr lang="en-US" b="0" dirty="0" smtClean="0">
                  <a:ea typeface="Cambria Math" panose="02040503050406030204" pitchFamily="18" charset="0"/>
                </a:endParaRPr>
              </a:p>
              <a:p>
                <a:pPr/>
                <a14:m>
                  <m:oMathPara xmlns:m="http://schemas.openxmlformats.org/officeDocument/2006/math">
                    <m:oMathParaPr>
                      <m:jc m:val="centerGroup"/>
                    </m:oMathParaPr>
                    <m:oMath xmlns:m="http://schemas.openxmlformats.org/officeDocument/2006/math">
                      <m:r>
                        <a:rPr lang="en-US" i="1" smtClean="0">
                          <a:latin typeface="Cambria Math" panose="02040503050406030204" pitchFamily="18" charset="0"/>
                          <a:ea typeface="Cambria Math" panose="02040503050406030204" pitchFamily="18" charset="0"/>
                        </a:rPr>
                        <m:t>𝜌</m:t>
                      </m:r>
                      <m:r>
                        <a:rPr lang="en-US" i="1">
                          <a:latin typeface="Cambria Math" panose="02040503050406030204" pitchFamily="18" charset="0"/>
                          <a:ea typeface="Cambria Math" panose="02040503050406030204" pitchFamily="18" charset="0"/>
                        </a:rPr>
                        <m:t>=0</m:t>
                      </m:r>
                      <m:r>
                        <a:rPr lang="en-US" b="0" i="1" smtClean="0">
                          <a:latin typeface="Cambria Math" panose="02040503050406030204" pitchFamily="18" charset="0"/>
                          <a:ea typeface="Cambria Math" panose="02040503050406030204" pitchFamily="18" charset="0"/>
                        </a:rPr>
                        <m:t>.643</m:t>
                      </m:r>
                    </m:oMath>
                  </m:oMathPara>
                </a14:m>
                <a:endParaRPr lang="en-US" b="0" dirty="0" smtClean="0">
                  <a:ea typeface="Cambria Math" panose="02040503050406030204" pitchFamily="18" charset="0"/>
                </a:endParaRPr>
              </a:p>
              <a:p>
                <a:pPr/>
                <a14:m>
                  <m:oMathPara xmlns:m="http://schemas.openxmlformats.org/officeDocument/2006/math">
                    <m:oMathParaPr>
                      <m:jc m:val="centerGroup"/>
                    </m:oMathParaPr>
                    <m:oMath xmlns:m="http://schemas.openxmlformats.org/officeDocument/2006/math">
                      <m:r>
                        <a:rPr lang="en-US" i="1" smtClean="0">
                          <a:latin typeface="Cambria Math" panose="02040503050406030204" pitchFamily="18" charset="0"/>
                          <a:ea typeface="Cambria Math" panose="02040503050406030204" pitchFamily="18" charset="0"/>
                        </a:rPr>
                        <m:t>𝜅</m:t>
                      </m:r>
                      <m:r>
                        <a:rPr lang="en-US" i="1">
                          <a:latin typeface="Cambria Math" panose="02040503050406030204" pitchFamily="18" charset="0"/>
                          <a:ea typeface="Cambria Math" panose="02040503050406030204" pitchFamily="18" charset="0"/>
                        </a:rPr>
                        <m:t>=0.</m:t>
                      </m:r>
                      <m:r>
                        <a:rPr lang="en-US" b="0" i="1" smtClean="0">
                          <a:latin typeface="Cambria Math" panose="02040503050406030204" pitchFamily="18" charset="0"/>
                          <a:ea typeface="Cambria Math" panose="02040503050406030204" pitchFamily="18" charset="0"/>
                        </a:rPr>
                        <m:t>640</m:t>
                      </m:r>
                    </m:oMath>
                  </m:oMathPara>
                </a14:m>
                <a:endParaRPr lang="en-US" dirty="0" smtClean="0">
                  <a:ea typeface="Cambria Math" panose="02040503050406030204" pitchFamily="18" charset="0"/>
                </a:endParaRPr>
              </a:p>
              <a:p>
                <a:r>
                  <a:rPr lang="en-US" dirty="0" smtClean="0">
                    <a:ea typeface="Cambria Math" panose="02040503050406030204" pitchFamily="18" charset="0"/>
                  </a:rPr>
                  <a:t>                     </a:t>
                </a:r>
                <a14:m>
                  <m:oMath xmlns:m="http://schemas.openxmlformats.org/officeDocument/2006/math">
                    <m:sSub>
                      <m:sSubPr>
                        <m:ctrlPr>
                          <a:rPr lang="en-US" i="1" smtClean="0">
                            <a:latin typeface="Cambria Math" panose="02040503050406030204" pitchFamily="18" charset="0"/>
                            <a:ea typeface="Cambria Math" panose="02040503050406030204" pitchFamily="18" charset="0"/>
                          </a:rPr>
                        </m:ctrlPr>
                      </m:sSubPr>
                      <m:e>
                        <m:r>
                          <a:rPr lang="en-US" i="1" smtClean="0">
                            <a:latin typeface="Cambria Math" panose="02040503050406030204" pitchFamily="18" charset="0"/>
                            <a:ea typeface="Cambria Math" panose="02040503050406030204" pitchFamily="18" charset="0"/>
                          </a:rPr>
                          <m:t>𝜅</m:t>
                        </m:r>
                      </m:e>
                      <m:sub>
                        <m:r>
                          <a:rPr lang="en-US" b="0" i="1" smtClean="0">
                            <a:latin typeface="Cambria Math" panose="02040503050406030204" pitchFamily="18" charset="0"/>
                            <a:ea typeface="Cambria Math" panose="02040503050406030204" pitchFamily="18" charset="0"/>
                          </a:rPr>
                          <m:t>1</m:t>
                        </m:r>
                      </m:sub>
                    </m:sSub>
                    <m:r>
                      <a:rPr lang="en-US" i="1">
                        <a:latin typeface="Cambria Math" panose="02040503050406030204" pitchFamily="18" charset="0"/>
                        <a:ea typeface="Cambria Math" panose="02040503050406030204" pitchFamily="18" charset="0"/>
                      </a:rPr>
                      <m:t>=0.</m:t>
                    </m:r>
                    <m:r>
                      <a:rPr lang="en-US" b="0" i="1" smtClean="0">
                        <a:latin typeface="Cambria Math" panose="02040503050406030204" pitchFamily="18" charset="0"/>
                        <a:ea typeface="Cambria Math" panose="02040503050406030204" pitchFamily="18" charset="0"/>
                      </a:rPr>
                      <m:t>976</m:t>
                    </m:r>
                  </m:oMath>
                </a14:m>
                <a:r>
                  <a:rPr lang="en-US" dirty="0" smtClean="0">
                    <a:ea typeface="Cambria Math" panose="02040503050406030204" pitchFamily="18" charset="0"/>
                  </a:rPr>
                  <a:t>,</a:t>
                </a:r>
                <a:r>
                  <a:rPr lang="pt-BR" dirty="0"/>
                  <a:t> </a:t>
                </a:r>
                <a:endParaRPr lang="en-US" dirty="0" smtClean="0">
                  <a:ea typeface="Cambria Math" panose="02040503050406030204" pitchFamily="18" charset="0"/>
                </a:endParaRPr>
              </a:p>
              <a:p>
                <a:pPr/>
                <a14:m>
                  <m:oMathPara xmlns:m="http://schemas.openxmlformats.org/officeDocument/2006/math">
                    <m:oMathParaPr>
                      <m:jc m:val="centerGroup"/>
                    </m:oMathParaPr>
                    <m:oMath xmlns:m="http://schemas.openxmlformats.org/officeDocument/2006/math">
                      <m:sSup>
                        <m:sSupPr>
                          <m:ctrlPr>
                            <a:rPr lang="en-US" i="1" smtClean="0">
                              <a:latin typeface="Cambria Math" panose="02040503050406030204" pitchFamily="18" charset="0"/>
                              <a:ea typeface="Cambria Math" panose="02040503050406030204" pitchFamily="18" charset="0"/>
                            </a:rPr>
                          </m:ctrlPr>
                        </m:sSupPr>
                        <m:e>
                          <m:sSub>
                            <m:sSubPr>
                              <m:ctrlPr>
                                <a:rPr lang="pt-BR" i="1">
                                  <a:latin typeface="Cambria Math" panose="02040503050406030204" pitchFamily="18" charset="0"/>
                                </a:rPr>
                              </m:ctrlPr>
                            </m:sSubPr>
                            <m:e>
                              <m:r>
                                <a:rPr lang="en-US" i="1">
                                  <a:latin typeface="Cambria Math" panose="02040503050406030204" pitchFamily="18" charset="0"/>
                                </a:rPr>
                                <m:t>𝑘</m:t>
                              </m:r>
                            </m:e>
                            <m:sub>
                              <m:r>
                                <a:rPr lang="en-US" i="1">
                                  <a:latin typeface="Cambria Math" panose="02040503050406030204" pitchFamily="18" charset="0"/>
                                </a:rPr>
                                <m:t>𝑠</m:t>
                              </m:r>
                            </m:sub>
                          </m:sSub>
                          <m:r>
                            <m:rPr>
                              <m:nor/>
                            </m:rPr>
                            <a:rPr lang="en-US" dirty="0">
                              <a:ea typeface="Cambria Math" panose="02040503050406030204" pitchFamily="18" charset="0"/>
                            </a:rPr>
                            <m:t>=</m:t>
                          </m:r>
                          <m:r>
                            <a:rPr lang="en-US" i="1">
                              <a:latin typeface="Cambria Math" panose="02040503050406030204" pitchFamily="18" charset="0"/>
                              <a:ea typeface="Cambria Math" panose="02040503050406030204" pitchFamily="18" charset="0"/>
                            </a:rPr>
                            <m:t>𝜅</m:t>
                          </m:r>
                          <m:r>
                            <m:rPr>
                              <m:nor/>
                            </m:rPr>
                            <a:rPr lang="en-US" dirty="0">
                              <a:ea typeface="Cambria Math" panose="02040503050406030204" pitchFamily="18" charset="0"/>
                            </a:rPr>
                            <m:t>(60/</m:t>
                          </m:r>
                          <m:r>
                            <m:rPr>
                              <m:nor/>
                            </m:rPr>
                            <a:rPr lang="en-US" dirty="0">
                              <a:ea typeface="Cambria Math" panose="02040503050406030204" pitchFamily="18" charset="0"/>
                            </a:rPr>
                            <m:t>age</m:t>
                          </m:r>
                          <m:r>
                            <m:rPr>
                              <m:nor/>
                            </m:rPr>
                            <a:rPr lang="en-US" dirty="0">
                              <a:ea typeface="Cambria Math" panose="02040503050406030204" pitchFamily="18" charset="0"/>
                            </a:rPr>
                            <m:t>)</m:t>
                          </m:r>
                        </m:e>
                        <m:sup>
                          <m:sSub>
                            <m:sSubPr>
                              <m:ctrlPr>
                                <a:rPr lang="en-US" i="1">
                                  <a:latin typeface="Cambria Math" panose="02040503050406030204" pitchFamily="18" charset="0"/>
                                  <a:ea typeface="Cambria Math" panose="02040503050406030204" pitchFamily="18" charset="0"/>
                                </a:rPr>
                              </m:ctrlPr>
                            </m:sSubPr>
                            <m:e>
                              <m:r>
                                <a:rPr lang="en-US" i="1">
                                  <a:latin typeface="Cambria Math" panose="02040503050406030204" pitchFamily="18" charset="0"/>
                                  <a:ea typeface="Cambria Math" panose="02040503050406030204" pitchFamily="18" charset="0"/>
                                </a:rPr>
                                <m:t>𝜅</m:t>
                              </m:r>
                            </m:e>
                            <m:sub>
                              <m:r>
                                <a:rPr lang="en-US" i="1">
                                  <a:latin typeface="Cambria Math" panose="02040503050406030204" pitchFamily="18" charset="0"/>
                                  <a:ea typeface="Cambria Math" panose="02040503050406030204" pitchFamily="18" charset="0"/>
                                </a:rPr>
                                <m:t>1</m:t>
                              </m:r>
                            </m:sub>
                          </m:sSub>
                        </m:sup>
                      </m:sSup>
                    </m:oMath>
                  </m:oMathPara>
                </a14:m>
                <a:endParaRPr lang="en-US" b="0" i="1" dirty="0" smtClean="0">
                  <a:latin typeface="Cambria Math"/>
                  <a:ea typeface="Cambria Math" panose="02040503050406030204" pitchFamily="18" charset="0"/>
                </a:endParaRPr>
              </a:p>
              <a:p>
                <a:pPr/>
                <a14:m>
                  <m:oMathPara xmlns:m="http://schemas.openxmlformats.org/officeDocument/2006/math">
                    <m:oMathParaPr>
                      <m:jc m:val="centerGroup"/>
                    </m:oMathParaPr>
                    <m:oMath xmlns:m="http://schemas.openxmlformats.org/officeDocument/2006/math">
                      <m:r>
                        <m:rPr>
                          <m:sty m:val="p"/>
                        </m:rPr>
                        <a:rPr lang="el-GR" i="1" smtClean="0">
                          <a:latin typeface="Cambria Math" panose="02040503050406030204" pitchFamily="18" charset="0"/>
                          <a:ea typeface="Cambria Math" panose="02040503050406030204" pitchFamily="18" charset="0"/>
                        </a:rPr>
                        <m:t>σ</m:t>
                      </m:r>
                      <m:r>
                        <a:rPr lang="en-US" i="1">
                          <a:latin typeface="Cambria Math" panose="02040503050406030204" pitchFamily="18" charset="0"/>
                          <a:ea typeface="Cambria Math" panose="02040503050406030204" pitchFamily="18" charset="0"/>
                        </a:rPr>
                        <m:t>=</m:t>
                      </m:r>
                      <m:r>
                        <a:rPr lang="en-US" b="0" i="1" smtClean="0">
                          <a:latin typeface="Cambria Math" panose="02040503050406030204" pitchFamily="18" charset="0"/>
                          <a:ea typeface="Cambria Math" panose="02040503050406030204" pitchFamily="18" charset="0"/>
                        </a:rPr>
                        <m:t>5000.0</m:t>
                      </m:r>
                    </m:oMath>
                  </m:oMathPara>
                </a14:m>
                <a:endParaRPr lang="en-US" dirty="0">
                  <a:ea typeface="Cambria Math" panose="02040503050406030204" pitchFamily="18" charset="0"/>
                </a:endParaRPr>
              </a:p>
              <a:p>
                <a:endParaRPr lang="en-US" dirty="0">
                  <a:ea typeface="Cambria Math" panose="02040503050406030204" pitchFamily="18" charset="0"/>
                </a:endParaRPr>
              </a:p>
              <a:p>
                <a:endParaRPr lang="en-US" b="0" dirty="0" smtClean="0">
                  <a:ea typeface="Cambria Math" panose="02040503050406030204" pitchFamily="18" charset="0"/>
                </a:endParaRPr>
              </a:p>
              <a:p>
                <a:endParaRPr lang="en-US" dirty="0"/>
              </a:p>
            </p:txBody>
          </p:sp>
        </mc:Choice>
        <mc:Fallback xmlns="">
          <p:sp>
            <p:nvSpPr>
              <p:cNvPr id="2" name="TextBox 1"/>
              <p:cNvSpPr txBox="1">
                <a:spLocks noRot="1" noChangeAspect="1" noMove="1" noResize="1" noEditPoints="1" noAdjustHandles="1" noChangeArrowheads="1" noChangeShapeType="1" noTextEdit="1"/>
              </p:cNvSpPr>
              <p:nvPr/>
            </p:nvSpPr>
            <p:spPr>
              <a:xfrm>
                <a:off x="2057400" y="4191909"/>
                <a:ext cx="3200400" cy="2775888"/>
              </a:xfrm>
              <a:prstGeom prst="rect">
                <a:avLst/>
              </a:prstGeom>
              <a:blipFill rotWithShape="1">
                <a:blip r:embed="rId5"/>
                <a:stretch>
                  <a:fillRect t="-220"/>
                </a:stretch>
              </a:blipFill>
            </p:spPr>
            <p:txBody>
              <a:bodyPr/>
              <a:lstStyle/>
              <a:p>
                <a:r>
                  <a:rPr lang="en-US">
                    <a:noFill/>
                  </a:rPr>
                  <a:t> </a:t>
                </a:r>
              </a:p>
            </p:txBody>
          </p:sp>
        </mc:Fallback>
      </mc:AlternateContent>
      <p:sp>
        <p:nvSpPr>
          <p:cNvPr id="3" name="TextBox 2"/>
          <p:cNvSpPr txBox="1"/>
          <p:nvPr/>
        </p:nvSpPr>
        <p:spPr>
          <a:xfrm>
            <a:off x="5058228" y="4368800"/>
            <a:ext cx="3980577" cy="1200329"/>
          </a:xfrm>
          <a:prstGeom prst="rect">
            <a:avLst/>
          </a:prstGeom>
          <a:noFill/>
        </p:spPr>
        <p:txBody>
          <a:bodyPr wrap="none" rtlCol="0">
            <a:spAutoFit/>
          </a:bodyPr>
          <a:lstStyle/>
          <a:p>
            <a:r>
              <a:rPr lang="en-US" dirty="0" smtClean="0"/>
              <a:t>Estimated on sample of MO teachers</a:t>
            </a:r>
          </a:p>
          <a:p>
            <a:r>
              <a:rPr lang="en-US" dirty="0" smtClean="0"/>
              <a:t>2002-2007</a:t>
            </a:r>
            <a:endParaRPr lang="en-US" dirty="0"/>
          </a:p>
          <a:p>
            <a:r>
              <a:rPr lang="en-US" dirty="0" smtClean="0"/>
              <a:t>For details see</a:t>
            </a:r>
          </a:p>
          <a:p>
            <a:r>
              <a:rPr lang="en-US" dirty="0" smtClean="0"/>
              <a:t>Ni and </a:t>
            </a:r>
            <a:r>
              <a:rPr lang="en-US" dirty="0" err="1" smtClean="0"/>
              <a:t>Podgursky</a:t>
            </a:r>
            <a:r>
              <a:rPr lang="en-US" dirty="0" smtClean="0"/>
              <a:t> (2015)</a:t>
            </a:r>
            <a:endParaRPr lang="en-US" dirty="0"/>
          </a:p>
        </p:txBody>
      </p:sp>
      <p:sp>
        <p:nvSpPr>
          <p:cNvPr id="5" name="Slide Number Placeholder 4"/>
          <p:cNvSpPr>
            <a:spLocks noGrp="1"/>
          </p:cNvSpPr>
          <p:nvPr>
            <p:ph type="sldNum" sz="quarter" idx="12"/>
          </p:nvPr>
        </p:nvSpPr>
        <p:spPr/>
        <p:txBody>
          <a:bodyPr/>
          <a:lstStyle/>
          <a:p>
            <a:fld id="{F646BE27-C893-436B-B36D-EF114FC8B6F5}" type="slidenum">
              <a:rPr lang="en-US" smtClean="0"/>
              <a:t>12</a:t>
            </a:fld>
            <a:endParaRPr lang="en-US"/>
          </a:p>
        </p:txBody>
      </p:sp>
      <p:sp>
        <p:nvSpPr>
          <p:cNvPr id="6" name="Footer Placeholder 5"/>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170075646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F646BE27-C893-436B-B36D-EF114FC8B6F5}" type="slidenum">
              <a:rPr lang="en-US" smtClean="0"/>
              <a:t>13</a:t>
            </a:fld>
            <a:endParaRPr lang="en-US"/>
          </a:p>
        </p:txBody>
      </p:sp>
      <p:sp>
        <p:nvSpPr>
          <p:cNvPr id="5" name="Title 2"/>
          <p:cNvSpPr txBox="1">
            <a:spLocks/>
          </p:cNvSpPr>
          <p:nvPr/>
        </p:nvSpPr>
        <p:spPr>
          <a:xfrm>
            <a:off x="457200" y="533400"/>
            <a:ext cx="8229600" cy="990600"/>
          </a:xfrm>
          <a:prstGeom prst="rect">
            <a:avLst/>
          </a:prstGeom>
        </p:spPr>
        <p:txBody>
          <a:bodyPr/>
          <a:lstStyle>
            <a:lvl1pPr algn="l" defTabSz="914400" rtl="0" eaLnBrk="1" latinLnBrk="0" hangingPunct="1">
              <a:spcBef>
                <a:spcPct val="0"/>
              </a:spcBef>
              <a:buNone/>
              <a:defRPr sz="4000" kern="1200" spc="-100" baseline="0">
                <a:solidFill>
                  <a:schemeClr val="tx2"/>
                </a:solidFill>
                <a:latin typeface="+mj-lt"/>
                <a:ea typeface="+mj-ea"/>
                <a:cs typeface="+mj-cs"/>
              </a:defRPr>
            </a:lvl1pPr>
          </a:lstStyle>
          <a:p>
            <a:r>
              <a:rPr lang="en-US" dirty="0" smtClean="0"/>
              <a:t>Missouri STEM</a:t>
            </a:r>
            <a:endParaRPr lang="en-US" dirty="0"/>
          </a:p>
        </p:txBody>
      </p:sp>
      <p:sp>
        <p:nvSpPr>
          <p:cNvPr id="3" name="TextBox 2"/>
          <p:cNvSpPr txBox="1"/>
          <p:nvPr/>
        </p:nvSpPr>
        <p:spPr>
          <a:xfrm>
            <a:off x="1600200" y="1645920"/>
            <a:ext cx="3300904" cy="369332"/>
          </a:xfrm>
          <a:prstGeom prst="rect">
            <a:avLst/>
          </a:prstGeom>
          <a:noFill/>
        </p:spPr>
        <p:txBody>
          <a:bodyPr wrap="none" rtlCol="0">
            <a:spAutoFit/>
          </a:bodyPr>
          <a:lstStyle/>
          <a:p>
            <a:r>
              <a:rPr lang="en-US" dirty="0" smtClean="0"/>
              <a:t>Employment Survival Function</a:t>
            </a:r>
            <a:endParaRPr lang="en-US" dirty="0"/>
          </a:p>
        </p:txBody>
      </p:sp>
      <p:graphicFrame>
        <p:nvGraphicFramePr>
          <p:cNvPr id="6" name="Chart 5"/>
          <p:cNvGraphicFramePr/>
          <p:nvPr>
            <p:extLst>
              <p:ext uri="{D42A27DB-BD31-4B8C-83A1-F6EECF244321}">
                <p14:modId xmlns:p14="http://schemas.microsoft.com/office/powerpoint/2010/main" val="2726034876"/>
              </p:ext>
            </p:extLst>
          </p:nvPr>
        </p:nvGraphicFramePr>
        <p:xfrm>
          <a:off x="1143000" y="2286000"/>
          <a:ext cx="6172200" cy="3810000"/>
        </p:xfrm>
        <a:graphic>
          <a:graphicData uri="http://schemas.openxmlformats.org/drawingml/2006/chart">
            <c:chart xmlns:c="http://schemas.openxmlformats.org/drawingml/2006/chart" xmlns:r="http://schemas.openxmlformats.org/officeDocument/2006/relationships" r:id="rId3"/>
          </a:graphicData>
        </a:graphic>
      </p:graphicFrame>
      <p:sp>
        <p:nvSpPr>
          <p:cNvPr id="4" name="Footer Placeholder 3"/>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32582842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F646BE27-C893-436B-B36D-EF114FC8B6F5}" type="slidenum">
              <a:rPr lang="en-US" smtClean="0"/>
              <a:t>14</a:t>
            </a:fld>
            <a:endParaRPr lang="en-US"/>
          </a:p>
        </p:txBody>
      </p:sp>
      <p:sp>
        <p:nvSpPr>
          <p:cNvPr id="7" name="Title 2"/>
          <p:cNvSpPr txBox="1">
            <a:spLocks/>
          </p:cNvSpPr>
          <p:nvPr/>
        </p:nvSpPr>
        <p:spPr>
          <a:xfrm>
            <a:off x="609600" y="533400"/>
            <a:ext cx="8229600" cy="990600"/>
          </a:xfrm>
          <a:prstGeom prst="rect">
            <a:avLst/>
          </a:prstGeom>
        </p:spPr>
        <p:txBody>
          <a:bodyPr/>
          <a:lstStyle>
            <a:lvl1pPr algn="l" defTabSz="914400" rtl="0" eaLnBrk="1" latinLnBrk="0" hangingPunct="1">
              <a:spcBef>
                <a:spcPct val="0"/>
              </a:spcBef>
              <a:buNone/>
              <a:defRPr sz="4000" kern="1200" spc="-100" baseline="0">
                <a:solidFill>
                  <a:schemeClr val="tx2"/>
                </a:solidFill>
                <a:latin typeface="+mj-lt"/>
                <a:ea typeface="+mj-ea"/>
                <a:cs typeface="+mj-cs"/>
              </a:defRPr>
            </a:lvl1pPr>
          </a:lstStyle>
          <a:p>
            <a:r>
              <a:rPr lang="en-US" dirty="0" smtClean="0"/>
              <a:t>Missouri STEM</a:t>
            </a:r>
            <a:endParaRPr lang="en-US" dirty="0"/>
          </a:p>
        </p:txBody>
      </p:sp>
      <p:sp>
        <p:nvSpPr>
          <p:cNvPr id="3" name="TextBox 2"/>
          <p:cNvSpPr txBox="1"/>
          <p:nvPr/>
        </p:nvSpPr>
        <p:spPr>
          <a:xfrm>
            <a:off x="2576286" y="1436914"/>
            <a:ext cx="2736647" cy="369332"/>
          </a:xfrm>
          <a:prstGeom prst="rect">
            <a:avLst/>
          </a:prstGeom>
          <a:noFill/>
        </p:spPr>
        <p:txBody>
          <a:bodyPr wrap="none" rtlCol="0">
            <a:spAutoFit/>
          </a:bodyPr>
          <a:lstStyle/>
          <a:p>
            <a:r>
              <a:rPr lang="en-US" dirty="0" smtClean="0"/>
              <a:t>Age Distribution Retirees</a:t>
            </a:r>
            <a:endParaRPr lang="en-US" dirty="0"/>
          </a:p>
        </p:txBody>
      </p:sp>
      <p:graphicFrame>
        <p:nvGraphicFramePr>
          <p:cNvPr id="6" name="Chart 5"/>
          <p:cNvGraphicFramePr/>
          <p:nvPr>
            <p:extLst>
              <p:ext uri="{D42A27DB-BD31-4B8C-83A1-F6EECF244321}">
                <p14:modId xmlns:p14="http://schemas.microsoft.com/office/powerpoint/2010/main" val="390862423"/>
              </p:ext>
            </p:extLst>
          </p:nvPr>
        </p:nvGraphicFramePr>
        <p:xfrm>
          <a:off x="990600" y="2186304"/>
          <a:ext cx="6553200" cy="3528695"/>
        </p:xfrm>
        <a:graphic>
          <a:graphicData uri="http://schemas.openxmlformats.org/drawingml/2006/chart">
            <c:chart xmlns:c="http://schemas.openxmlformats.org/drawingml/2006/chart" xmlns:r="http://schemas.openxmlformats.org/officeDocument/2006/relationships" r:id="rId3"/>
          </a:graphicData>
        </a:graphic>
      </p:graphicFrame>
      <p:sp>
        <p:nvSpPr>
          <p:cNvPr id="4" name="Footer Placeholder 3"/>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59460162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F646BE27-C893-436B-B36D-EF114FC8B6F5}" type="slidenum">
              <a:rPr lang="en-US" smtClean="0"/>
              <a:t>15</a:t>
            </a:fld>
            <a:endParaRPr lang="en-US"/>
          </a:p>
        </p:txBody>
      </p:sp>
      <p:sp>
        <p:nvSpPr>
          <p:cNvPr id="5" name="Title 2"/>
          <p:cNvSpPr txBox="1">
            <a:spLocks/>
          </p:cNvSpPr>
          <p:nvPr/>
        </p:nvSpPr>
        <p:spPr>
          <a:xfrm>
            <a:off x="457200" y="533400"/>
            <a:ext cx="8229600" cy="990600"/>
          </a:xfrm>
          <a:prstGeom prst="rect">
            <a:avLst/>
          </a:prstGeom>
        </p:spPr>
        <p:txBody>
          <a:bodyPr/>
          <a:lstStyle>
            <a:lvl1pPr algn="l" defTabSz="914400" rtl="0" eaLnBrk="1" latinLnBrk="0" hangingPunct="1">
              <a:spcBef>
                <a:spcPct val="0"/>
              </a:spcBef>
              <a:buNone/>
              <a:defRPr sz="4000" kern="1200" spc="-100" baseline="0">
                <a:solidFill>
                  <a:schemeClr val="tx2"/>
                </a:solidFill>
                <a:latin typeface="+mj-lt"/>
                <a:ea typeface="+mj-ea"/>
                <a:cs typeface="+mj-cs"/>
              </a:defRPr>
            </a:lvl1pPr>
          </a:lstStyle>
          <a:p>
            <a:r>
              <a:rPr lang="en-US" dirty="0" smtClean="0"/>
              <a:t>Missouri STEM</a:t>
            </a:r>
            <a:endParaRPr lang="en-US" dirty="0"/>
          </a:p>
        </p:txBody>
      </p:sp>
      <p:sp>
        <p:nvSpPr>
          <p:cNvPr id="6" name="TextBox 5"/>
          <p:cNvSpPr txBox="1"/>
          <p:nvPr/>
        </p:nvSpPr>
        <p:spPr>
          <a:xfrm>
            <a:off x="2594429" y="1252248"/>
            <a:ext cx="3236784" cy="369332"/>
          </a:xfrm>
          <a:prstGeom prst="rect">
            <a:avLst/>
          </a:prstGeom>
          <a:noFill/>
        </p:spPr>
        <p:txBody>
          <a:bodyPr wrap="none" rtlCol="0">
            <a:spAutoFit/>
          </a:bodyPr>
          <a:lstStyle/>
          <a:p>
            <a:r>
              <a:rPr lang="en-US" dirty="0" smtClean="0"/>
              <a:t>Age Distribution Non-Retirees</a:t>
            </a:r>
            <a:endParaRPr lang="en-US" dirty="0"/>
          </a:p>
        </p:txBody>
      </p:sp>
      <p:graphicFrame>
        <p:nvGraphicFramePr>
          <p:cNvPr id="7" name="Chart 6"/>
          <p:cNvGraphicFramePr/>
          <p:nvPr>
            <p:extLst>
              <p:ext uri="{D42A27DB-BD31-4B8C-83A1-F6EECF244321}">
                <p14:modId xmlns:p14="http://schemas.microsoft.com/office/powerpoint/2010/main" val="2971457052"/>
              </p:ext>
            </p:extLst>
          </p:nvPr>
        </p:nvGraphicFramePr>
        <p:xfrm>
          <a:off x="1295400" y="1970404"/>
          <a:ext cx="6934200" cy="3973196"/>
        </p:xfrm>
        <a:graphic>
          <a:graphicData uri="http://schemas.openxmlformats.org/drawingml/2006/chart">
            <c:chart xmlns:c="http://schemas.openxmlformats.org/drawingml/2006/chart" xmlns:r="http://schemas.openxmlformats.org/officeDocument/2006/relationships" r:id="rId3"/>
          </a:graphicData>
        </a:graphic>
      </p:graphicFrame>
      <p:sp>
        <p:nvSpPr>
          <p:cNvPr id="3" name="Footer Placeholder 2"/>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113324103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l"/>
            <a:r>
              <a:rPr lang="en-US" dirty="0" smtClean="0"/>
              <a:t>Policy Simulation</a:t>
            </a:r>
            <a:endParaRPr lang="en-US" dirty="0"/>
          </a:p>
        </p:txBody>
      </p:sp>
      <p:sp>
        <p:nvSpPr>
          <p:cNvPr id="4" name="Content Placeholder 3"/>
          <p:cNvSpPr>
            <a:spLocks noGrp="1"/>
          </p:cNvSpPr>
          <p:nvPr>
            <p:ph idx="1"/>
          </p:nvPr>
        </p:nvSpPr>
        <p:spPr/>
        <p:txBody>
          <a:bodyPr>
            <a:normAutofit/>
          </a:bodyPr>
          <a:lstStyle/>
          <a:p>
            <a:r>
              <a:rPr lang="en-US" dirty="0" smtClean="0"/>
              <a:t>DB plans have powerful “pull” “push” incentives</a:t>
            </a:r>
          </a:p>
          <a:p>
            <a:r>
              <a:rPr lang="en-US" dirty="0" smtClean="0"/>
              <a:t>Relax the “push” incentives for </a:t>
            </a:r>
            <a:r>
              <a:rPr lang="en-US" b="1" i="1" dirty="0" smtClean="0"/>
              <a:t>selected</a:t>
            </a:r>
            <a:r>
              <a:rPr lang="en-US" dirty="0" smtClean="0"/>
              <a:t>  high value teachers</a:t>
            </a:r>
            <a:endParaRPr lang="en-US" i="1" dirty="0"/>
          </a:p>
        </p:txBody>
      </p:sp>
      <p:sp>
        <p:nvSpPr>
          <p:cNvPr id="2" name="Slide Number Placeholder 1"/>
          <p:cNvSpPr>
            <a:spLocks noGrp="1"/>
          </p:cNvSpPr>
          <p:nvPr>
            <p:ph type="sldNum" sz="quarter" idx="12"/>
          </p:nvPr>
        </p:nvSpPr>
        <p:spPr/>
        <p:txBody>
          <a:bodyPr/>
          <a:lstStyle/>
          <a:p>
            <a:pPr>
              <a:defRPr/>
            </a:pPr>
            <a:fld id="{376B5004-CEF4-47EC-B8A5-DD95A0928251}" type="slidenum">
              <a:rPr lang="en-US" smtClean="0"/>
              <a:pPr>
                <a:defRPr/>
              </a:pPr>
              <a:t>16</a:t>
            </a:fld>
            <a:endParaRPr lang="en-US"/>
          </a:p>
        </p:txBody>
      </p:sp>
      <p:sp>
        <p:nvSpPr>
          <p:cNvPr id="5" name="Footer Placeholder 4"/>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25111329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l"/>
            <a:r>
              <a:rPr lang="en-US" dirty="0" smtClean="0"/>
              <a:t>Policy Simulation</a:t>
            </a:r>
            <a:endParaRPr lang="en-US" dirty="0"/>
          </a:p>
        </p:txBody>
      </p:sp>
      <p:sp>
        <p:nvSpPr>
          <p:cNvPr id="4" name="Content Placeholder 3"/>
          <p:cNvSpPr>
            <a:spLocks noGrp="1"/>
          </p:cNvSpPr>
          <p:nvPr>
            <p:ph idx="1"/>
          </p:nvPr>
        </p:nvSpPr>
        <p:spPr/>
        <p:txBody>
          <a:bodyPr>
            <a:normAutofit/>
          </a:bodyPr>
          <a:lstStyle/>
          <a:p>
            <a:pPr marL="0" indent="0">
              <a:buNone/>
            </a:pPr>
            <a:endParaRPr lang="en-US" dirty="0" smtClean="0"/>
          </a:p>
          <a:p>
            <a:r>
              <a:rPr lang="en-US" dirty="0" smtClean="0"/>
              <a:t>Simulate effect of selective retention bonuses</a:t>
            </a:r>
          </a:p>
          <a:p>
            <a:pPr lvl="1"/>
            <a:r>
              <a:rPr lang="en-US" dirty="0" smtClean="0"/>
              <a:t>$5000 and $10,000 one year bonuses to senior STEM teachers in “retirement windows”</a:t>
            </a:r>
          </a:p>
          <a:p>
            <a:pPr lvl="1"/>
            <a:r>
              <a:rPr lang="en-US" dirty="0" smtClean="0"/>
              <a:t>Deferred Retirement Option Plan (DROP) for STEM teachers</a:t>
            </a:r>
          </a:p>
        </p:txBody>
      </p:sp>
      <p:sp>
        <p:nvSpPr>
          <p:cNvPr id="2" name="Slide Number Placeholder 1"/>
          <p:cNvSpPr>
            <a:spLocks noGrp="1"/>
          </p:cNvSpPr>
          <p:nvPr>
            <p:ph type="sldNum" sz="quarter" idx="12"/>
          </p:nvPr>
        </p:nvSpPr>
        <p:spPr/>
        <p:txBody>
          <a:bodyPr/>
          <a:lstStyle/>
          <a:p>
            <a:pPr>
              <a:defRPr/>
            </a:pPr>
            <a:fld id="{376B5004-CEF4-47EC-B8A5-DD95A0928251}" type="slidenum">
              <a:rPr lang="en-US" smtClean="0"/>
              <a:pPr>
                <a:defRPr/>
              </a:pPr>
              <a:t>17</a:t>
            </a:fld>
            <a:endParaRPr lang="en-US"/>
          </a:p>
        </p:txBody>
      </p:sp>
      <p:sp>
        <p:nvSpPr>
          <p:cNvPr id="5" name="Footer Placeholder 4"/>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8757184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F646BE27-C893-436B-B36D-EF114FC8B6F5}" type="slidenum">
              <a:rPr lang="en-US" smtClean="0"/>
              <a:t>18</a:t>
            </a:fld>
            <a:endParaRPr lang="en-US"/>
          </a:p>
        </p:txBody>
      </p:sp>
      <p:sp>
        <p:nvSpPr>
          <p:cNvPr id="7" name="Rectangle 2"/>
          <p:cNvSpPr>
            <a:spLocks noChangeArrowheads="1"/>
          </p:cNvSpPr>
          <p:nvPr/>
        </p:nvSpPr>
        <p:spPr bwMode="auto">
          <a:xfrm>
            <a:off x="609600" y="1231612"/>
            <a:ext cx="8077200"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indent="127000"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127000" algn="l" defTabSz="914400" rtl="0" eaLnBrk="0" fontAlgn="base" latinLnBrk="0" hangingPunct="0">
              <a:lnSpc>
                <a:spcPct val="100000"/>
              </a:lnSpc>
              <a:spcBef>
                <a:spcPct val="0"/>
              </a:spcBef>
              <a:spcAft>
                <a:spcPct val="0"/>
              </a:spcAft>
              <a:buClrTx/>
              <a:buSzTx/>
              <a:buFontTx/>
              <a:buNone/>
              <a:tabLst/>
            </a:pPr>
            <a:r>
              <a:rPr kumimoji="0" lang="en-US" altLang="zh-CN" sz="1600" b="0" i="0" u="none" strike="noStrike" cap="none" normalizeH="0" baseline="0" dirty="0" smtClean="0">
                <a:ln>
                  <a:noFill/>
                </a:ln>
                <a:solidFill>
                  <a:schemeClr val="tx1"/>
                </a:solidFill>
                <a:effectLst/>
                <a:latin typeface="Times New Roman" panose="02020603050405020304" pitchFamily="18" charset="0"/>
                <a:ea typeface="SimSun" panose="02010600030101010101" pitchFamily="2" charset="-122"/>
                <a:cs typeface="Times New Roman" panose="02020603050405020304" pitchFamily="18" charset="0"/>
              </a:rPr>
              <a:t>Effect of Various Retention Bonuses for Missouri STEM Teachers After </a:t>
            </a:r>
            <a:r>
              <a:rPr lang="en-US" altLang="zh-CN" sz="1600" dirty="0" smtClean="0">
                <a:latin typeface="Times New Roman" panose="02020603050405020304" pitchFamily="18" charset="0"/>
                <a:ea typeface="SimSun" panose="02010600030101010101" pitchFamily="2" charset="-122"/>
                <a:cs typeface="Times New Roman" panose="02020603050405020304" pitchFamily="18" charset="0"/>
              </a:rPr>
              <a:t>Five and Ten</a:t>
            </a:r>
            <a:r>
              <a:rPr kumimoji="0" lang="en-US" altLang="zh-CN" sz="1600" b="0" i="0" u="none" strike="noStrike" cap="none" normalizeH="0" baseline="0" dirty="0" smtClean="0">
                <a:ln>
                  <a:noFill/>
                </a:ln>
                <a:solidFill>
                  <a:schemeClr val="tx1"/>
                </a:solidFill>
                <a:effectLst/>
                <a:latin typeface="Times New Roman" panose="02020603050405020304" pitchFamily="18" charset="0"/>
                <a:ea typeface="SimSun" panose="02010600030101010101" pitchFamily="2" charset="-122"/>
                <a:cs typeface="Times New Roman" panose="02020603050405020304" pitchFamily="18" charset="0"/>
              </a:rPr>
              <a:t> Years</a:t>
            </a:r>
            <a:endParaRPr kumimoji="0" lang="en-US" altLang="zh-CN" sz="1600" b="0" i="0" u="none" strike="noStrike" cap="none" normalizeH="0" baseline="0" dirty="0" smtClean="0">
              <a:ln>
                <a:noFill/>
              </a:ln>
              <a:solidFill>
                <a:schemeClr val="tx1"/>
              </a:solidFill>
              <a:effectLst/>
            </a:endParaRPr>
          </a:p>
          <a:p>
            <a:pPr marL="0" marR="0" lvl="0" indent="127000" algn="l" defTabSz="914400" rtl="0" eaLnBrk="0" fontAlgn="base" latinLnBrk="0" hangingPunct="0">
              <a:lnSpc>
                <a:spcPct val="100000"/>
              </a:lnSpc>
              <a:spcBef>
                <a:spcPct val="0"/>
              </a:spcBef>
              <a:spcAft>
                <a:spcPct val="0"/>
              </a:spcAft>
              <a:buClrTx/>
              <a:buSzTx/>
              <a:buFontTx/>
              <a:buNone/>
              <a:tabLst/>
            </a:pPr>
            <a:endParaRPr kumimoji="0" lang="en-US" altLang="zh-CN" sz="1600" b="0" i="0" u="none" strike="noStrike" cap="none" normalizeH="0" baseline="0" dirty="0" smtClean="0">
              <a:ln>
                <a:noFill/>
              </a:ln>
              <a:solidFill>
                <a:schemeClr val="tx1"/>
              </a:solidFill>
              <a:effectLst/>
            </a:endParaRPr>
          </a:p>
        </p:txBody>
      </p:sp>
      <p:sp>
        <p:nvSpPr>
          <p:cNvPr id="5" name="Title 2"/>
          <p:cNvSpPr txBox="1">
            <a:spLocks/>
          </p:cNvSpPr>
          <p:nvPr/>
        </p:nvSpPr>
        <p:spPr>
          <a:xfrm>
            <a:off x="457200" y="533400"/>
            <a:ext cx="8229600" cy="990600"/>
          </a:xfrm>
          <a:prstGeom prst="rect">
            <a:avLst/>
          </a:prstGeom>
        </p:spPr>
        <p:txBody>
          <a:bodyPr/>
          <a:lstStyle>
            <a:lvl1pPr algn="l" defTabSz="914400" rtl="0" eaLnBrk="1" latinLnBrk="0" hangingPunct="1">
              <a:spcBef>
                <a:spcPct val="0"/>
              </a:spcBef>
              <a:buNone/>
              <a:defRPr sz="4000" kern="1200" spc="-100" baseline="0">
                <a:solidFill>
                  <a:schemeClr val="tx2"/>
                </a:solidFill>
                <a:latin typeface="+mj-lt"/>
                <a:ea typeface="+mj-ea"/>
                <a:cs typeface="+mj-cs"/>
              </a:defRPr>
            </a:lvl1pPr>
          </a:lstStyle>
          <a:p>
            <a:r>
              <a:rPr lang="en-US" dirty="0" smtClean="0"/>
              <a:t>Policy Simulation</a:t>
            </a:r>
            <a:endParaRPr lang="en-US" dirty="0"/>
          </a:p>
        </p:txBody>
      </p:sp>
      <p:graphicFrame>
        <p:nvGraphicFramePr>
          <p:cNvPr id="6" name="Table 5"/>
          <p:cNvGraphicFramePr>
            <a:graphicFrameLocks noGrp="1"/>
          </p:cNvGraphicFramePr>
          <p:nvPr>
            <p:extLst>
              <p:ext uri="{D42A27DB-BD31-4B8C-83A1-F6EECF244321}">
                <p14:modId xmlns:p14="http://schemas.microsoft.com/office/powerpoint/2010/main" val="3045356438"/>
              </p:ext>
            </p:extLst>
          </p:nvPr>
        </p:nvGraphicFramePr>
        <p:xfrm>
          <a:off x="990600" y="1905000"/>
          <a:ext cx="6476999" cy="3869690"/>
        </p:xfrm>
        <a:graphic>
          <a:graphicData uri="http://schemas.openxmlformats.org/drawingml/2006/table">
            <a:tbl>
              <a:tblPr/>
              <a:tblGrid>
                <a:gridCol w="2615884"/>
                <a:gridCol w="232921"/>
                <a:gridCol w="860016"/>
                <a:gridCol w="860016"/>
                <a:gridCol w="860016"/>
                <a:gridCol w="1048146"/>
              </a:tblGrid>
              <a:tr h="254000">
                <a:tc>
                  <a:txBody>
                    <a:bodyPr/>
                    <a:lstStyle/>
                    <a:p>
                      <a:pPr algn="l" fontAlgn="b"/>
                      <a:endParaRPr lang="en-US" sz="1600" b="1" i="0" u="none" strike="noStrike" dirty="0">
                        <a:solidFill>
                          <a:srgbClr val="000000"/>
                        </a:solidFill>
                        <a:effectLst/>
                        <a:latin typeface="Calibri"/>
                      </a:endParaRPr>
                    </a:p>
                  </a:txBody>
                  <a:tcPr marL="9525" marR="9525" marT="9525" marB="0" anchor="b">
                    <a:lnL>
                      <a:noFill/>
                    </a:lnL>
                    <a:lnR>
                      <a:noFill/>
                    </a:lnR>
                    <a:lnT>
                      <a:noFill/>
                    </a:lnT>
                    <a:lnB>
                      <a:noFill/>
                    </a:lnB>
                    <a:solidFill>
                      <a:srgbClr val="FFFF00"/>
                    </a:solidFill>
                  </a:tcPr>
                </a:tc>
                <a:tc>
                  <a:txBody>
                    <a:bodyPr/>
                    <a:lstStyle/>
                    <a:p>
                      <a:pPr algn="l" fontAlgn="b"/>
                      <a:endParaRPr lang="en-US" sz="1600" b="1" i="0" u="none" strike="noStrike">
                        <a:solidFill>
                          <a:srgbClr val="000000"/>
                        </a:solidFill>
                        <a:effectLst/>
                        <a:latin typeface="Calibri"/>
                      </a:endParaRPr>
                    </a:p>
                  </a:txBody>
                  <a:tcPr marL="9525" marR="9525" marT="9525" marB="0" anchor="b">
                    <a:lnL>
                      <a:noFill/>
                    </a:lnL>
                    <a:lnR>
                      <a:noFill/>
                    </a:lnR>
                    <a:lnT>
                      <a:noFill/>
                    </a:lnT>
                    <a:lnB>
                      <a:noFill/>
                    </a:lnB>
                    <a:solidFill>
                      <a:srgbClr val="FFFF00"/>
                    </a:solidFill>
                  </a:tcPr>
                </a:tc>
                <a:tc gridSpan="4">
                  <a:txBody>
                    <a:bodyPr/>
                    <a:lstStyle/>
                    <a:p>
                      <a:pPr algn="ctr" fontAlgn="b"/>
                      <a:r>
                        <a:rPr lang="en-US" sz="1600" b="1" i="0" u="none" strike="noStrike" dirty="0" err="1">
                          <a:solidFill>
                            <a:srgbClr val="000000"/>
                          </a:solidFill>
                          <a:effectLst/>
                          <a:latin typeface="Calibri"/>
                        </a:rPr>
                        <a:t>Exp</a:t>
                      </a:r>
                      <a:r>
                        <a:rPr lang="en-US" sz="1600" b="1" i="0" u="none" strike="noStrike" dirty="0">
                          <a:solidFill>
                            <a:srgbClr val="000000"/>
                          </a:solidFill>
                          <a:effectLst/>
                          <a:latin typeface="Calibri"/>
                        </a:rPr>
                        <a:t>=32</a:t>
                      </a:r>
                    </a:p>
                  </a:txBody>
                  <a:tcPr marL="9525" marR="9525" marT="9525" marB="0" anchor="b">
                    <a:lnL>
                      <a:noFill/>
                    </a:lnL>
                    <a:lnR>
                      <a:noFill/>
                    </a:lnR>
                    <a:lnT>
                      <a:noFill/>
                    </a:lnT>
                    <a:lnB>
                      <a:noFill/>
                    </a:lnB>
                    <a:solidFill>
                      <a:srgbClr val="FFFF00"/>
                    </a:solidFill>
                  </a:tcPr>
                </a:tc>
                <a:tc hMerge="1">
                  <a:txBody>
                    <a:bodyPr/>
                    <a:lstStyle/>
                    <a:p>
                      <a:endParaRPr lang="en-US"/>
                    </a:p>
                  </a:txBody>
                  <a:tcPr/>
                </a:tc>
                <a:tc hMerge="1">
                  <a:txBody>
                    <a:bodyPr/>
                    <a:lstStyle/>
                    <a:p>
                      <a:endParaRPr lang="en-US"/>
                    </a:p>
                  </a:txBody>
                  <a:tcPr/>
                </a:tc>
                <a:tc hMerge="1">
                  <a:txBody>
                    <a:bodyPr/>
                    <a:lstStyle/>
                    <a:p>
                      <a:endParaRPr lang="en-US"/>
                    </a:p>
                  </a:txBody>
                  <a:tcPr/>
                </a:tc>
              </a:tr>
              <a:tr h="254000">
                <a:tc>
                  <a:txBody>
                    <a:bodyPr/>
                    <a:lstStyle/>
                    <a:p>
                      <a:pPr algn="l" fontAlgn="b"/>
                      <a:endParaRPr lang="en-US" sz="1600" b="1" i="0" u="none" strike="noStrike" dirty="0">
                        <a:solidFill>
                          <a:srgbClr val="000000"/>
                        </a:solidFill>
                        <a:effectLst/>
                        <a:latin typeface="Calibri"/>
                      </a:endParaRPr>
                    </a:p>
                  </a:txBody>
                  <a:tcPr marL="9525" marR="9525" marT="9525" marB="0" anchor="b">
                    <a:lnL>
                      <a:noFill/>
                    </a:lnL>
                    <a:lnR>
                      <a:noFill/>
                    </a:lnR>
                    <a:lnT>
                      <a:noFill/>
                    </a:lnT>
                    <a:lnB>
                      <a:noFill/>
                    </a:lnB>
                    <a:solidFill>
                      <a:srgbClr val="FFFF00"/>
                    </a:solidFill>
                  </a:tcPr>
                </a:tc>
                <a:tc>
                  <a:txBody>
                    <a:bodyPr/>
                    <a:lstStyle/>
                    <a:p>
                      <a:pPr algn="l" fontAlgn="b"/>
                      <a:endParaRPr lang="en-US" sz="1600" b="1" i="0" u="none" strike="noStrike" dirty="0">
                        <a:solidFill>
                          <a:srgbClr val="000000"/>
                        </a:solidFill>
                        <a:effectLst/>
                        <a:latin typeface="Calibri"/>
                      </a:endParaRPr>
                    </a:p>
                  </a:txBody>
                  <a:tcPr marL="9525" marR="9525" marT="9525" marB="0" anchor="b">
                    <a:lnL>
                      <a:noFill/>
                    </a:lnL>
                    <a:lnR>
                      <a:noFill/>
                    </a:lnR>
                    <a:lnT>
                      <a:noFill/>
                    </a:lnT>
                    <a:lnB>
                      <a:noFill/>
                    </a:lnB>
                    <a:solidFill>
                      <a:srgbClr val="FFFF00"/>
                    </a:solidFill>
                  </a:tcPr>
                </a:tc>
                <a:tc gridSpan="2">
                  <a:txBody>
                    <a:bodyPr/>
                    <a:lstStyle/>
                    <a:p>
                      <a:pPr algn="ctr" fontAlgn="b"/>
                      <a:r>
                        <a:rPr lang="en-US" sz="1600" b="1" i="0" u="none" strike="noStrike" dirty="0">
                          <a:solidFill>
                            <a:srgbClr val="000000"/>
                          </a:solidFill>
                          <a:effectLst/>
                          <a:latin typeface="Calibri"/>
                        </a:rPr>
                        <a:t>Targeted</a:t>
                      </a:r>
                    </a:p>
                  </a:txBody>
                  <a:tcPr marL="9525" marR="9525" marT="9525" marB="0" anchor="b">
                    <a:lnL>
                      <a:noFill/>
                    </a:lnL>
                    <a:lnR>
                      <a:noFill/>
                    </a:lnR>
                    <a:lnT>
                      <a:noFill/>
                    </a:lnT>
                    <a:lnB>
                      <a:noFill/>
                    </a:lnB>
                    <a:solidFill>
                      <a:srgbClr val="FFFF00"/>
                    </a:solidFill>
                  </a:tcPr>
                </a:tc>
                <a:tc hMerge="1">
                  <a:txBody>
                    <a:bodyPr/>
                    <a:lstStyle/>
                    <a:p>
                      <a:endParaRPr lang="en-US"/>
                    </a:p>
                  </a:txBody>
                  <a:tcPr/>
                </a:tc>
                <a:tc gridSpan="2">
                  <a:txBody>
                    <a:bodyPr/>
                    <a:lstStyle/>
                    <a:p>
                      <a:pPr algn="ctr" fontAlgn="b"/>
                      <a:r>
                        <a:rPr lang="en-US" sz="1600" b="1" i="0" u="none" strike="noStrike">
                          <a:solidFill>
                            <a:srgbClr val="000000"/>
                          </a:solidFill>
                          <a:effectLst/>
                          <a:latin typeface="Calibri"/>
                        </a:rPr>
                        <a:t>Untargeted</a:t>
                      </a:r>
                    </a:p>
                  </a:txBody>
                  <a:tcPr marL="9525" marR="9525" marT="9525" marB="0" anchor="b">
                    <a:lnL>
                      <a:noFill/>
                    </a:lnL>
                    <a:lnR>
                      <a:noFill/>
                    </a:lnR>
                    <a:lnT>
                      <a:noFill/>
                    </a:lnT>
                    <a:lnB>
                      <a:noFill/>
                    </a:lnB>
                    <a:solidFill>
                      <a:srgbClr val="FFFF00"/>
                    </a:solidFill>
                  </a:tcPr>
                </a:tc>
                <a:tc hMerge="1">
                  <a:txBody>
                    <a:bodyPr/>
                    <a:lstStyle/>
                    <a:p>
                      <a:endParaRPr lang="en-US"/>
                    </a:p>
                  </a:txBody>
                  <a:tcPr/>
                </a:tc>
              </a:tr>
              <a:tr h="254000">
                <a:tc>
                  <a:txBody>
                    <a:bodyPr/>
                    <a:lstStyle/>
                    <a:p>
                      <a:pPr algn="l" fontAlgn="b"/>
                      <a:endParaRPr lang="en-US" sz="1600" b="1" i="0" u="none" strike="noStrike" dirty="0">
                        <a:solidFill>
                          <a:srgbClr val="000000"/>
                        </a:solidFill>
                        <a:effectLst/>
                        <a:latin typeface="Calibri"/>
                      </a:endParaRPr>
                    </a:p>
                  </a:txBody>
                  <a:tcPr marL="9525" marR="9525" marT="9525" marB="0" anchor="b">
                    <a:lnL>
                      <a:noFill/>
                    </a:lnL>
                    <a:lnR>
                      <a:noFill/>
                    </a:lnR>
                    <a:lnT>
                      <a:noFill/>
                    </a:lnT>
                    <a:lnB>
                      <a:noFill/>
                    </a:lnB>
                    <a:solidFill>
                      <a:srgbClr val="FFFF00"/>
                    </a:solidFill>
                  </a:tcPr>
                </a:tc>
                <a:tc>
                  <a:txBody>
                    <a:bodyPr/>
                    <a:lstStyle/>
                    <a:p>
                      <a:pPr algn="l" fontAlgn="b"/>
                      <a:endParaRPr lang="en-US" sz="1600" b="1" i="0" u="none" strike="noStrike" dirty="0">
                        <a:solidFill>
                          <a:srgbClr val="000000"/>
                        </a:solidFill>
                        <a:effectLst/>
                        <a:latin typeface="Calibri"/>
                      </a:endParaRPr>
                    </a:p>
                  </a:txBody>
                  <a:tcPr marL="9525" marR="9525" marT="9525" marB="0" anchor="b">
                    <a:lnL>
                      <a:noFill/>
                    </a:lnL>
                    <a:lnR>
                      <a:noFill/>
                    </a:lnR>
                    <a:lnT>
                      <a:noFill/>
                    </a:lnT>
                    <a:lnB>
                      <a:noFill/>
                    </a:lnB>
                    <a:solidFill>
                      <a:srgbClr val="FFFF00"/>
                    </a:solidFill>
                  </a:tcPr>
                </a:tc>
                <a:tc gridSpan="2">
                  <a:txBody>
                    <a:bodyPr/>
                    <a:lstStyle/>
                    <a:p>
                      <a:pPr algn="ctr" fontAlgn="b"/>
                      <a:r>
                        <a:rPr lang="en-US" sz="1600" b="1" i="0" u="none" strike="noStrike" dirty="0">
                          <a:solidFill>
                            <a:srgbClr val="000000"/>
                          </a:solidFill>
                          <a:effectLst/>
                          <a:latin typeface="Calibri"/>
                        </a:rPr>
                        <a:t>Size of Bonus</a:t>
                      </a:r>
                    </a:p>
                  </a:txBody>
                  <a:tcPr marL="9525" marR="9525" marT="9525" marB="0" anchor="b">
                    <a:lnL>
                      <a:noFill/>
                    </a:lnL>
                    <a:lnR>
                      <a:noFill/>
                    </a:lnR>
                    <a:lnT>
                      <a:noFill/>
                    </a:lnT>
                    <a:lnB>
                      <a:noFill/>
                    </a:lnB>
                    <a:solidFill>
                      <a:srgbClr val="FFFF00"/>
                    </a:solidFill>
                  </a:tcPr>
                </a:tc>
                <a:tc hMerge="1">
                  <a:txBody>
                    <a:bodyPr/>
                    <a:lstStyle/>
                    <a:p>
                      <a:endParaRPr lang="en-US"/>
                    </a:p>
                  </a:txBody>
                  <a:tcPr/>
                </a:tc>
                <a:tc gridSpan="2">
                  <a:txBody>
                    <a:bodyPr/>
                    <a:lstStyle/>
                    <a:p>
                      <a:pPr algn="ctr" fontAlgn="b"/>
                      <a:r>
                        <a:rPr lang="en-US" sz="1600" b="1" i="0" u="none" strike="noStrike">
                          <a:solidFill>
                            <a:srgbClr val="000000"/>
                          </a:solidFill>
                          <a:effectLst/>
                          <a:latin typeface="Calibri"/>
                        </a:rPr>
                        <a:t>Size of Bonus</a:t>
                      </a:r>
                    </a:p>
                  </a:txBody>
                  <a:tcPr marL="9525" marR="9525" marT="9525" marB="0" anchor="b">
                    <a:lnL>
                      <a:noFill/>
                    </a:lnL>
                    <a:lnR>
                      <a:noFill/>
                    </a:lnR>
                    <a:lnT>
                      <a:noFill/>
                    </a:lnT>
                    <a:lnB>
                      <a:noFill/>
                    </a:lnB>
                    <a:solidFill>
                      <a:srgbClr val="FFFF00"/>
                    </a:solidFill>
                  </a:tcPr>
                </a:tc>
                <a:tc hMerge="1">
                  <a:txBody>
                    <a:bodyPr/>
                    <a:lstStyle/>
                    <a:p>
                      <a:endParaRPr lang="en-US"/>
                    </a:p>
                  </a:txBody>
                  <a:tcPr/>
                </a:tc>
              </a:tr>
              <a:tr h="254000">
                <a:tc>
                  <a:txBody>
                    <a:bodyPr/>
                    <a:lstStyle/>
                    <a:p>
                      <a:pPr algn="l" fontAlgn="b"/>
                      <a:r>
                        <a:rPr lang="en-US" sz="1600" b="1" i="0" u="none" strike="noStrike" dirty="0">
                          <a:solidFill>
                            <a:srgbClr val="000000"/>
                          </a:solidFill>
                          <a:effectLst/>
                          <a:latin typeface="Calibri"/>
                        </a:rPr>
                        <a:t>Program Duration</a:t>
                      </a:r>
                    </a:p>
                  </a:txBody>
                  <a:tcPr marL="9525" marR="9525" marT="9525" marB="0" anchor="b">
                    <a:lnL>
                      <a:noFill/>
                    </a:lnL>
                    <a:lnR>
                      <a:noFill/>
                    </a:lnR>
                    <a:lnT>
                      <a:noFill/>
                    </a:lnT>
                    <a:lnB>
                      <a:noFill/>
                    </a:lnB>
                    <a:solidFill>
                      <a:srgbClr val="FFFF00"/>
                    </a:solidFill>
                  </a:tcPr>
                </a:tc>
                <a:tc>
                  <a:txBody>
                    <a:bodyPr/>
                    <a:lstStyle/>
                    <a:p>
                      <a:pPr algn="l" fontAlgn="b"/>
                      <a:endParaRPr lang="en-US" sz="1600" b="1" i="0" u="none" strike="noStrike" dirty="0">
                        <a:solidFill>
                          <a:srgbClr val="000000"/>
                        </a:solidFill>
                        <a:effectLst/>
                        <a:latin typeface="Calibri"/>
                      </a:endParaRPr>
                    </a:p>
                  </a:txBody>
                  <a:tcPr marL="9525" marR="9525" marT="9525" marB="0" anchor="b">
                    <a:lnL>
                      <a:noFill/>
                    </a:lnL>
                    <a:lnR>
                      <a:noFill/>
                    </a:lnR>
                    <a:lnT>
                      <a:noFill/>
                    </a:lnT>
                    <a:lnB>
                      <a:noFill/>
                    </a:lnB>
                    <a:solidFill>
                      <a:srgbClr val="FFFF00"/>
                    </a:solidFill>
                  </a:tcPr>
                </a:tc>
                <a:tc>
                  <a:txBody>
                    <a:bodyPr/>
                    <a:lstStyle/>
                    <a:p>
                      <a:pPr algn="r" fontAlgn="b"/>
                      <a:r>
                        <a:rPr lang="en-US" sz="1600" b="1" i="0" u="none" strike="noStrike" dirty="0">
                          <a:solidFill>
                            <a:srgbClr val="000000"/>
                          </a:solidFill>
                          <a:effectLst/>
                          <a:latin typeface="Calibri"/>
                        </a:rPr>
                        <a:t>$5,000 </a:t>
                      </a:r>
                    </a:p>
                  </a:txBody>
                  <a:tcPr marL="9525" marR="9525" marT="9525" marB="0" anchor="b">
                    <a:lnL>
                      <a:noFill/>
                    </a:lnL>
                    <a:lnR>
                      <a:noFill/>
                    </a:lnR>
                    <a:lnT>
                      <a:noFill/>
                    </a:lnT>
                    <a:lnB>
                      <a:noFill/>
                    </a:lnB>
                    <a:solidFill>
                      <a:srgbClr val="FFFF00"/>
                    </a:solidFill>
                  </a:tcPr>
                </a:tc>
                <a:tc>
                  <a:txBody>
                    <a:bodyPr/>
                    <a:lstStyle/>
                    <a:p>
                      <a:pPr algn="r" fontAlgn="b"/>
                      <a:r>
                        <a:rPr lang="en-US" sz="1600" b="1" i="0" u="none" strike="noStrike" dirty="0">
                          <a:solidFill>
                            <a:srgbClr val="000000"/>
                          </a:solidFill>
                          <a:effectLst/>
                          <a:latin typeface="Calibri"/>
                        </a:rPr>
                        <a:t>$10,000 </a:t>
                      </a:r>
                    </a:p>
                  </a:txBody>
                  <a:tcPr marL="9525" marR="9525" marT="9525" marB="0" anchor="b">
                    <a:lnL>
                      <a:noFill/>
                    </a:lnL>
                    <a:lnR>
                      <a:noFill/>
                    </a:lnR>
                    <a:lnT>
                      <a:noFill/>
                    </a:lnT>
                    <a:lnB>
                      <a:noFill/>
                    </a:lnB>
                    <a:solidFill>
                      <a:srgbClr val="FFFF00"/>
                    </a:solidFill>
                  </a:tcPr>
                </a:tc>
                <a:tc>
                  <a:txBody>
                    <a:bodyPr/>
                    <a:lstStyle/>
                    <a:p>
                      <a:pPr algn="r" fontAlgn="b"/>
                      <a:r>
                        <a:rPr lang="en-US" sz="1600" b="1" i="0" u="none" strike="noStrike" dirty="0">
                          <a:solidFill>
                            <a:srgbClr val="000000"/>
                          </a:solidFill>
                          <a:effectLst/>
                          <a:latin typeface="Calibri"/>
                        </a:rPr>
                        <a:t>$5,000 </a:t>
                      </a:r>
                    </a:p>
                  </a:txBody>
                  <a:tcPr marL="9525" marR="9525" marT="9525" marB="0" anchor="b">
                    <a:lnL>
                      <a:noFill/>
                    </a:lnL>
                    <a:lnR>
                      <a:noFill/>
                    </a:lnR>
                    <a:lnT>
                      <a:noFill/>
                    </a:lnT>
                    <a:lnB>
                      <a:noFill/>
                    </a:lnB>
                    <a:solidFill>
                      <a:srgbClr val="FFFF00"/>
                    </a:solidFill>
                  </a:tcPr>
                </a:tc>
                <a:tc>
                  <a:txBody>
                    <a:bodyPr/>
                    <a:lstStyle/>
                    <a:p>
                      <a:pPr algn="r" fontAlgn="b"/>
                      <a:r>
                        <a:rPr lang="en-US" sz="1600" b="1" i="0" u="none" strike="noStrike" dirty="0">
                          <a:solidFill>
                            <a:srgbClr val="000000"/>
                          </a:solidFill>
                          <a:effectLst/>
                          <a:latin typeface="Calibri"/>
                        </a:rPr>
                        <a:t>$10,000 </a:t>
                      </a:r>
                    </a:p>
                  </a:txBody>
                  <a:tcPr marL="9525" marR="9525" marT="9525" marB="0" anchor="b">
                    <a:lnL>
                      <a:noFill/>
                    </a:lnL>
                    <a:lnR>
                      <a:noFill/>
                    </a:lnR>
                    <a:lnT>
                      <a:noFill/>
                    </a:lnT>
                    <a:lnB>
                      <a:noFill/>
                    </a:lnB>
                    <a:solidFill>
                      <a:srgbClr val="FFFF00"/>
                    </a:solidFill>
                  </a:tcPr>
                </a:tc>
              </a:tr>
              <a:tr h="254000">
                <a:tc>
                  <a:txBody>
                    <a:bodyPr/>
                    <a:lstStyle/>
                    <a:p>
                      <a:pPr algn="l" fontAlgn="b"/>
                      <a:r>
                        <a:rPr lang="en-US" sz="1600" b="0" i="0" u="none" strike="noStrike" dirty="0">
                          <a:solidFill>
                            <a:srgbClr val="000000"/>
                          </a:solidFill>
                          <a:effectLst/>
                          <a:latin typeface="Calibri"/>
                        </a:rPr>
                        <a:t>Five Years</a:t>
                      </a:r>
                    </a:p>
                  </a:txBody>
                  <a:tcPr marL="85725" marR="9525" marT="9525" marB="0" anchor="b">
                    <a:lnL>
                      <a:noFill/>
                    </a:lnL>
                    <a:lnR>
                      <a:noFill/>
                    </a:lnR>
                    <a:lnT>
                      <a:noFill/>
                    </a:lnT>
                    <a:lnB>
                      <a:noFill/>
                    </a:lnB>
                  </a:tcPr>
                </a:tc>
                <a:tc>
                  <a:txBody>
                    <a:bodyPr/>
                    <a:lstStyle/>
                    <a:p>
                      <a:pPr algn="l" fontAlgn="b"/>
                      <a:endParaRPr lang="en-US" sz="1600" b="0" i="0" u="none" strike="noStrike">
                        <a:solidFill>
                          <a:srgbClr val="000000"/>
                        </a:solidFill>
                        <a:effectLst/>
                        <a:latin typeface="Calibri"/>
                      </a:endParaRPr>
                    </a:p>
                  </a:txBody>
                  <a:tcPr marL="9525" marR="9525" marT="9525" marB="0" anchor="b">
                    <a:lnL>
                      <a:noFill/>
                    </a:lnL>
                    <a:lnR>
                      <a:noFill/>
                    </a:lnR>
                    <a:lnT>
                      <a:noFill/>
                    </a:lnT>
                    <a:lnB>
                      <a:noFill/>
                    </a:lnB>
                  </a:tcPr>
                </a:tc>
                <a:tc>
                  <a:txBody>
                    <a:bodyPr/>
                    <a:lstStyle/>
                    <a:p>
                      <a:pPr algn="l" fontAlgn="b"/>
                      <a:endParaRPr lang="en-US" sz="1600" b="0" i="0" u="none" strike="noStrike" dirty="0">
                        <a:solidFill>
                          <a:srgbClr val="000000"/>
                        </a:solidFill>
                        <a:effectLst/>
                        <a:latin typeface="Calibri"/>
                      </a:endParaRPr>
                    </a:p>
                  </a:txBody>
                  <a:tcPr marL="9525" marR="9525" marT="9525" marB="0" anchor="b">
                    <a:lnL>
                      <a:noFill/>
                    </a:lnL>
                    <a:lnR>
                      <a:noFill/>
                    </a:lnR>
                    <a:lnT>
                      <a:noFill/>
                    </a:lnT>
                    <a:lnB>
                      <a:noFill/>
                    </a:lnB>
                  </a:tcPr>
                </a:tc>
                <a:tc>
                  <a:txBody>
                    <a:bodyPr/>
                    <a:lstStyle/>
                    <a:p>
                      <a:pPr algn="l" fontAlgn="b"/>
                      <a:endParaRPr lang="en-US" sz="1600" b="0" i="0" u="none" strike="noStrike" dirty="0">
                        <a:solidFill>
                          <a:srgbClr val="000000"/>
                        </a:solidFill>
                        <a:effectLst/>
                        <a:latin typeface="Calibri"/>
                      </a:endParaRPr>
                    </a:p>
                  </a:txBody>
                  <a:tcPr marL="9525" marR="9525" marT="9525" marB="0" anchor="b">
                    <a:lnL>
                      <a:noFill/>
                    </a:lnL>
                    <a:lnR>
                      <a:noFill/>
                    </a:lnR>
                    <a:lnT>
                      <a:noFill/>
                    </a:lnT>
                    <a:lnB>
                      <a:noFill/>
                    </a:lnB>
                  </a:tcPr>
                </a:tc>
                <a:tc>
                  <a:txBody>
                    <a:bodyPr/>
                    <a:lstStyle/>
                    <a:p>
                      <a:pPr algn="l" fontAlgn="b"/>
                      <a:endParaRPr lang="en-US" sz="1600" b="0" i="0" u="none" strike="noStrike" dirty="0">
                        <a:solidFill>
                          <a:srgbClr val="000000"/>
                        </a:solidFill>
                        <a:effectLst/>
                        <a:latin typeface="Calibri"/>
                      </a:endParaRPr>
                    </a:p>
                  </a:txBody>
                  <a:tcPr marL="9525" marR="9525" marT="9525" marB="0" anchor="b">
                    <a:lnL>
                      <a:noFill/>
                    </a:lnL>
                    <a:lnR>
                      <a:noFill/>
                    </a:lnR>
                    <a:lnT>
                      <a:noFill/>
                    </a:lnT>
                    <a:lnB>
                      <a:noFill/>
                    </a:lnB>
                  </a:tcPr>
                </a:tc>
                <a:tc>
                  <a:txBody>
                    <a:bodyPr/>
                    <a:lstStyle/>
                    <a:p>
                      <a:pPr algn="l" fontAlgn="b"/>
                      <a:endParaRPr lang="en-US" sz="1600" b="0" i="0" u="none" strike="noStrike" dirty="0">
                        <a:solidFill>
                          <a:srgbClr val="000000"/>
                        </a:solidFill>
                        <a:effectLst/>
                        <a:latin typeface="Calibri"/>
                      </a:endParaRPr>
                    </a:p>
                  </a:txBody>
                  <a:tcPr marL="9525" marR="9525" marT="9525" marB="0" anchor="b">
                    <a:lnL>
                      <a:noFill/>
                    </a:lnL>
                    <a:lnR>
                      <a:noFill/>
                    </a:lnR>
                    <a:lnT>
                      <a:noFill/>
                    </a:lnT>
                    <a:lnB>
                      <a:noFill/>
                    </a:lnB>
                  </a:tcPr>
                </a:tc>
              </a:tr>
              <a:tr h="254000">
                <a:tc>
                  <a:txBody>
                    <a:bodyPr/>
                    <a:lstStyle/>
                    <a:p>
                      <a:pPr algn="l" fontAlgn="b"/>
                      <a:r>
                        <a:rPr lang="en-US" sz="1600" b="0" i="0" u="none" strike="noStrike">
                          <a:solidFill>
                            <a:srgbClr val="000000"/>
                          </a:solidFill>
                          <a:effectLst/>
                          <a:latin typeface="Calibri"/>
                        </a:rPr>
                        <a:t>Additional Teaching Yrs</a:t>
                      </a:r>
                    </a:p>
                  </a:txBody>
                  <a:tcPr marL="171450" marR="9525" marT="9525" marB="0" anchor="b">
                    <a:lnL>
                      <a:noFill/>
                    </a:lnL>
                    <a:lnR>
                      <a:noFill/>
                    </a:lnR>
                    <a:lnT>
                      <a:noFill/>
                    </a:lnT>
                    <a:lnB>
                      <a:noFill/>
                    </a:lnB>
                  </a:tcPr>
                </a:tc>
                <a:tc>
                  <a:txBody>
                    <a:bodyPr/>
                    <a:lstStyle/>
                    <a:p>
                      <a:pPr algn="l" fontAlgn="b"/>
                      <a:endParaRPr lang="en-US" sz="1600" b="0" i="0" u="none" strike="noStrike">
                        <a:solidFill>
                          <a:srgbClr val="000000"/>
                        </a:solidFill>
                        <a:effectLst/>
                        <a:latin typeface="Calibri"/>
                      </a:endParaRPr>
                    </a:p>
                  </a:txBody>
                  <a:tcPr marL="9525" marR="9525" marT="9525" marB="0" anchor="b">
                    <a:lnL>
                      <a:noFill/>
                    </a:lnL>
                    <a:lnR>
                      <a:noFill/>
                    </a:lnR>
                    <a:lnT>
                      <a:noFill/>
                    </a:lnT>
                    <a:lnB>
                      <a:noFill/>
                    </a:lnB>
                  </a:tcPr>
                </a:tc>
                <a:tc>
                  <a:txBody>
                    <a:bodyPr/>
                    <a:lstStyle/>
                    <a:p>
                      <a:pPr algn="r" fontAlgn="b"/>
                      <a:r>
                        <a:rPr lang="en-US" sz="1600" b="0" i="0" u="none" strike="noStrike">
                          <a:solidFill>
                            <a:srgbClr val="000000"/>
                          </a:solidFill>
                          <a:effectLst/>
                          <a:latin typeface="Calibri" panose="020F0502020204030204" pitchFamily="34" charset="0"/>
                        </a:rPr>
                        <a:t>22.85</a:t>
                      </a:r>
                    </a:p>
                  </a:txBody>
                  <a:tcPr marL="9525" marR="9525" marT="9525" marB="0" anchor="b">
                    <a:lnL>
                      <a:noFill/>
                    </a:lnL>
                    <a:lnR>
                      <a:noFill/>
                    </a:lnR>
                    <a:lnT>
                      <a:noFill/>
                    </a:lnT>
                    <a:lnB>
                      <a:noFill/>
                    </a:lnB>
                  </a:tcPr>
                </a:tc>
                <a:tc>
                  <a:txBody>
                    <a:bodyPr/>
                    <a:lstStyle/>
                    <a:p>
                      <a:pPr algn="r" fontAlgn="b"/>
                      <a:r>
                        <a:rPr lang="en-US" sz="1600" b="0" i="0" u="none" strike="noStrike">
                          <a:solidFill>
                            <a:srgbClr val="000000"/>
                          </a:solidFill>
                          <a:effectLst/>
                          <a:latin typeface="Calibri" panose="020F0502020204030204" pitchFamily="34" charset="0"/>
                        </a:rPr>
                        <a:t>52.83</a:t>
                      </a:r>
                    </a:p>
                  </a:txBody>
                  <a:tcPr marL="9525" marR="9525" marT="9525" marB="0" anchor="b">
                    <a:lnL>
                      <a:noFill/>
                    </a:lnL>
                    <a:lnR>
                      <a:noFill/>
                    </a:lnR>
                    <a:lnT>
                      <a:noFill/>
                    </a:lnT>
                    <a:lnB>
                      <a:noFill/>
                    </a:lnB>
                  </a:tcPr>
                </a:tc>
                <a:tc>
                  <a:txBody>
                    <a:bodyPr/>
                    <a:lstStyle/>
                    <a:p>
                      <a:pPr algn="r" fontAlgn="b"/>
                      <a:r>
                        <a:rPr lang="en-US" sz="1600" b="0" i="0" u="none" strike="noStrike">
                          <a:solidFill>
                            <a:srgbClr val="000000"/>
                          </a:solidFill>
                          <a:effectLst/>
                          <a:latin typeface="Calibri" panose="020F0502020204030204" pitchFamily="34" charset="0"/>
                        </a:rPr>
                        <a:t>22.85</a:t>
                      </a:r>
                    </a:p>
                  </a:txBody>
                  <a:tcPr marL="9525" marR="9525" marT="9525" marB="0" anchor="b">
                    <a:lnL>
                      <a:noFill/>
                    </a:lnL>
                    <a:lnR>
                      <a:noFill/>
                    </a:lnR>
                    <a:lnT>
                      <a:noFill/>
                    </a:lnT>
                    <a:lnB>
                      <a:noFill/>
                    </a:lnB>
                  </a:tcPr>
                </a:tc>
                <a:tc>
                  <a:txBody>
                    <a:bodyPr/>
                    <a:lstStyle/>
                    <a:p>
                      <a:pPr algn="r" fontAlgn="b"/>
                      <a:r>
                        <a:rPr lang="en-US" sz="1600" b="0" i="0" u="none" strike="noStrike">
                          <a:solidFill>
                            <a:srgbClr val="000000"/>
                          </a:solidFill>
                          <a:effectLst/>
                          <a:latin typeface="Calibri" panose="020F0502020204030204" pitchFamily="34" charset="0"/>
                        </a:rPr>
                        <a:t>52.83</a:t>
                      </a:r>
                    </a:p>
                  </a:txBody>
                  <a:tcPr marL="9525" marR="9525" marT="9525" marB="0" anchor="b">
                    <a:lnL>
                      <a:noFill/>
                    </a:lnL>
                    <a:lnR>
                      <a:noFill/>
                    </a:lnR>
                    <a:lnT>
                      <a:noFill/>
                    </a:lnT>
                    <a:lnB>
                      <a:noFill/>
                    </a:lnB>
                  </a:tcPr>
                </a:tc>
              </a:tr>
              <a:tr h="254000">
                <a:tc>
                  <a:txBody>
                    <a:bodyPr/>
                    <a:lstStyle/>
                    <a:p>
                      <a:pPr algn="l" fontAlgn="b"/>
                      <a:r>
                        <a:rPr lang="en-US" sz="1600" b="0" i="0" u="none" strike="noStrike">
                          <a:solidFill>
                            <a:srgbClr val="000000"/>
                          </a:solidFill>
                          <a:effectLst/>
                          <a:latin typeface="Calibri"/>
                        </a:rPr>
                        <a:t>Gross Cost/Year</a:t>
                      </a:r>
                    </a:p>
                  </a:txBody>
                  <a:tcPr marL="171450" marR="9525" marT="9525" marB="0" anchor="b">
                    <a:lnL>
                      <a:noFill/>
                    </a:lnL>
                    <a:lnR>
                      <a:noFill/>
                    </a:lnR>
                    <a:lnT>
                      <a:noFill/>
                    </a:lnT>
                    <a:lnB>
                      <a:noFill/>
                    </a:lnB>
                  </a:tcPr>
                </a:tc>
                <a:tc>
                  <a:txBody>
                    <a:bodyPr/>
                    <a:lstStyle/>
                    <a:p>
                      <a:pPr algn="l" fontAlgn="b"/>
                      <a:endParaRPr lang="en-US" sz="1600" b="0" i="0" u="none" strike="noStrike">
                        <a:solidFill>
                          <a:srgbClr val="000000"/>
                        </a:solidFill>
                        <a:effectLst/>
                        <a:latin typeface="Calibri"/>
                      </a:endParaRPr>
                    </a:p>
                  </a:txBody>
                  <a:tcPr marL="9525" marR="9525" marT="9525" marB="0" anchor="b">
                    <a:lnL>
                      <a:noFill/>
                    </a:lnL>
                    <a:lnR>
                      <a:noFill/>
                    </a:lnR>
                    <a:lnT>
                      <a:noFill/>
                    </a:lnT>
                    <a:lnB>
                      <a:noFill/>
                    </a:lnB>
                  </a:tcPr>
                </a:tc>
                <a:tc>
                  <a:txBody>
                    <a:bodyPr/>
                    <a:lstStyle/>
                    <a:p>
                      <a:pPr algn="r" fontAlgn="b"/>
                      <a:r>
                        <a:rPr lang="en-US" sz="1600" b="0" i="0" u="none" strike="noStrike">
                          <a:solidFill>
                            <a:srgbClr val="000000"/>
                          </a:solidFill>
                          <a:effectLst/>
                          <a:latin typeface="Calibri" panose="020F0502020204030204" pitchFamily="34" charset="0"/>
                        </a:rPr>
                        <a:t>$83,868 </a:t>
                      </a:r>
                    </a:p>
                  </a:txBody>
                  <a:tcPr marL="9525" marR="9525" marT="9525" marB="0" anchor="b">
                    <a:lnL>
                      <a:noFill/>
                    </a:lnL>
                    <a:lnR>
                      <a:noFill/>
                    </a:lnR>
                    <a:lnT>
                      <a:noFill/>
                    </a:lnT>
                    <a:lnB>
                      <a:noFill/>
                    </a:lnB>
                  </a:tcPr>
                </a:tc>
                <a:tc>
                  <a:txBody>
                    <a:bodyPr/>
                    <a:lstStyle/>
                    <a:p>
                      <a:pPr algn="r" fontAlgn="b"/>
                      <a:r>
                        <a:rPr lang="en-US" sz="1600" b="0" i="0" u="none" strike="noStrike">
                          <a:solidFill>
                            <a:srgbClr val="000000"/>
                          </a:solidFill>
                          <a:effectLst/>
                          <a:latin typeface="Calibri" panose="020F0502020204030204" pitchFamily="34" charset="0"/>
                        </a:rPr>
                        <a:t>$82,274 </a:t>
                      </a:r>
                    </a:p>
                  </a:txBody>
                  <a:tcPr marL="9525" marR="9525" marT="9525" marB="0" anchor="b">
                    <a:lnL>
                      <a:noFill/>
                    </a:lnL>
                    <a:lnR>
                      <a:noFill/>
                    </a:lnR>
                    <a:lnT>
                      <a:noFill/>
                    </a:lnT>
                    <a:lnB>
                      <a:noFill/>
                    </a:lnB>
                  </a:tcPr>
                </a:tc>
                <a:tc>
                  <a:txBody>
                    <a:bodyPr/>
                    <a:lstStyle/>
                    <a:p>
                      <a:pPr algn="r" fontAlgn="b"/>
                      <a:r>
                        <a:rPr lang="en-US" sz="1600" b="0" i="0" u="none" strike="noStrike">
                          <a:solidFill>
                            <a:srgbClr val="000000"/>
                          </a:solidFill>
                          <a:effectLst/>
                          <a:latin typeface="Calibri" panose="020F0502020204030204" pitchFamily="34" charset="0"/>
                        </a:rPr>
                        <a:t>$837,084 </a:t>
                      </a:r>
                    </a:p>
                  </a:txBody>
                  <a:tcPr marL="9525" marR="9525" marT="9525" marB="0" anchor="b">
                    <a:lnL>
                      <a:noFill/>
                    </a:lnL>
                    <a:lnR>
                      <a:noFill/>
                    </a:lnR>
                    <a:lnT>
                      <a:noFill/>
                    </a:lnT>
                    <a:lnB>
                      <a:noFill/>
                    </a:lnB>
                  </a:tcPr>
                </a:tc>
                <a:tc>
                  <a:txBody>
                    <a:bodyPr/>
                    <a:lstStyle/>
                    <a:p>
                      <a:pPr algn="r" fontAlgn="b"/>
                      <a:r>
                        <a:rPr lang="en-US" sz="1600" b="0" i="0" u="none" strike="noStrike">
                          <a:solidFill>
                            <a:srgbClr val="000000"/>
                          </a:solidFill>
                          <a:effectLst/>
                          <a:latin typeface="Calibri" panose="020F0502020204030204" pitchFamily="34" charset="0"/>
                        </a:rPr>
                        <a:t>$788,765 </a:t>
                      </a:r>
                    </a:p>
                  </a:txBody>
                  <a:tcPr marL="9525" marR="9525" marT="9525" marB="0" anchor="b">
                    <a:lnL>
                      <a:noFill/>
                    </a:lnL>
                    <a:lnR>
                      <a:noFill/>
                    </a:lnR>
                    <a:lnT>
                      <a:noFill/>
                    </a:lnT>
                    <a:lnB>
                      <a:noFill/>
                    </a:lnB>
                  </a:tcPr>
                </a:tc>
              </a:tr>
              <a:tr h="254000">
                <a:tc>
                  <a:txBody>
                    <a:bodyPr/>
                    <a:lstStyle/>
                    <a:p>
                      <a:pPr algn="l" fontAlgn="b"/>
                      <a:r>
                        <a:rPr lang="en-US" sz="1600" b="0" i="0" u="none" strike="noStrike">
                          <a:solidFill>
                            <a:srgbClr val="000000"/>
                          </a:solidFill>
                          <a:effectLst/>
                          <a:latin typeface="Calibri"/>
                        </a:rPr>
                        <a:t>Net Cost/Year</a:t>
                      </a:r>
                    </a:p>
                  </a:txBody>
                  <a:tcPr marL="171450" marR="9525" marT="9525" marB="0" anchor="b">
                    <a:lnL>
                      <a:noFill/>
                    </a:lnL>
                    <a:lnR>
                      <a:noFill/>
                    </a:lnR>
                    <a:lnT>
                      <a:noFill/>
                    </a:lnT>
                    <a:lnB>
                      <a:noFill/>
                    </a:lnB>
                  </a:tcPr>
                </a:tc>
                <a:tc>
                  <a:txBody>
                    <a:bodyPr/>
                    <a:lstStyle/>
                    <a:p>
                      <a:pPr algn="l" fontAlgn="b"/>
                      <a:endParaRPr lang="en-US" sz="1600" b="0" i="0" u="none" strike="noStrike">
                        <a:solidFill>
                          <a:srgbClr val="000000"/>
                        </a:solidFill>
                        <a:effectLst/>
                        <a:latin typeface="Calibri"/>
                      </a:endParaRPr>
                    </a:p>
                  </a:txBody>
                  <a:tcPr marL="9525" marR="9525" marT="9525" marB="0" anchor="b">
                    <a:lnL>
                      <a:noFill/>
                    </a:lnL>
                    <a:lnR>
                      <a:noFill/>
                    </a:lnR>
                    <a:lnT>
                      <a:noFill/>
                    </a:lnT>
                    <a:lnB>
                      <a:noFill/>
                    </a:lnB>
                  </a:tcPr>
                </a:tc>
                <a:tc>
                  <a:txBody>
                    <a:bodyPr/>
                    <a:lstStyle/>
                    <a:p>
                      <a:pPr algn="r" fontAlgn="b"/>
                      <a:r>
                        <a:rPr lang="en-US" sz="1600" b="0" i="0" u="none" strike="noStrike">
                          <a:solidFill>
                            <a:srgbClr val="000000"/>
                          </a:solidFill>
                          <a:effectLst/>
                          <a:latin typeface="Calibri" panose="020F0502020204030204" pitchFamily="34" charset="0"/>
                        </a:rPr>
                        <a:t>$44,709 </a:t>
                      </a:r>
                    </a:p>
                  </a:txBody>
                  <a:tcPr marL="9525" marR="9525" marT="9525" marB="0" anchor="b">
                    <a:lnL>
                      <a:noFill/>
                    </a:lnL>
                    <a:lnR>
                      <a:noFill/>
                    </a:lnR>
                    <a:lnT>
                      <a:noFill/>
                    </a:lnT>
                    <a:lnB>
                      <a:noFill/>
                    </a:lnB>
                  </a:tcPr>
                </a:tc>
                <a:tc>
                  <a:txBody>
                    <a:bodyPr/>
                    <a:lstStyle/>
                    <a:p>
                      <a:pPr algn="r" fontAlgn="b"/>
                      <a:r>
                        <a:rPr lang="en-US" sz="1600" b="0" i="0" u="none" strike="noStrike">
                          <a:solidFill>
                            <a:srgbClr val="000000"/>
                          </a:solidFill>
                          <a:effectLst/>
                          <a:latin typeface="Calibri" panose="020F0502020204030204" pitchFamily="34" charset="0"/>
                        </a:rPr>
                        <a:t>$43,115 </a:t>
                      </a:r>
                    </a:p>
                  </a:txBody>
                  <a:tcPr marL="9525" marR="9525" marT="9525" marB="0" anchor="b">
                    <a:lnL>
                      <a:noFill/>
                    </a:lnL>
                    <a:lnR>
                      <a:noFill/>
                    </a:lnR>
                    <a:lnT>
                      <a:noFill/>
                    </a:lnT>
                    <a:lnB>
                      <a:noFill/>
                    </a:lnB>
                  </a:tcPr>
                </a:tc>
                <a:tc>
                  <a:txBody>
                    <a:bodyPr/>
                    <a:lstStyle/>
                    <a:p>
                      <a:pPr algn="r" fontAlgn="b"/>
                      <a:r>
                        <a:rPr lang="en-US" sz="1600" b="0" i="0" u="none" strike="noStrike">
                          <a:solidFill>
                            <a:srgbClr val="000000"/>
                          </a:solidFill>
                          <a:effectLst/>
                          <a:latin typeface="Calibri" panose="020F0502020204030204" pitchFamily="34" charset="0"/>
                        </a:rPr>
                        <a:t>$797,925 </a:t>
                      </a:r>
                    </a:p>
                  </a:txBody>
                  <a:tcPr marL="9525" marR="9525" marT="9525" marB="0" anchor="b">
                    <a:lnL>
                      <a:noFill/>
                    </a:lnL>
                    <a:lnR>
                      <a:noFill/>
                    </a:lnR>
                    <a:lnT>
                      <a:noFill/>
                    </a:lnT>
                    <a:lnB>
                      <a:noFill/>
                    </a:lnB>
                  </a:tcPr>
                </a:tc>
                <a:tc>
                  <a:txBody>
                    <a:bodyPr/>
                    <a:lstStyle/>
                    <a:p>
                      <a:pPr algn="r" fontAlgn="b"/>
                      <a:r>
                        <a:rPr lang="en-US" sz="1600" b="0" i="0" u="none" strike="noStrike">
                          <a:solidFill>
                            <a:srgbClr val="000000"/>
                          </a:solidFill>
                          <a:effectLst/>
                          <a:latin typeface="Calibri" panose="020F0502020204030204" pitchFamily="34" charset="0"/>
                        </a:rPr>
                        <a:t>$749,606 </a:t>
                      </a:r>
                    </a:p>
                  </a:txBody>
                  <a:tcPr marL="9525" marR="9525" marT="9525" marB="0" anchor="b">
                    <a:lnL>
                      <a:noFill/>
                    </a:lnL>
                    <a:lnR>
                      <a:noFill/>
                    </a:lnR>
                    <a:lnT>
                      <a:noFill/>
                    </a:lnT>
                    <a:lnB>
                      <a:noFill/>
                    </a:lnB>
                  </a:tcPr>
                </a:tc>
              </a:tr>
              <a:tr h="254000">
                <a:tc>
                  <a:txBody>
                    <a:bodyPr/>
                    <a:lstStyle/>
                    <a:p>
                      <a:pPr algn="l" fontAlgn="b"/>
                      <a:r>
                        <a:rPr lang="en-US" sz="1600" b="0" i="0" u="none" strike="noStrike">
                          <a:solidFill>
                            <a:srgbClr val="000000"/>
                          </a:solidFill>
                          <a:effectLst/>
                          <a:latin typeface="Calibri"/>
                        </a:rPr>
                        <a:t>Elasticity</a:t>
                      </a:r>
                    </a:p>
                  </a:txBody>
                  <a:tcPr marL="171450" marR="9525" marT="9525" marB="0" anchor="b">
                    <a:lnL>
                      <a:noFill/>
                    </a:lnL>
                    <a:lnR>
                      <a:noFill/>
                    </a:lnR>
                    <a:lnT>
                      <a:noFill/>
                    </a:lnT>
                    <a:lnB>
                      <a:noFill/>
                    </a:lnB>
                  </a:tcPr>
                </a:tc>
                <a:tc>
                  <a:txBody>
                    <a:bodyPr/>
                    <a:lstStyle/>
                    <a:p>
                      <a:pPr algn="l" fontAlgn="b"/>
                      <a:endParaRPr lang="en-US" sz="1600" b="0" i="0" u="none" strike="noStrike">
                        <a:solidFill>
                          <a:srgbClr val="000000"/>
                        </a:solidFill>
                        <a:effectLst/>
                        <a:latin typeface="Calibri"/>
                      </a:endParaRPr>
                    </a:p>
                  </a:txBody>
                  <a:tcPr marL="9525" marR="9525" marT="9525" marB="0" anchor="b">
                    <a:lnL>
                      <a:noFill/>
                    </a:lnL>
                    <a:lnR>
                      <a:noFill/>
                    </a:lnR>
                    <a:lnT>
                      <a:noFill/>
                    </a:lnT>
                    <a:lnB>
                      <a:noFill/>
                    </a:lnB>
                  </a:tcPr>
                </a:tc>
                <a:tc>
                  <a:txBody>
                    <a:bodyPr/>
                    <a:lstStyle/>
                    <a:p>
                      <a:pPr algn="r" fontAlgn="b"/>
                      <a:r>
                        <a:rPr lang="en-US" sz="1600" b="0" i="0" u="none" strike="noStrike">
                          <a:solidFill>
                            <a:srgbClr val="000000"/>
                          </a:solidFill>
                          <a:effectLst/>
                          <a:latin typeface="Calibri" panose="020F0502020204030204" pitchFamily="34" charset="0"/>
                        </a:rPr>
                        <a:t>1.57</a:t>
                      </a:r>
                    </a:p>
                  </a:txBody>
                  <a:tcPr marL="9525" marR="9525" marT="9525" marB="0" anchor="b">
                    <a:lnL>
                      <a:noFill/>
                    </a:lnL>
                    <a:lnR>
                      <a:noFill/>
                    </a:lnR>
                    <a:lnT>
                      <a:noFill/>
                    </a:lnT>
                    <a:lnB>
                      <a:noFill/>
                    </a:lnB>
                  </a:tcPr>
                </a:tc>
                <a:tc>
                  <a:txBody>
                    <a:bodyPr/>
                    <a:lstStyle/>
                    <a:p>
                      <a:pPr algn="r" fontAlgn="b"/>
                      <a:r>
                        <a:rPr lang="en-US" sz="1600" b="0" i="0" u="none" strike="noStrike">
                          <a:solidFill>
                            <a:srgbClr val="000000"/>
                          </a:solidFill>
                          <a:effectLst/>
                          <a:latin typeface="Calibri" panose="020F0502020204030204" pitchFamily="34" charset="0"/>
                        </a:rPr>
                        <a:t>1.60</a:t>
                      </a:r>
                    </a:p>
                  </a:txBody>
                  <a:tcPr marL="9525" marR="9525" marT="9525" marB="0" anchor="b">
                    <a:lnL>
                      <a:noFill/>
                    </a:lnL>
                    <a:lnR>
                      <a:noFill/>
                    </a:lnR>
                    <a:lnT>
                      <a:noFill/>
                    </a:lnT>
                    <a:lnB>
                      <a:noFill/>
                    </a:lnB>
                  </a:tcPr>
                </a:tc>
                <a:tc>
                  <a:txBody>
                    <a:bodyPr/>
                    <a:lstStyle/>
                    <a:p>
                      <a:pPr algn="r" fontAlgn="b"/>
                      <a:r>
                        <a:rPr lang="en-US" sz="1600" b="0" i="0" u="none" strike="noStrike">
                          <a:solidFill>
                            <a:srgbClr val="000000"/>
                          </a:solidFill>
                          <a:effectLst/>
                          <a:latin typeface="Calibri" panose="020F0502020204030204" pitchFamily="34" charset="0"/>
                        </a:rPr>
                        <a:t>0.14</a:t>
                      </a:r>
                    </a:p>
                  </a:txBody>
                  <a:tcPr marL="9525" marR="9525" marT="9525" marB="0" anchor="b">
                    <a:lnL>
                      <a:noFill/>
                    </a:lnL>
                    <a:lnR>
                      <a:noFill/>
                    </a:lnR>
                    <a:lnT>
                      <a:noFill/>
                    </a:lnT>
                    <a:lnB>
                      <a:noFill/>
                    </a:lnB>
                  </a:tcPr>
                </a:tc>
                <a:tc>
                  <a:txBody>
                    <a:bodyPr/>
                    <a:lstStyle/>
                    <a:p>
                      <a:pPr algn="r" fontAlgn="b"/>
                      <a:r>
                        <a:rPr lang="en-US" sz="1600" b="0" i="0" u="none" strike="noStrike">
                          <a:solidFill>
                            <a:srgbClr val="000000"/>
                          </a:solidFill>
                          <a:effectLst/>
                          <a:latin typeface="Calibri" panose="020F0502020204030204" pitchFamily="34" charset="0"/>
                        </a:rPr>
                        <a:t>0.15</a:t>
                      </a:r>
                    </a:p>
                  </a:txBody>
                  <a:tcPr marL="9525" marR="9525" marT="9525" marB="0" anchor="b">
                    <a:lnL>
                      <a:noFill/>
                    </a:lnL>
                    <a:lnR>
                      <a:noFill/>
                    </a:lnR>
                    <a:lnT>
                      <a:noFill/>
                    </a:lnT>
                    <a:lnB>
                      <a:noFill/>
                    </a:lnB>
                  </a:tcPr>
                </a:tc>
              </a:tr>
              <a:tr h="254000">
                <a:tc>
                  <a:txBody>
                    <a:bodyPr/>
                    <a:lstStyle/>
                    <a:p>
                      <a:pPr algn="l" fontAlgn="b"/>
                      <a:endParaRPr lang="en-US" sz="1600" b="0" i="0" u="none" strike="noStrike">
                        <a:solidFill>
                          <a:srgbClr val="000000"/>
                        </a:solidFill>
                        <a:effectLst/>
                        <a:latin typeface="Calibri"/>
                      </a:endParaRPr>
                    </a:p>
                  </a:txBody>
                  <a:tcPr marL="9525" marR="9525" marT="9525" marB="0" anchor="b">
                    <a:lnL>
                      <a:noFill/>
                    </a:lnL>
                    <a:lnR>
                      <a:noFill/>
                    </a:lnR>
                    <a:lnT>
                      <a:noFill/>
                    </a:lnT>
                    <a:lnB>
                      <a:noFill/>
                    </a:lnB>
                  </a:tcPr>
                </a:tc>
                <a:tc>
                  <a:txBody>
                    <a:bodyPr/>
                    <a:lstStyle/>
                    <a:p>
                      <a:pPr algn="l" fontAlgn="b"/>
                      <a:endParaRPr lang="en-US" sz="1600" b="0" i="0" u="none" strike="noStrike">
                        <a:solidFill>
                          <a:srgbClr val="000000"/>
                        </a:solidFill>
                        <a:effectLst/>
                        <a:latin typeface="Calibri"/>
                      </a:endParaRPr>
                    </a:p>
                  </a:txBody>
                  <a:tcPr marL="9525" marR="9525" marT="9525" marB="0" anchor="b">
                    <a:lnL>
                      <a:noFill/>
                    </a:lnL>
                    <a:lnR>
                      <a:noFill/>
                    </a:lnR>
                    <a:lnT>
                      <a:noFill/>
                    </a:lnT>
                    <a:lnB>
                      <a:noFill/>
                    </a:lnB>
                  </a:tcPr>
                </a:tc>
                <a:tc>
                  <a:txBody>
                    <a:bodyPr/>
                    <a:lstStyle/>
                    <a:p>
                      <a:pPr algn="l" fontAlgn="b"/>
                      <a:endParaRPr lang="en-US" sz="1800" b="0" i="0" u="none" strike="noStrike">
                        <a:solidFill>
                          <a:srgbClr val="000000"/>
                        </a:solidFill>
                        <a:effectLst/>
                        <a:latin typeface="Arial" panose="020B0604020202020204" pitchFamily="34" charset="0"/>
                      </a:endParaRPr>
                    </a:p>
                  </a:txBody>
                  <a:tcPr marL="9525" marR="9525" marT="9525" marB="0" anchor="b">
                    <a:lnL>
                      <a:noFill/>
                    </a:lnL>
                    <a:lnR>
                      <a:noFill/>
                    </a:lnR>
                    <a:lnT>
                      <a:noFill/>
                    </a:lnT>
                    <a:lnB>
                      <a:noFill/>
                    </a:lnB>
                  </a:tcPr>
                </a:tc>
                <a:tc>
                  <a:txBody>
                    <a:bodyPr/>
                    <a:lstStyle/>
                    <a:p>
                      <a:pPr algn="l" fontAlgn="b"/>
                      <a:endParaRPr lang="en-US" sz="1800" b="0" i="0" u="none" strike="noStrike">
                        <a:solidFill>
                          <a:srgbClr val="000000"/>
                        </a:solidFill>
                        <a:effectLst/>
                        <a:latin typeface="Arial" panose="020B0604020202020204" pitchFamily="34" charset="0"/>
                      </a:endParaRPr>
                    </a:p>
                  </a:txBody>
                  <a:tcPr marL="9525" marR="9525" marT="9525" marB="0" anchor="b">
                    <a:lnL>
                      <a:noFill/>
                    </a:lnL>
                    <a:lnR>
                      <a:noFill/>
                    </a:lnR>
                    <a:lnT>
                      <a:noFill/>
                    </a:lnT>
                    <a:lnB>
                      <a:noFill/>
                    </a:lnB>
                  </a:tcPr>
                </a:tc>
                <a:tc>
                  <a:txBody>
                    <a:bodyPr/>
                    <a:lstStyle/>
                    <a:p>
                      <a:pPr algn="l" fontAlgn="b"/>
                      <a:endParaRPr lang="en-US" sz="1800" b="0" i="0" u="none" strike="noStrike">
                        <a:solidFill>
                          <a:srgbClr val="000000"/>
                        </a:solidFill>
                        <a:effectLst/>
                        <a:latin typeface="Arial" panose="020B0604020202020204" pitchFamily="34" charset="0"/>
                      </a:endParaRPr>
                    </a:p>
                  </a:txBody>
                  <a:tcPr marL="9525" marR="9525" marT="9525" marB="0" anchor="b">
                    <a:lnL>
                      <a:noFill/>
                    </a:lnL>
                    <a:lnR>
                      <a:noFill/>
                    </a:lnR>
                    <a:lnT>
                      <a:noFill/>
                    </a:lnT>
                    <a:lnB>
                      <a:noFill/>
                    </a:lnB>
                  </a:tcPr>
                </a:tc>
                <a:tc>
                  <a:txBody>
                    <a:bodyPr/>
                    <a:lstStyle/>
                    <a:p>
                      <a:pPr algn="l" fontAlgn="b"/>
                      <a:endParaRPr lang="en-US" sz="1800" b="0" i="0" u="none" strike="noStrike">
                        <a:solidFill>
                          <a:srgbClr val="000000"/>
                        </a:solidFill>
                        <a:effectLst/>
                        <a:latin typeface="Arial" panose="020B0604020202020204" pitchFamily="34" charset="0"/>
                      </a:endParaRPr>
                    </a:p>
                  </a:txBody>
                  <a:tcPr marL="9525" marR="9525" marT="9525" marB="0" anchor="b">
                    <a:lnL>
                      <a:noFill/>
                    </a:lnL>
                    <a:lnR>
                      <a:noFill/>
                    </a:lnR>
                    <a:lnT>
                      <a:noFill/>
                    </a:lnT>
                    <a:lnB>
                      <a:noFill/>
                    </a:lnB>
                  </a:tcPr>
                </a:tc>
              </a:tr>
              <a:tr h="254000">
                <a:tc>
                  <a:txBody>
                    <a:bodyPr/>
                    <a:lstStyle/>
                    <a:p>
                      <a:pPr algn="l" fontAlgn="b"/>
                      <a:r>
                        <a:rPr lang="en-US" sz="1600" b="0" i="0" u="none" strike="noStrike" dirty="0">
                          <a:solidFill>
                            <a:srgbClr val="000000"/>
                          </a:solidFill>
                          <a:effectLst/>
                          <a:latin typeface="Calibri"/>
                        </a:rPr>
                        <a:t>Ten </a:t>
                      </a:r>
                      <a:r>
                        <a:rPr lang="en-US" sz="1600" b="0" i="0" u="none" strike="noStrike" dirty="0" smtClean="0">
                          <a:solidFill>
                            <a:srgbClr val="000000"/>
                          </a:solidFill>
                          <a:effectLst/>
                          <a:latin typeface="Calibri"/>
                        </a:rPr>
                        <a:t>Years</a:t>
                      </a:r>
                      <a:endParaRPr lang="en-US" sz="1600" b="0" i="0" u="none" strike="noStrike" dirty="0">
                        <a:solidFill>
                          <a:srgbClr val="000000"/>
                        </a:solidFill>
                        <a:effectLst/>
                        <a:latin typeface="Calibri"/>
                      </a:endParaRPr>
                    </a:p>
                  </a:txBody>
                  <a:tcPr marL="85725" marR="9525" marT="9525" marB="0" anchor="b">
                    <a:lnL>
                      <a:noFill/>
                    </a:lnL>
                    <a:lnR>
                      <a:noFill/>
                    </a:lnR>
                    <a:lnT>
                      <a:noFill/>
                    </a:lnT>
                    <a:lnB>
                      <a:noFill/>
                    </a:lnB>
                  </a:tcPr>
                </a:tc>
                <a:tc>
                  <a:txBody>
                    <a:bodyPr/>
                    <a:lstStyle/>
                    <a:p>
                      <a:pPr algn="l" fontAlgn="b"/>
                      <a:endParaRPr lang="en-US" sz="1600" b="0" i="0" u="none" strike="noStrike">
                        <a:solidFill>
                          <a:srgbClr val="000000"/>
                        </a:solidFill>
                        <a:effectLst/>
                        <a:latin typeface="Calibri"/>
                      </a:endParaRPr>
                    </a:p>
                  </a:txBody>
                  <a:tcPr marL="9525" marR="9525" marT="9525" marB="0" anchor="b">
                    <a:lnL>
                      <a:noFill/>
                    </a:lnL>
                    <a:lnR>
                      <a:noFill/>
                    </a:lnR>
                    <a:lnT>
                      <a:noFill/>
                    </a:lnT>
                    <a:lnB>
                      <a:noFill/>
                    </a:lnB>
                  </a:tcPr>
                </a:tc>
                <a:tc>
                  <a:txBody>
                    <a:bodyPr/>
                    <a:lstStyle/>
                    <a:p>
                      <a:pPr algn="l" fontAlgn="b"/>
                      <a:endParaRPr lang="en-US" sz="1800" b="0" i="0" u="none" strike="noStrike">
                        <a:solidFill>
                          <a:srgbClr val="000000"/>
                        </a:solidFill>
                        <a:effectLst/>
                        <a:latin typeface="Arial" panose="020B0604020202020204" pitchFamily="34" charset="0"/>
                      </a:endParaRPr>
                    </a:p>
                  </a:txBody>
                  <a:tcPr marL="9525" marR="9525" marT="9525" marB="0" anchor="b">
                    <a:lnL>
                      <a:noFill/>
                    </a:lnL>
                    <a:lnR>
                      <a:noFill/>
                    </a:lnR>
                    <a:lnT>
                      <a:noFill/>
                    </a:lnT>
                    <a:lnB>
                      <a:noFill/>
                    </a:lnB>
                  </a:tcPr>
                </a:tc>
                <a:tc>
                  <a:txBody>
                    <a:bodyPr/>
                    <a:lstStyle/>
                    <a:p>
                      <a:pPr algn="l" fontAlgn="b"/>
                      <a:endParaRPr lang="en-US" sz="1800" b="0" i="0" u="none" strike="noStrike">
                        <a:solidFill>
                          <a:srgbClr val="000000"/>
                        </a:solidFill>
                        <a:effectLst/>
                        <a:latin typeface="Arial" panose="020B0604020202020204" pitchFamily="34" charset="0"/>
                      </a:endParaRPr>
                    </a:p>
                  </a:txBody>
                  <a:tcPr marL="9525" marR="9525" marT="9525" marB="0" anchor="b">
                    <a:lnL>
                      <a:noFill/>
                    </a:lnL>
                    <a:lnR>
                      <a:noFill/>
                    </a:lnR>
                    <a:lnT>
                      <a:noFill/>
                    </a:lnT>
                    <a:lnB>
                      <a:noFill/>
                    </a:lnB>
                  </a:tcPr>
                </a:tc>
                <a:tc>
                  <a:txBody>
                    <a:bodyPr/>
                    <a:lstStyle/>
                    <a:p>
                      <a:pPr algn="l" fontAlgn="b"/>
                      <a:endParaRPr lang="en-US" sz="1800" b="0" i="0" u="none" strike="noStrike">
                        <a:solidFill>
                          <a:srgbClr val="000000"/>
                        </a:solidFill>
                        <a:effectLst/>
                        <a:latin typeface="Arial" panose="020B0604020202020204" pitchFamily="34" charset="0"/>
                      </a:endParaRPr>
                    </a:p>
                  </a:txBody>
                  <a:tcPr marL="9525" marR="9525" marT="9525" marB="0" anchor="b">
                    <a:lnL>
                      <a:noFill/>
                    </a:lnL>
                    <a:lnR>
                      <a:noFill/>
                    </a:lnR>
                    <a:lnT>
                      <a:noFill/>
                    </a:lnT>
                    <a:lnB>
                      <a:noFill/>
                    </a:lnB>
                  </a:tcPr>
                </a:tc>
                <a:tc>
                  <a:txBody>
                    <a:bodyPr/>
                    <a:lstStyle/>
                    <a:p>
                      <a:pPr algn="l" fontAlgn="b"/>
                      <a:endParaRPr lang="en-US" sz="1800" b="0" i="0" u="none" strike="noStrike">
                        <a:solidFill>
                          <a:srgbClr val="000000"/>
                        </a:solidFill>
                        <a:effectLst/>
                        <a:latin typeface="Arial" panose="020B0604020202020204" pitchFamily="34" charset="0"/>
                      </a:endParaRPr>
                    </a:p>
                  </a:txBody>
                  <a:tcPr marL="9525" marR="9525" marT="9525" marB="0" anchor="b">
                    <a:lnL>
                      <a:noFill/>
                    </a:lnL>
                    <a:lnR>
                      <a:noFill/>
                    </a:lnR>
                    <a:lnT>
                      <a:noFill/>
                    </a:lnT>
                    <a:lnB>
                      <a:noFill/>
                    </a:lnB>
                  </a:tcPr>
                </a:tc>
              </a:tr>
              <a:tr h="254000">
                <a:tc>
                  <a:txBody>
                    <a:bodyPr/>
                    <a:lstStyle/>
                    <a:p>
                      <a:pPr algn="l" fontAlgn="b"/>
                      <a:r>
                        <a:rPr lang="en-US" sz="1600" b="0" i="0" u="none" strike="noStrike" dirty="0" smtClean="0">
                          <a:solidFill>
                            <a:srgbClr val="000000"/>
                          </a:solidFill>
                          <a:effectLst/>
                          <a:latin typeface="Calibri"/>
                        </a:rPr>
                        <a:t>Additional Teaching </a:t>
                      </a:r>
                      <a:r>
                        <a:rPr lang="en-US" sz="1600" b="0" i="0" u="none" strike="noStrike" dirty="0" err="1" smtClean="0">
                          <a:solidFill>
                            <a:srgbClr val="000000"/>
                          </a:solidFill>
                          <a:effectLst/>
                          <a:latin typeface="Calibri"/>
                        </a:rPr>
                        <a:t>Yrs</a:t>
                      </a:r>
                      <a:endParaRPr lang="en-US" sz="1600" b="0" i="0" u="none" strike="noStrike" dirty="0">
                        <a:solidFill>
                          <a:srgbClr val="000000"/>
                        </a:solidFill>
                        <a:effectLst/>
                        <a:latin typeface="Calibri"/>
                      </a:endParaRPr>
                    </a:p>
                  </a:txBody>
                  <a:tcPr marL="171450" marR="9525" marT="9525" marB="0" anchor="b">
                    <a:lnL>
                      <a:noFill/>
                    </a:lnL>
                    <a:lnR>
                      <a:noFill/>
                    </a:lnR>
                    <a:lnT>
                      <a:noFill/>
                    </a:lnT>
                    <a:lnB>
                      <a:noFill/>
                    </a:lnB>
                  </a:tcPr>
                </a:tc>
                <a:tc>
                  <a:txBody>
                    <a:bodyPr/>
                    <a:lstStyle/>
                    <a:p>
                      <a:pPr algn="l" fontAlgn="b"/>
                      <a:endParaRPr lang="en-US" sz="1600" b="0" i="0" u="none" strike="noStrike">
                        <a:solidFill>
                          <a:srgbClr val="000000"/>
                        </a:solidFill>
                        <a:effectLst/>
                        <a:latin typeface="Calibri"/>
                      </a:endParaRPr>
                    </a:p>
                  </a:txBody>
                  <a:tcPr marL="9525" marR="9525" marT="9525" marB="0" anchor="b">
                    <a:lnL>
                      <a:noFill/>
                    </a:lnL>
                    <a:lnR>
                      <a:noFill/>
                    </a:lnR>
                    <a:lnT>
                      <a:noFill/>
                    </a:lnT>
                    <a:lnB>
                      <a:noFill/>
                    </a:lnB>
                  </a:tcPr>
                </a:tc>
                <a:tc>
                  <a:txBody>
                    <a:bodyPr/>
                    <a:lstStyle/>
                    <a:p>
                      <a:pPr algn="r" fontAlgn="b"/>
                      <a:r>
                        <a:rPr lang="en-US" sz="1600" b="0" i="0" u="none" strike="noStrike">
                          <a:solidFill>
                            <a:srgbClr val="000000"/>
                          </a:solidFill>
                          <a:effectLst/>
                          <a:latin typeface="Calibri" panose="020F0502020204030204" pitchFamily="34" charset="0"/>
                        </a:rPr>
                        <a:t>60.41</a:t>
                      </a:r>
                    </a:p>
                  </a:txBody>
                  <a:tcPr marL="9525" marR="9525" marT="9525" marB="0" anchor="b">
                    <a:lnL>
                      <a:noFill/>
                    </a:lnL>
                    <a:lnR>
                      <a:noFill/>
                    </a:lnR>
                    <a:lnT>
                      <a:noFill/>
                    </a:lnT>
                    <a:lnB>
                      <a:noFill/>
                    </a:lnB>
                  </a:tcPr>
                </a:tc>
                <a:tc>
                  <a:txBody>
                    <a:bodyPr/>
                    <a:lstStyle/>
                    <a:p>
                      <a:pPr algn="r" fontAlgn="b"/>
                      <a:r>
                        <a:rPr lang="en-US" sz="1600" b="0" i="0" u="none" strike="noStrike">
                          <a:solidFill>
                            <a:srgbClr val="000000"/>
                          </a:solidFill>
                          <a:effectLst/>
                          <a:latin typeface="Calibri" panose="020F0502020204030204" pitchFamily="34" charset="0"/>
                        </a:rPr>
                        <a:t>137.90</a:t>
                      </a:r>
                    </a:p>
                  </a:txBody>
                  <a:tcPr marL="9525" marR="9525" marT="9525" marB="0" anchor="b">
                    <a:lnL>
                      <a:noFill/>
                    </a:lnL>
                    <a:lnR>
                      <a:noFill/>
                    </a:lnR>
                    <a:lnT>
                      <a:noFill/>
                    </a:lnT>
                    <a:lnB>
                      <a:noFill/>
                    </a:lnB>
                  </a:tcPr>
                </a:tc>
                <a:tc>
                  <a:txBody>
                    <a:bodyPr/>
                    <a:lstStyle/>
                    <a:p>
                      <a:pPr algn="r" fontAlgn="b"/>
                      <a:r>
                        <a:rPr lang="en-US" sz="1600" b="0" i="0" u="none" strike="noStrike">
                          <a:solidFill>
                            <a:srgbClr val="000000"/>
                          </a:solidFill>
                          <a:effectLst/>
                          <a:latin typeface="Calibri" panose="020F0502020204030204" pitchFamily="34" charset="0"/>
                        </a:rPr>
                        <a:t>60.41</a:t>
                      </a:r>
                    </a:p>
                  </a:txBody>
                  <a:tcPr marL="9525" marR="9525" marT="9525" marB="0" anchor="b">
                    <a:lnL>
                      <a:noFill/>
                    </a:lnL>
                    <a:lnR>
                      <a:noFill/>
                    </a:lnR>
                    <a:lnT>
                      <a:noFill/>
                    </a:lnT>
                    <a:lnB>
                      <a:noFill/>
                    </a:lnB>
                  </a:tcPr>
                </a:tc>
                <a:tc>
                  <a:txBody>
                    <a:bodyPr/>
                    <a:lstStyle/>
                    <a:p>
                      <a:pPr algn="r" fontAlgn="b"/>
                      <a:r>
                        <a:rPr lang="en-US" sz="1600" b="0" i="0" u="none" strike="noStrike">
                          <a:solidFill>
                            <a:srgbClr val="000000"/>
                          </a:solidFill>
                          <a:effectLst/>
                          <a:latin typeface="Calibri" panose="020F0502020204030204" pitchFamily="34" charset="0"/>
                        </a:rPr>
                        <a:t>137.90</a:t>
                      </a:r>
                    </a:p>
                  </a:txBody>
                  <a:tcPr marL="9525" marR="9525" marT="9525" marB="0" anchor="b">
                    <a:lnL>
                      <a:noFill/>
                    </a:lnL>
                    <a:lnR>
                      <a:noFill/>
                    </a:lnR>
                    <a:lnT>
                      <a:noFill/>
                    </a:lnT>
                    <a:lnB>
                      <a:noFill/>
                    </a:lnB>
                  </a:tcPr>
                </a:tc>
              </a:tr>
              <a:tr h="254000">
                <a:tc>
                  <a:txBody>
                    <a:bodyPr/>
                    <a:lstStyle/>
                    <a:p>
                      <a:pPr algn="l" fontAlgn="b"/>
                      <a:r>
                        <a:rPr lang="en-US" sz="1600" b="0" i="0" u="none" strike="noStrike" dirty="0">
                          <a:solidFill>
                            <a:srgbClr val="000000"/>
                          </a:solidFill>
                          <a:effectLst/>
                          <a:latin typeface="Calibri"/>
                        </a:rPr>
                        <a:t>Gross Cost/Year</a:t>
                      </a:r>
                    </a:p>
                  </a:txBody>
                  <a:tcPr marL="171450" marR="9525" marT="9525" marB="0" anchor="b">
                    <a:lnL>
                      <a:noFill/>
                    </a:lnL>
                    <a:lnR>
                      <a:noFill/>
                    </a:lnR>
                    <a:lnT>
                      <a:noFill/>
                    </a:lnT>
                    <a:lnB>
                      <a:noFill/>
                    </a:lnB>
                  </a:tcPr>
                </a:tc>
                <a:tc>
                  <a:txBody>
                    <a:bodyPr/>
                    <a:lstStyle/>
                    <a:p>
                      <a:pPr algn="l" fontAlgn="b"/>
                      <a:endParaRPr lang="en-US" sz="1600" b="0" i="0" u="none" strike="noStrike" dirty="0">
                        <a:solidFill>
                          <a:srgbClr val="000000"/>
                        </a:solidFill>
                        <a:effectLst/>
                        <a:latin typeface="Calibri"/>
                      </a:endParaRPr>
                    </a:p>
                  </a:txBody>
                  <a:tcPr marL="9525" marR="9525" marT="9525" marB="0" anchor="b">
                    <a:lnL>
                      <a:noFill/>
                    </a:lnL>
                    <a:lnR>
                      <a:noFill/>
                    </a:lnR>
                    <a:lnT>
                      <a:noFill/>
                    </a:lnT>
                    <a:lnB>
                      <a:noFill/>
                    </a:lnB>
                  </a:tcPr>
                </a:tc>
                <a:tc>
                  <a:txBody>
                    <a:bodyPr/>
                    <a:lstStyle/>
                    <a:p>
                      <a:pPr algn="r" fontAlgn="b"/>
                      <a:r>
                        <a:rPr lang="en-US" sz="1600" b="0" i="0" u="none" strike="noStrike">
                          <a:solidFill>
                            <a:srgbClr val="000000"/>
                          </a:solidFill>
                          <a:effectLst/>
                          <a:latin typeface="Calibri" panose="020F0502020204030204" pitchFamily="34" charset="0"/>
                        </a:rPr>
                        <a:t>$79,768 </a:t>
                      </a:r>
                    </a:p>
                  </a:txBody>
                  <a:tcPr marL="9525" marR="9525" marT="9525" marB="0" anchor="b">
                    <a:lnL>
                      <a:noFill/>
                    </a:lnL>
                    <a:lnR>
                      <a:noFill/>
                    </a:lnR>
                    <a:lnT>
                      <a:noFill/>
                    </a:lnT>
                    <a:lnB>
                      <a:noFill/>
                    </a:lnB>
                  </a:tcPr>
                </a:tc>
                <a:tc>
                  <a:txBody>
                    <a:bodyPr/>
                    <a:lstStyle/>
                    <a:p>
                      <a:pPr algn="r" fontAlgn="b"/>
                      <a:r>
                        <a:rPr lang="en-US" sz="1600" b="0" i="0" u="none" strike="noStrike">
                          <a:solidFill>
                            <a:srgbClr val="000000"/>
                          </a:solidFill>
                          <a:effectLst/>
                          <a:latin typeface="Calibri" panose="020F0502020204030204" pitchFamily="34" charset="0"/>
                        </a:rPr>
                        <a:t>$78,384 </a:t>
                      </a:r>
                    </a:p>
                  </a:txBody>
                  <a:tcPr marL="9525" marR="9525" marT="9525" marB="0" anchor="b">
                    <a:lnL>
                      <a:noFill/>
                    </a:lnL>
                    <a:lnR>
                      <a:noFill/>
                    </a:lnR>
                    <a:lnT>
                      <a:noFill/>
                    </a:lnT>
                    <a:lnB>
                      <a:noFill/>
                    </a:lnB>
                  </a:tcPr>
                </a:tc>
                <a:tc>
                  <a:txBody>
                    <a:bodyPr/>
                    <a:lstStyle/>
                    <a:p>
                      <a:pPr algn="r" fontAlgn="b"/>
                      <a:r>
                        <a:rPr lang="en-US" sz="1600" b="0" i="0" u="none" strike="noStrike">
                          <a:solidFill>
                            <a:srgbClr val="000000"/>
                          </a:solidFill>
                          <a:effectLst/>
                          <a:latin typeface="Calibri" panose="020F0502020204030204" pitchFamily="34" charset="0"/>
                        </a:rPr>
                        <a:t>$699,873 </a:t>
                      </a:r>
                    </a:p>
                  </a:txBody>
                  <a:tcPr marL="9525" marR="9525" marT="9525" marB="0" anchor="b">
                    <a:lnL>
                      <a:noFill/>
                    </a:lnL>
                    <a:lnR>
                      <a:noFill/>
                    </a:lnR>
                    <a:lnT>
                      <a:noFill/>
                    </a:lnT>
                    <a:lnB>
                      <a:noFill/>
                    </a:lnB>
                  </a:tcPr>
                </a:tc>
                <a:tc>
                  <a:txBody>
                    <a:bodyPr/>
                    <a:lstStyle/>
                    <a:p>
                      <a:pPr algn="r" fontAlgn="b"/>
                      <a:r>
                        <a:rPr lang="en-US" sz="1600" b="0" i="0" u="none" strike="noStrike">
                          <a:solidFill>
                            <a:srgbClr val="000000"/>
                          </a:solidFill>
                          <a:effectLst/>
                          <a:latin typeface="Calibri" panose="020F0502020204030204" pitchFamily="34" charset="0"/>
                        </a:rPr>
                        <a:t>$670,787 </a:t>
                      </a:r>
                    </a:p>
                  </a:txBody>
                  <a:tcPr marL="9525" marR="9525" marT="9525" marB="0" anchor="b">
                    <a:lnL>
                      <a:noFill/>
                    </a:lnL>
                    <a:lnR>
                      <a:noFill/>
                    </a:lnR>
                    <a:lnT>
                      <a:noFill/>
                    </a:lnT>
                    <a:lnB>
                      <a:noFill/>
                    </a:lnB>
                  </a:tcPr>
                </a:tc>
              </a:tr>
              <a:tr h="254000">
                <a:tc>
                  <a:txBody>
                    <a:bodyPr/>
                    <a:lstStyle/>
                    <a:p>
                      <a:pPr algn="l" fontAlgn="b"/>
                      <a:r>
                        <a:rPr lang="en-US" sz="1600" b="0" i="0" u="none" strike="noStrike">
                          <a:solidFill>
                            <a:srgbClr val="000000"/>
                          </a:solidFill>
                          <a:effectLst/>
                          <a:latin typeface="Calibri"/>
                        </a:rPr>
                        <a:t>Net Cost/Year</a:t>
                      </a:r>
                    </a:p>
                  </a:txBody>
                  <a:tcPr marL="171450" marR="9525" marT="9525" marB="0" anchor="b">
                    <a:lnL>
                      <a:noFill/>
                    </a:lnL>
                    <a:lnR>
                      <a:noFill/>
                    </a:lnR>
                    <a:lnT>
                      <a:noFill/>
                    </a:lnT>
                    <a:lnB>
                      <a:noFill/>
                    </a:lnB>
                  </a:tcPr>
                </a:tc>
                <a:tc>
                  <a:txBody>
                    <a:bodyPr/>
                    <a:lstStyle/>
                    <a:p>
                      <a:pPr algn="l" fontAlgn="b"/>
                      <a:endParaRPr lang="en-US" sz="1600" b="0" i="0" u="none" strike="noStrike">
                        <a:solidFill>
                          <a:srgbClr val="000000"/>
                        </a:solidFill>
                        <a:effectLst/>
                        <a:latin typeface="Calibri"/>
                      </a:endParaRPr>
                    </a:p>
                  </a:txBody>
                  <a:tcPr marL="9525" marR="9525" marT="9525" marB="0" anchor="b">
                    <a:lnL>
                      <a:noFill/>
                    </a:lnL>
                    <a:lnR>
                      <a:noFill/>
                    </a:lnR>
                    <a:lnT>
                      <a:noFill/>
                    </a:lnT>
                    <a:lnB>
                      <a:noFill/>
                    </a:lnB>
                  </a:tcPr>
                </a:tc>
                <a:tc>
                  <a:txBody>
                    <a:bodyPr/>
                    <a:lstStyle/>
                    <a:p>
                      <a:pPr algn="r" fontAlgn="b"/>
                      <a:r>
                        <a:rPr lang="en-US" sz="1600" b="0" i="0" u="none" strike="noStrike">
                          <a:solidFill>
                            <a:srgbClr val="000000"/>
                          </a:solidFill>
                          <a:effectLst/>
                          <a:latin typeface="Calibri" panose="020F0502020204030204" pitchFamily="34" charset="0"/>
                        </a:rPr>
                        <a:t>$28,942 </a:t>
                      </a:r>
                    </a:p>
                  </a:txBody>
                  <a:tcPr marL="9525" marR="9525" marT="9525" marB="0" anchor="b">
                    <a:lnL>
                      <a:noFill/>
                    </a:lnL>
                    <a:lnR>
                      <a:noFill/>
                    </a:lnR>
                    <a:lnT>
                      <a:noFill/>
                    </a:lnT>
                    <a:lnB>
                      <a:noFill/>
                    </a:lnB>
                  </a:tcPr>
                </a:tc>
                <a:tc>
                  <a:txBody>
                    <a:bodyPr/>
                    <a:lstStyle/>
                    <a:p>
                      <a:pPr algn="r" fontAlgn="b"/>
                      <a:r>
                        <a:rPr lang="en-US" sz="1600" b="0" i="0" u="none" strike="noStrike">
                          <a:solidFill>
                            <a:srgbClr val="000000"/>
                          </a:solidFill>
                          <a:effectLst/>
                          <a:latin typeface="Calibri" panose="020F0502020204030204" pitchFamily="34" charset="0"/>
                        </a:rPr>
                        <a:t>$27,559 </a:t>
                      </a:r>
                    </a:p>
                  </a:txBody>
                  <a:tcPr marL="9525" marR="9525" marT="9525" marB="0" anchor="b">
                    <a:lnL>
                      <a:noFill/>
                    </a:lnL>
                    <a:lnR>
                      <a:noFill/>
                    </a:lnR>
                    <a:lnT>
                      <a:noFill/>
                    </a:lnT>
                    <a:lnB>
                      <a:noFill/>
                    </a:lnB>
                  </a:tcPr>
                </a:tc>
                <a:tc>
                  <a:txBody>
                    <a:bodyPr/>
                    <a:lstStyle/>
                    <a:p>
                      <a:pPr algn="r" fontAlgn="b"/>
                      <a:r>
                        <a:rPr lang="en-US" sz="1600" b="0" i="0" u="none" strike="noStrike">
                          <a:solidFill>
                            <a:srgbClr val="000000"/>
                          </a:solidFill>
                          <a:effectLst/>
                          <a:latin typeface="Calibri" panose="020F0502020204030204" pitchFamily="34" charset="0"/>
                        </a:rPr>
                        <a:t>$649,048 </a:t>
                      </a:r>
                    </a:p>
                  </a:txBody>
                  <a:tcPr marL="9525" marR="9525" marT="9525" marB="0" anchor="b">
                    <a:lnL>
                      <a:noFill/>
                    </a:lnL>
                    <a:lnR>
                      <a:noFill/>
                    </a:lnR>
                    <a:lnT>
                      <a:noFill/>
                    </a:lnT>
                    <a:lnB>
                      <a:noFill/>
                    </a:lnB>
                  </a:tcPr>
                </a:tc>
                <a:tc>
                  <a:txBody>
                    <a:bodyPr/>
                    <a:lstStyle/>
                    <a:p>
                      <a:pPr algn="r" fontAlgn="b"/>
                      <a:r>
                        <a:rPr lang="en-US" sz="1600" b="0" i="0" u="none" strike="noStrike">
                          <a:solidFill>
                            <a:srgbClr val="000000"/>
                          </a:solidFill>
                          <a:effectLst/>
                          <a:latin typeface="Calibri" panose="020F0502020204030204" pitchFamily="34" charset="0"/>
                        </a:rPr>
                        <a:t>$619,961 </a:t>
                      </a:r>
                    </a:p>
                  </a:txBody>
                  <a:tcPr marL="9525" marR="9525" marT="9525" marB="0" anchor="b">
                    <a:lnL>
                      <a:noFill/>
                    </a:lnL>
                    <a:lnR>
                      <a:noFill/>
                    </a:lnR>
                    <a:lnT>
                      <a:noFill/>
                    </a:lnT>
                    <a:lnB>
                      <a:noFill/>
                    </a:lnB>
                  </a:tcPr>
                </a:tc>
              </a:tr>
              <a:tr h="254000">
                <a:tc>
                  <a:txBody>
                    <a:bodyPr/>
                    <a:lstStyle/>
                    <a:p>
                      <a:pPr algn="l" fontAlgn="b"/>
                      <a:r>
                        <a:rPr lang="en-US" sz="1600" b="0" i="0" u="none" strike="noStrike">
                          <a:solidFill>
                            <a:srgbClr val="000000"/>
                          </a:solidFill>
                          <a:effectLst/>
                          <a:latin typeface="Calibri"/>
                        </a:rPr>
                        <a:t>Elasticity </a:t>
                      </a:r>
                    </a:p>
                  </a:txBody>
                  <a:tcPr marL="171450" marR="9525" marT="9525" marB="0" anchor="b">
                    <a:lnL>
                      <a:noFill/>
                    </a:lnL>
                    <a:lnR>
                      <a:noFill/>
                    </a:lnR>
                    <a:lnT>
                      <a:noFill/>
                    </a:lnT>
                    <a:lnB>
                      <a:noFill/>
                    </a:lnB>
                  </a:tcPr>
                </a:tc>
                <a:tc>
                  <a:txBody>
                    <a:bodyPr/>
                    <a:lstStyle/>
                    <a:p>
                      <a:pPr algn="l" fontAlgn="b"/>
                      <a:endParaRPr lang="en-US" sz="1600" b="0" i="0" u="none" strike="noStrike">
                        <a:solidFill>
                          <a:srgbClr val="000000"/>
                        </a:solidFill>
                        <a:effectLst/>
                        <a:latin typeface="Calibri"/>
                      </a:endParaRPr>
                    </a:p>
                  </a:txBody>
                  <a:tcPr marL="9525" marR="9525" marT="9525" marB="0" anchor="b">
                    <a:lnL>
                      <a:noFill/>
                    </a:lnL>
                    <a:lnR>
                      <a:noFill/>
                    </a:lnR>
                    <a:lnT>
                      <a:noFill/>
                    </a:lnT>
                    <a:lnB>
                      <a:noFill/>
                    </a:lnB>
                  </a:tcPr>
                </a:tc>
                <a:tc>
                  <a:txBody>
                    <a:bodyPr/>
                    <a:lstStyle/>
                    <a:p>
                      <a:pPr algn="r" fontAlgn="b"/>
                      <a:r>
                        <a:rPr lang="en-US" sz="1600" b="0" i="0" u="none" strike="noStrike">
                          <a:solidFill>
                            <a:srgbClr val="000000"/>
                          </a:solidFill>
                          <a:effectLst/>
                          <a:latin typeface="Calibri" panose="020F0502020204030204" pitchFamily="34" charset="0"/>
                        </a:rPr>
                        <a:t>1.79</a:t>
                      </a:r>
                    </a:p>
                  </a:txBody>
                  <a:tcPr marL="9525" marR="9525" marT="9525" marB="0" anchor="b">
                    <a:lnL>
                      <a:noFill/>
                    </a:lnL>
                    <a:lnR>
                      <a:noFill/>
                    </a:lnR>
                    <a:lnT>
                      <a:noFill/>
                    </a:lnT>
                    <a:lnB>
                      <a:noFill/>
                    </a:lnB>
                  </a:tcPr>
                </a:tc>
                <a:tc>
                  <a:txBody>
                    <a:bodyPr/>
                    <a:lstStyle/>
                    <a:p>
                      <a:pPr algn="r" fontAlgn="b"/>
                      <a:r>
                        <a:rPr lang="en-US" sz="1600" b="0" i="0" u="none" strike="noStrike">
                          <a:solidFill>
                            <a:srgbClr val="000000"/>
                          </a:solidFill>
                          <a:effectLst/>
                          <a:latin typeface="Calibri" panose="020F0502020204030204" pitchFamily="34" charset="0"/>
                        </a:rPr>
                        <a:t>1.82</a:t>
                      </a:r>
                    </a:p>
                  </a:txBody>
                  <a:tcPr marL="9525" marR="9525" marT="9525" marB="0" anchor="b">
                    <a:lnL>
                      <a:noFill/>
                    </a:lnL>
                    <a:lnR>
                      <a:noFill/>
                    </a:lnR>
                    <a:lnT>
                      <a:noFill/>
                    </a:lnT>
                    <a:lnB>
                      <a:noFill/>
                    </a:lnB>
                  </a:tcPr>
                </a:tc>
                <a:tc>
                  <a:txBody>
                    <a:bodyPr/>
                    <a:lstStyle/>
                    <a:p>
                      <a:pPr algn="r" fontAlgn="b"/>
                      <a:r>
                        <a:rPr lang="en-US" sz="1600" b="0" i="0" u="none" strike="noStrike">
                          <a:solidFill>
                            <a:srgbClr val="000000"/>
                          </a:solidFill>
                          <a:effectLst/>
                          <a:latin typeface="Calibri" panose="020F0502020204030204" pitchFamily="34" charset="0"/>
                        </a:rPr>
                        <a:t>0.16</a:t>
                      </a:r>
                    </a:p>
                  </a:txBody>
                  <a:tcPr marL="9525" marR="9525" marT="9525" marB="0" anchor="b">
                    <a:lnL>
                      <a:noFill/>
                    </a:lnL>
                    <a:lnR>
                      <a:noFill/>
                    </a:lnR>
                    <a:lnT>
                      <a:noFill/>
                    </a:lnT>
                    <a:lnB>
                      <a:noFill/>
                    </a:lnB>
                  </a:tcPr>
                </a:tc>
                <a:tc>
                  <a:txBody>
                    <a:bodyPr/>
                    <a:lstStyle/>
                    <a:p>
                      <a:pPr algn="r" fontAlgn="b"/>
                      <a:r>
                        <a:rPr lang="en-US" sz="1600" b="0" i="0" u="none" strike="noStrike" dirty="0">
                          <a:solidFill>
                            <a:srgbClr val="000000"/>
                          </a:solidFill>
                          <a:effectLst/>
                          <a:latin typeface="Calibri" panose="020F0502020204030204" pitchFamily="34" charset="0"/>
                        </a:rPr>
                        <a:t>0.16</a:t>
                      </a:r>
                    </a:p>
                  </a:txBody>
                  <a:tcPr marL="9525" marR="9525" marT="9525" marB="0" anchor="b">
                    <a:lnL>
                      <a:noFill/>
                    </a:lnL>
                    <a:lnR>
                      <a:noFill/>
                    </a:lnR>
                    <a:lnT>
                      <a:noFill/>
                    </a:lnT>
                    <a:lnB>
                      <a:noFill/>
                    </a:lnB>
                  </a:tcPr>
                </a:tc>
              </a:tr>
            </a:tbl>
          </a:graphicData>
        </a:graphic>
      </p:graphicFrame>
      <p:sp>
        <p:nvSpPr>
          <p:cNvPr id="3" name="Footer Placeholder 2"/>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155211376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F646BE27-C893-436B-B36D-EF114FC8B6F5}" type="slidenum">
              <a:rPr lang="en-US" smtClean="0"/>
              <a:t>19</a:t>
            </a:fld>
            <a:endParaRPr lang="en-US"/>
          </a:p>
        </p:txBody>
      </p:sp>
      <p:sp>
        <p:nvSpPr>
          <p:cNvPr id="7" name="Rectangle 2"/>
          <p:cNvSpPr>
            <a:spLocks noChangeArrowheads="1"/>
          </p:cNvSpPr>
          <p:nvPr/>
        </p:nvSpPr>
        <p:spPr bwMode="auto">
          <a:xfrm>
            <a:off x="609600" y="1231612"/>
            <a:ext cx="8077200"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indent="127000"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127000" algn="l" defTabSz="914400" rtl="0" eaLnBrk="0" fontAlgn="base" latinLnBrk="0" hangingPunct="0">
              <a:lnSpc>
                <a:spcPct val="100000"/>
              </a:lnSpc>
              <a:spcBef>
                <a:spcPct val="0"/>
              </a:spcBef>
              <a:spcAft>
                <a:spcPct val="0"/>
              </a:spcAft>
              <a:buClrTx/>
              <a:buSzTx/>
              <a:buFontTx/>
              <a:buNone/>
              <a:tabLst/>
            </a:pPr>
            <a:r>
              <a:rPr kumimoji="0" lang="en-US" altLang="zh-CN" sz="1600" b="0" i="0" u="none" strike="noStrike" cap="none" normalizeH="0" baseline="0" dirty="0" smtClean="0">
                <a:ln>
                  <a:noFill/>
                </a:ln>
                <a:solidFill>
                  <a:schemeClr val="tx1"/>
                </a:solidFill>
                <a:effectLst/>
                <a:latin typeface="Times New Roman" panose="02020603050405020304" pitchFamily="18" charset="0"/>
                <a:ea typeface="SimSun" panose="02010600030101010101" pitchFamily="2" charset="-122"/>
                <a:cs typeface="Times New Roman" panose="02020603050405020304" pitchFamily="18" charset="0"/>
              </a:rPr>
              <a:t>Effect of Various Retention Bonuses for Missouri STEM Teachers After Five and Ten Years</a:t>
            </a:r>
            <a:endParaRPr kumimoji="0" lang="en-US" altLang="zh-CN" sz="1600" b="0" i="0" u="none" strike="noStrike" cap="none" normalizeH="0" baseline="0" dirty="0" smtClean="0">
              <a:ln>
                <a:noFill/>
              </a:ln>
              <a:solidFill>
                <a:schemeClr val="tx1"/>
              </a:solidFill>
              <a:effectLst/>
            </a:endParaRPr>
          </a:p>
          <a:p>
            <a:pPr marL="0" marR="0" lvl="0" indent="127000" algn="l" defTabSz="914400" rtl="0" eaLnBrk="0" fontAlgn="base" latinLnBrk="0" hangingPunct="0">
              <a:lnSpc>
                <a:spcPct val="100000"/>
              </a:lnSpc>
              <a:spcBef>
                <a:spcPct val="0"/>
              </a:spcBef>
              <a:spcAft>
                <a:spcPct val="0"/>
              </a:spcAft>
              <a:buClrTx/>
              <a:buSzTx/>
              <a:buFontTx/>
              <a:buNone/>
              <a:tabLst/>
            </a:pPr>
            <a:endParaRPr kumimoji="0" lang="en-US" altLang="zh-CN" sz="1600" b="0" i="0" u="none" strike="noStrike" cap="none" normalizeH="0" baseline="0" dirty="0" smtClean="0">
              <a:ln>
                <a:noFill/>
              </a:ln>
              <a:solidFill>
                <a:schemeClr val="tx1"/>
              </a:solidFill>
              <a:effectLst/>
            </a:endParaRPr>
          </a:p>
        </p:txBody>
      </p:sp>
      <p:sp>
        <p:nvSpPr>
          <p:cNvPr id="5" name="Title 2"/>
          <p:cNvSpPr txBox="1">
            <a:spLocks/>
          </p:cNvSpPr>
          <p:nvPr/>
        </p:nvSpPr>
        <p:spPr>
          <a:xfrm>
            <a:off x="457200" y="533400"/>
            <a:ext cx="8229600" cy="990600"/>
          </a:xfrm>
          <a:prstGeom prst="rect">
            <a:avLst/>
          </a:prstGeom>
        </p:spPr>
        <p:txBody>
          <a:bodyPr/>
          <a:lstStyle>
            <a:lvl1pPr algn="l" defTabSz="914400" rtl="0" eaLnBrk="1" latinLnBrk="0" hangingPunct="1">
              <a:spcBef>
                <a:spcPct val="0"/>
              </a:spcBef>
              <a:buNone/>
              <a:defRPr sz="4000" kern="1200" spc="-100" baseline="0">
                <a:solidFill>
                  <a:schemeClr val="tx2"/>
                </a:solidFill>
                <a:latin typeface="+mj-lt"/>
                <a:ea typeface="+mj-ea"/>
                <a:cs typeface="+mj-cs"/>
              </a:defRPr>
            </a:lvl1pPr>
          </a:lstStyle>
          <a:p>
            <a:r>
              <a:rPr lang="en-US" dirty="0" smtClean="0"/>
              <a:t>Policy Simulation</a:t>
            </a:r>
            <a:endParaRPr lang="en-US" dirty="0"/>
          </a:p>
        </p:txBody>
      </p:sp>
      <p:graphicFrame>
        <p:nvGraphicFramePr>
          <p:cNvPr id="6" name="Table 5"/>
          <p:cNvGraphicFramePr>
            <a:graphicFrameLocks noGrp="1"/>
          </p:cNvGraphicFramePr>
          <p:nvPr>
            <p:extLst>
              <p:ext uri="{D42A27DB-BD31-4B8C-83A1-F6EECF244321}">
                <p14:modId xmlns:p14="http://schemas.microsoft.com/office/powerpoint/2010/main" val="2119936579"/>
              </p:ext>
            </p:extLst>
          </p:nvPr>
        </p:nvGraphicFramePr>
        <p:xfrm>
          <a:off x="990600" y="1905000"/>
          <a:ext cx="6476999" cy="3869690"/>
        </p:xfrm>
        <a:graphic>
          <a:graphicData uri="http://schemas.openxmlformats.org/drawingml/2006/table">
            <a:tbl>
              <a:tblPr/>
              <a:tblGrid>
                <a:gridCol w="2615884"/>
                <a:gridCol w="232921"/>
                <a:gridCol w="860016"/>
                <a:gridCol w="860016"/>
                <a:gridCol w="860016"/>
                <a:gridCol w="1048146"/>
              </a:tblGrid>
              <a:tr h="254000">
                <a:tc>
                  <a:txBody>
                    <a:bodyPr/>
                    <a:lstStyle/>
                    <a:p>
                      <a:pPr algn="l" fontAlgn="b"/>
                      <a:endParaRPr lang="en-US" sz="1600" b="0" i="0" u="none" strike="noStrike" dirty="0">
                        <a:solidFill>
                          <a:srgbClr val="000000"/>
                        </a:solidFill>
                        <a:effectLst/>
                        <a:latin typeface="Calibri"/>
                      </a:endParaRPr>
                    </a:p>
                  </a:txBody>
                  <a:tcPr marL="9525" marR="9525" marT="9525" marB="0" anchor="b">
                    <a:lnL>
                      <a:noFill/>
                    </a:lnL>
                    <a:lnR>
                      <a:noFill/>
                    </a:lnR>
                    <a:lnT>
                      <a:noFill/>
                    </a:lnT>
                    <a:lnB>
                      <a:noFill/>
                    </a:lnB>
                  </a:tcPr>
                </a:tc>
                <a:tc>
                  <a:txBody>
                    <a:bodyPr/>
                    <a:lstStyle/>
                    <a:p>
                      <a:pPr algn="l" fontAlgn="b"/>
                      <a:endParaRPr lang="en-US" sz="1600" b="0" i="0" u="none" strike="noStrike">
                        <a:solidFill>
                          <a:srgbClr val="000000"/>
                        </a:solidFill>
                        <a:effectLst/>
                        <a:latin typeface="Calibri"/>
                      </a:endParaRPr>
                    </a:p>
                  </a:txBody>
                  <a:tcPr marL="9525" marR="9525" marT="9525" marB="0" anchor="b">
                    <a:lnL>
                      <a:noFill/>
                    </a:lnL>
                    <a:lnR>
                      <a:noFill/>
                    </a:lnR>
                    <a:lnT>
                      <a:noFill/>
                    </a:lnT>
                    <a:lnB>
                      <a:noFill/>
                    </a:lnB>
                  </a:tcPr>
                </a:tc>
                <a:tc gridSpan="4">
                  <a:txBody>
                    <a:bodyPr/>
                    <a:lstStyle/>
                    <a:p>
                      <a:pPr algn="ctr" fontAlgn="b"/>
                      <a:r>
                        <a:rPr lang="en-US" sz="1600" b="0" i="0" u="none" strike="noStrike">
                          <a:solidFill>
                            <a:srgbClr val="000000"/>
                          </a:solidFill>
                          <a:effectLst/>
                          <a:latin typeface="Calibri"/>
                        </a:rPr>
                        <a:t>Exp=32</a:t>
                      </a:r>
                    </a:p>
                  </a:txBody>
                  <a:tcPr marL="9525" marR="9525" marT="9525"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r>
              <a:tr h="254000">
                <a:tc>
                  <a:txBody>
                    <a:bodyPr/>
                    <a:lstStyle/>
                    <a:p>
                      <a:pPr algn="l" fontAlgn="b"/>
                      <a:endParaRPr lang="en-US" sz="1600" b="0" i="0" u="none" strike="noStrike">
                        <a:solidFill>
                          <a:srgbClr val="000000"/>
                        </a:solidFill>
                        <a:effectLst/>
                        <a:latin typeface="Calibri"/>
                      </a:endParaRPr>
                    </a:p>
                  </a:txBody>
                  <a:tcPr marL="9525" marR="9525" marT="9525" marB="0" anchor="b">
                    <a:lnL>
                      <a:noFill/>
                    </a:lnL>
                    <a:lnR>
                      <a:noFill/>
                    </a:lnR>
                    <a:lnT>
                      <a:noFill/>
                    </a:lnT>
                    <a:lnB>
                      <a:noFill/>
                    </a:lnB>
                  </a:tcPr>
                </a:tc>
                <a:tc>
                  <a:txBody>
                    <a:bodyPr/>
                    <a:lstStyle/>
                    <a:p>
                      <a:pPr algn="l" fontAlgn="b"/>
                      <a:endParaRPr lang="en-US" sz="1600" b="0" i="0" u="none" strike="noStrike">
                        <a:solidFill>
                          <a:srgbClr val="000000"/>
                        </a:solidFill>
                        <a:effectLst/>
                        <a:latin typeface="Calibri"/>
                      </a:endParaRPr>
                    </a:p>
                  </a:txBody>
                  <a:tcPr marL="9525" marR="9525" marT="9525" marB="0" anchor="b">
                    <a:lnL>
                      <a:noFill/>
                    </a:lnL>
                    <a:lnR>
                      <a:noFill/>
                    </a:lnR>
                    <a:lnT>
                      <a:noFill/>
                    </a:lnT>
                    <a:lnB>
                      <a:noFill/>
                    </a:lnB>
                  </a:tcPr>
                </a:tc>
                <a:tc gridSpan="2">
                  <a:txBody>
                    <a:bodyPr/>
                    <a:lstStyle/>
                    <a:p>
                      <a:pPr algn="ctr" fontAlgn="b"/>
                      <a:r>
                        <a:rPr lang="en-US" sz="1600" b="1" i="0" u="none" strike="noStrike" dirty="0">
                          <a:solidFill>
                            <a:srgbClr val="000000"/>
                          </a:solidFill>
                          <a:effectLst/>
                          <a:latin typeface="Calibri"/>
                        </a:rPr>
                        <a:t>Targeted</a:t>
                      </a:r>
                    </a:p>
                  </a:txBody>
                  <a:tcPr marL="9525" marR="9525" marT="9525" marB="0" anchor="b">
                    <a:lnL>
                      <a:noFill/>
                    </a:lnL>
                    <a:lnR>
                      <a:noFill/>
                    </a:lnR>
                    <a:lnT>
                      <a:noFill/>
                    </a:lnT>
                    <a:lnB>
                      <a:noFill/>
                    </a:lnB>
                    <a:solidFill>
                      <a:srgbClr val="FFFF00"/>
                    </a:solidFill>
                  </a:tcPr>
                </a:tc>
                <a:tc hMerge="1">
                  <a:txBody>
                    <a:bodyPr/>
                    <a:lstStyle/>
                    <a:p>
                      <a:endParaRPr lang="en-US"/>
                    </a:p>
                  </a:txBody>
                  <a:tcPr/>
                </a:tc>
                <a:tc gridSpan="2">
                  <a:txBody>
                    <a:bodyPr/>
                    <a:lstStyle/>
                    <a:p>
                      <a:pPr algn="ctr" fontAlgn="b"/>
                      <a:r>
                        <a:rPr lang="en-US" sz="1600" b="0" i="0" u="none" strike="noStrike">
                          <a:solidFill>
                            <a:srgbClr val="000000"/>
                          </a:solidFill>
                          <a:effectLst/>
                          <a:latin typeface="Calibri"/>
                        </a:rPr>
                        <a:t>Untargeted</a:t>
                      </a:r>
                    </a:p>
                  </a:txBody>
                  <a:tcPr marL="9525" marR="9525" marT="9525" marB="0" anchor="b">
                    <a:lnL>
                      <a:noFill/>
                    </a:lnL>
                    <a:lnR>
                      <a:noFill/>
                    </a:lnR>
                    <a:lnT>
                      <a:noFill/>
                    </a:lnT>
                    <a:lnB>
                      <a:noFill/>
                    </a:lnB>
                  </a:tcPr>
                </a:tc>
                <a:tc hMerge="1">
                  <a:txBody>
                    <a:bodyPr/>
                    <a:lstStyle/>
                    <a:p>
                      <a:endParaRPr lang="en-US"/>
                    </a:p>
                  </a:txBody>
                  <a:tcPr/>
                </a:tc>
              </a:tr>
              <a:tr h="254000">
                <a:tc>
                  <a:txBody>
                    <a:bodyPr/>
                    <a:lstStyle/>
                    <a:p>
                      <a:pPr algn="l" fontAlgn="b"/>
                      <a:endParaRPr lang="en-US" sz="1600" b="0" i="0" u="none" strike="noStrike" dirty="0">
                        <a:solidFill>
                          <a:srgbClr val="000000"/>
                        </a:solidFill>
                        <a:effectLst/>
                        <a:latin typeface="Calibri"/>
                      </a:endParaRPr>
                    </a:p>
                  </a:txBody>
                  <a:tcPr marL="9525" marR="9525" marT="9525" marB="0" anchor="b">
                    <a:lnL>
                      <a:noFill/>
                    </a:lnL>
                    <a:lnR>
                      <a:noFill/>
                    </a:lnR>
                    <a:lnT>
                      <a:noFill/>
                    </a:lnT>
                    <a:lnB>
                      <a:noFill/>
                    </a:lnB>
                  </a:tcPr>
                </a:tc>
                <a:tc>
                  <a:txBody>
                    <a:bodyPr/>
                    <a:lstStyle/>
                    <a:p>
                      <a:pPr algn="l" fontAlgn="b"/>
                      <a:endParaRPr lang="en-US" sz="1600" b="0" i="0" u="none" strike="noStrike">
                        <a:solidFill>
                          <a:srgbClr val="000000"/>
                        </a:solidFill>
                        <a:effectLst/>
                        <a:latin typeface="Calibri"/>
                      </a:endParaRPr>
                    </a:p>
                  </a:txBody>
                  <a:tcPr marL="9525" marR="9525" marT="9525" marB="0" anchor="b">
                    <a:lnL>
                      <a:noFill/>
                    </a:lnL>
                    <a:lnR>
                      <a:noFill/>
                    </a:lnR>
                    <a:lnT>
                      <a:noFill/>
                    </a:lnT>
                    <a:lnB>
                      <a:noFill/>
                    </a:lnB>
                  </a:tcPr>
                </a:tc>
                <a:tc gridSpan="2">
                  <a:txBody>
                    <a:bodyPr/>
                    <a:lstStyle/>
                    <a:p>
                      <a:pPr algn="ctr" fontAlgn="b"/>
                      <a:r>
                        <a:rPr lang="en-US" sz="1600" b="1" i="0" u="none" strike="noStrike" dirty="0">
                          <a:solidFill>
                            <a:srgbClr val="000000"/>
                          </a:solidFill>
                          <a:effectLst/>
                          <a:latin typeface="Calibri"/>
                        </a:rPr>
                        <a:t>Size of Bonus</a:t>
                      </a:r>
                    </a:p>
                  </a:txBody>
                  <a:tcPr marL="9525" marR="9525" marT="9525" marB="0" anchor="b">
                    <a:lnL>
                      <a:noFill/>
                    </a:lnL>
                    <a:lnR>
                      <a:noFill/>
                    </a:lnR>
                    <a:lnT>
                      <a:noFill/>
                    </a:lnT>
                    <a:lnB>
                      <a:noFill/>
                    </a:lnB>
                    <a:solidFill>
                      <a:srgbClr val="FFFF00"/>
                    </a:solidFill>
                  </a:tcPr>
                </a:tc>
                <a:tc hMerge="1">
                  <a:txBody>
                    <a:bodyPr/>
                    <a:lstStyle/>
                    <a:p>
                      <a:endParaRPr lang="en-US"/>
                    </a:p>
                  </a:txBody>
                  <a:tcPr/>
                </a:tc>
                <a:tc gridSpan="2">
                  <a:txBody>
                    <a:bodyPr/>
                    <a:lstStyle/>
                    <a:p>
                      <a:pPr algn="ctr" fontAlgn="b"/>
                      <a:r>
                        <a:rPr lang="en-US" sz="1600" b="0" i="0" u="none" strike="noStrike">
                          <a:solidFill>
                            <a:srgbClr val="000000"/>
                          </a:solidFill>
                          <a:effectLst/>
                          <a:latin typeface="Calibri"/>
                        </a:rPr>
                        <a:t>Size of Bonus</a:t>
                      </a:r>
                    </a:p>
                  </a:txBody>
                  <a:tcPr marL="9525" marR="9525" marT="9525" marB="0" anchor="b">
                    <a:lnL>
                      <a:noFill/>
                    </a:lnL>
                    <a:lnR>
                      <a:noFill/>
                    </a:lnR>
                    <a:lnT>
                      <a:noFill/>
                    </a:lnT>
                    <a:lnB>
                      <a:noFill/>
                    </a:lnB>
                  </a:tcPr>
                </a:tc>
                <a:tc hMerge="1">
                  <a:txBody>
                    <a:bodyPr/>
                    <a:lstStyle/>
                    <a:p>
                      <a:endParaRPr lang="en-US"/>
                    </a:p>
                  </a:txBody>
                  <a:tcPr/>
                </a:tc>
              </a:tr>
              <a:tr h="254000">
                <a:tc>
                  <a:txBody>
                    <a:bodyPr/>
                    <a:lstStyle/>
                    <a:p>
                      <a:pPr algn="l" fontAlgn="b"/>
                      <a:r>
                        <a:rPr lang="en-US" sz="1600" b="0" i="0" u="none" strike="noStrike">
                          <a:solidFill>
                            <a:srgbClr val="000000"/>
                          </a:solidFill>
                          <a:effectLst/>
                          <a:latin typeface="Calibri"/>
                        </a:rPr>
                        <a:t>Program Duration</a:t>
                      </a:r>
                    </a:p>
                  </a:txBody>
                  <a:tcPr marL="9525" marR="9525" marT="9525" marB="0" anchor="b">
                    <a:lnL>
                      <a:noFill/>
                    </a:lnL>
                    <a:lnR>
                      <a:noFill/>
                    </a:lnR>
                    <a:lnT>
                      <a:noFill/>
                    </a:lnT>
                    <a:lnB>
                      <a:noFill/>
                    </a:lnB>
                  </a:tcPr>
                </a:tc>
                <a:tc>
                  <a:txBody>
                    <a:bodyPr/>
                    <a:lstStyle/>
                    <a:p>
                      <a:pPr algn="l" fontAlgn="b"/>
                      <a:endParaRPr lang="en-US" sz="1600" b="0" i="0" u="none" strike="noStrike">
                        <a:solidFill>
                          <a:srgbClr val="000000"/>
                        </a:solidFill>
                        <a:effectLst/>
                        <a:latin typeface="Calibri"/>
                      </a:endParaRPr>
                    </a:p>
                  </a:txBody>
                  <a:tcPr marL="9525" marR="9525" marT="9525" marB="0" anchor="b">
                    <a:lnL>
                      <a:noFill/>
                    </a:lnL>
                    <a:lnR>
                      <a:noFill/>
                    </a:lnR>
                    <a:lnT>
                      <a:noFill/>
                    </a:lnT>
                    <a:lnB>
                      <a:noFill/>
                    </a:lnB>
                  </a:tcPr>
                </a:tc>
                <a:tc>
                  <a:txBody>
                    <a:bodyPr/>
                    <a:lstStyle/>
                    <a:p>
                      <a:pPr algn="r" fontAlgn="b"/>
                      <a:r>
                        <a:rPr lang="en-US" sz="1600" b="1" i="0" u="none" strike="noStrike" dirty="0">
                          <a:solidFill>
                            <a:srgbClr val="000000"/>
                          </a:solidFill>
                          <a:effectLst/>
                          <a:latin typeface="Calibri"/>
                        </a:rPr>
                        <a:t>$5,000 </a:t>
                      </a:r>
                    </a:p>
                  </a:txBody>
                  <a:tcPr marL="9525" marR="9525" marT="9525" marB="0" anchor="b">
                    <a:lnL>
                      <a:noFill/>
                    </a:lnL>
                    <a:lnR>
                      <a:noFill/>
                    </a:lnR>
                    <a:lnT>
                      <a:noFill/>
                    </a:lnT>
                    <a:lnB>
                      <a:noFill/>
                    </a:lnB>
                    <a:solidFill>
                      <a:srgbClr val="FFFF00"/>
                    </a:solidFill>
                  </a:tcPr>
                </a:tc>
                <a:tc>
                  <a:txBody>
                    <a:bodyPr/>
                    <a:lstStyle/>
                    <a:p>
                      <a:pPr algn="r" fontAlgn="b"/>
                      <a:r>
                        <a:rPr lang="en-US" sz="1600" b="1" i="0" u="none" strike="noStrike">
                          <a:solidFill>
                            <a:srgbClr val="000000"/>
                          </a:solidFill>
                          <a:effectLst/>
                          <a:latin typeface="Calibri"/>
                        </a:rPr>
                        <a:t>$10,000 </a:t>
                      </a:r>
                    </a:p>
                  </a:txBody>
                  <a:tcPr marL="9525" marR="9525" marT="9525" marB="0" anchor="b">
                    <a:lnL>
                      <a:noFill/>
                    </a:lnL>
                    <a:lnR>
                      <a:noFill/>
                    </a:lnR>
                    <a:lnT>
                      <a:noFill/>
                    </a:lnT>
                    <a:lnB>
                      <a:noFill/>
                    </a:lnB>
                    <a:solidFill>
                      <a:srgbClr val="FFFF00"/>
                    </a:solidFill>
                  </a:tcPr>
                </a:tc>
                <a:tc>
                  <a:txBody>
                    <a:bodyPr/>
                    <a:lstStyle/>
                    <a:p>
                      <a:pPr algn="r" fontAlgn="b"/>
                      <a:r>
                        <a:rPr lang="en-US" sz="1600" b="0" i="0" u="none" strike="noStrike">
                          <a:solidFill>
                            <a:srgbClr val="000000"/>
                          </a:solidFill>
                          <a:effectLst/>
                          <a:latin typeface="Calibri"/>
                        </a:rPr>
                        <a:t>$5,000 </a:t>
                      </a:r>
                    </a:p>
                  </a:txBody>
                  <a:tcPr marL="9525" marR="9525" marT="9525" marB="0" anchor="b">
                    <a:lnL>
                      <a:noFill/>
                    </a:lnL>
                    <a:lnR>
                      <a:noFill/>
                    </a:lnR>
                    <a:lnT>
                      <a:noFill/>
                    </a:lnT>
                    <a:lnB>
                      <a:noFill/>
                    </a:lnB>
                  </a:tcPr>
                </a:tc>
                <a:tc>
                  <a:txBody>
                    <a:bodyPr/>
                    <a:lstStyle/>
                    <a:p>
                      <a:pPr algn="r" fontAlgn="b"/>
                      <a:r>
                        <a:rPr lang="en-US" sz="1600" b="0" i="0" u="none" strike="noStrike">
                          <a:solidFill>
                            <a:srgbClr val="000000"/>
                          </a:solidFill>
                          <a:effectLst/>
                          <a:latin typeface="Calibri"/>
                        </a:rPr>
                        <a:t>$10,000 </a:t>
                      </a:r>
                    </a:p>
                  </a:txBody>
                  <a:tcPr marL="9525" marR="9525" marT="9525" marB="0" anchor="b">
                    <a:lnL>
                      <a:noFill/>
                    </a:lnL>
                    <a:lnR>
                      <a:noFill/>
                    </a:lnR>
                    <a:lnT>
                      <a:noFill/>
                    </a:lnT>
                    <a:lnB>
                      <a:noFill/>
                    </a:lnB>
                  </a:tcPr>
                </a:tc>
              </a:tr>
              <a:tr h="254000">
                <a:tc>
                  <a:txBody>
                    <a:bodyPr/>
                    <a:lstStyle/>
                    <a:p>
                      <a:pPr algn="l" fontAlgn="b"/>
                      <a:r>
                        <a:rPr lang="en-US" sz="1600" b="0" i="0" u="none" strike="noStrike">
                          <a:solidFill>
                            <a:srgbClr val="000000"/>
                          </a:solidFill>
                          <a:effectLst/>
                          <a:latin typeface="Calibri"/>
                        </a:rPr>
                        <a:t>Five Years</a:t>
                      </a:r>
                    </a:p>
                  </a:txBody>
                  <a:tcPr marL="85725" marR="9525" marT="9525" marB="0" anchor="b">
                    <a:lnL>
                      <a:noFill/>
                    </a:lnL>
                    <a:lnR>
                      <a:noFill/>
                    </a:lnR>
                    <a:lnT>
                      <a:noFill/>
                    </a:lnT>
                    <a:lnB>
                      <a:noFill/>
                    </a:lnB>
                  </a:tcPr>
                </a:tc>
                <a:tc>
                  <a:txBody>
                    <a:bodyPr/>
                    <a:lstStyle/>
                    <a:p>
                      <a:pPr algn="l" fontAlgn="b"/>
                      <a:endParaRPr lang="en-US" sz="1600" b="0" i="0" u="none" strike="noStrike">
                        <a:solidFill>
                          <a:srgbClr val="000000"/>
                        </a:solidFill>
                        <a:effectLst/>
                        <a:latin typeface="Calibri"/>
                      </a:endParaRPr>
                    </a:p>
                  </a:txBody>
                  <a:tcPr marL="9525" marR="9525" marT="9525" marB="0" anchor="b">
                    <a:lnL>
                      <a:noFill/>
                    </a:lnL>
                    <a:lnR>
                      <a:noFill/>
                    </a:lnR>
                    <a:lnT>
                      <a:noFill/>
                    </a:lnT>
                    <a:lnB>
                      <a:noFill/>
                    </a:lnB>
                  </a:tcPr>
                </a:tc>
                <a:tc>
                  <a:txBody>
                    <a:bodyPr/>
                    <a:lstStyle/>
                    <a:p>
                      <a:pPr algn="l" fontAlgn="b"/>
                      <a:endParaRPr lang="en-US" sz="1600" b="1" i="0" u="none" strike="noStrike" dirty="0">
                        <a:solidFill>
                          <a:srgbClr val="000000"/>
                        </a:solidFill>
                        <a:effectLst/>
                        <a:latin typeface="Calibri"/>
                      </a:endParaRPr>
                    </a:p>
                  </a:txBody>
                  <a:tcPr marL="9525" marR="9525" marT="9525" marB="0" anchor="b">
                    <a:lnL>
                      <a:noFill/>
                    </a:lnL>
                    <a:lnR>
                      <a:noFill/>
                    </a:lnR>
                    <a:lnT>
                      <a:noFill/>
                    </a:lnT>
                    <a:lnB>
                      <a:noFill/>
                    </a:lnB>
                    <a:solidFill>
                      <a:srgbClr val="FFFF00"/>
                    </a:solidFill>
                  </a:tcPr>
                </a:tc>
                <a:tc>
                  <a:txBody>
                    <a:bodyPr/>
                    <a:lstStyle/>
                    <a:p>
                      <a:pPr algn="l" fontAlgn="b"/>
                      <a:endParaRPr lang="en-US" sz="1600" b="1" i="0" u="none" strike="noStrike">
                        <a:solidFill>
                          <a:srgbClr val="000000"/>
                        </a:solidFill>
                        <a:effectLst/>
                        <a:latin typeface="Calibri"/>
                      </a:endParaRPr>
                    </a:p>
                  </a:txBody>
                  <a:tcPr marL="9525" marR="9525" marT="9525" marB="0" anchor="b">
                    <a:lnL>
                      <a:noFill/>
                    </a:lnL>
                    <a:lnR>
                      <a:noFill/>
                    </a:lnR>
                    <a:lnT>
                      <a:noFill/>
                    </a:lnT>
                    <a:lnB>
                      <a:noFill/>
                    </a:lnB>
                    <a:solidFill>
                      <a:srgbClr val="FFFF00"/>
                    </a:solidFill>
                  </a:tcPr>
                </a:tc>
                <a:tc>
                  <a:txBody>
                    <a:bodyPr/>
                    <a:lstStyle/>
                    <a:p>
                      <a:pPr algn="l" fontAlgn="b"/>
                      <a:endParaRPr lang="en-US" sz="1600" b="0" i="0" u="none" strike="noStrike">
                        <a:solidFill>
                          <a:srgbClr val="000000"/>
                        </a:solidFill>
                        <a:effectLst/>
                        <a:latin typeface="Calibri"/>
                      </a:endParaRPr>
                    </a:p>
                  </a:txBody>
                  <a:tcPr marL="9525" marR="9525" marT="9525" marB="0" anchor="b">
                    <a:lnL>
                      <a:noFill/>
                    </a:lnL>
                    <a:lnR>
                      <a:noFill/>
                    </a:lnR>
                    <a:lnT>
                      <a:noFill/>
                    </a:lnT>
                    <a:lnB>
                      <a:noFill/>
                    </a:lnB>
                  </a:tcPr>
                </a:tc>
                <a:tc>
                  <a:txBody>
                    <a:bodyPr/>
                    <a:lstStyle/>
                    <a:p>
                      <a:pPr algn="l" fontAlgn="b"/>
                      <a:endParaRPr lang="en-US" sz="1600" b="0" i="0" u="none" strike="noStrike">
                        <a:solidFill>
                          <a:srgbClr val="000000"/>
                        </a:solidFill>
                        <a:effectLst/>
                        <a:latin typeface="Calibri"/>
                      </a:endParaRPr>
                    </a:p>
                  </a:txBody>
                  <a:tcPr marL="9525" marR="9525" marT="9525" marB="0" anchor="b">
                    <a:lnL>
                      <a:noFill/>
                    </a:lnL>
                    <a:lnR>
                      <a:noFill/>
                    </a:lnR>
                    <a:lnT>
                      <a:noFill/>
                    </a:lnT>
                    <a:lnB>
                      <a:noFill/>
                    </a:lnB>
                  </a:tcPr>
                </a:tc>
              </a:tr>
              <a:tr h="254000">
                <a:tc>
                  <a:txBody>
                    <a:bodyPr/>
                    <a:lstStyle/>
                    <a:p>
                      <a:pPr algn="l" fontAlgn="b"/>
                      <a:r>
                        <a:rPr lang="en-US" sz="1600" b="0" i="0" u="none" strike="noStrike">
                          <a:solidFill>
                            <a:srgbClr val="000000"/>
                          </a:solidFill>
                          <a:effectLst/>
                          <a:latin typeface="Calibri"/>
                        </a:rPr>
                        <a:t>Additional Teaching Yrs</a:t>
                      </a:r>
                    </a:p>
                  </a:txBody>
                  <a:tcPr marL="171450" marR="9525" marT="9525" marB="0" anchor="b">
                    <a:lnL>
                      <a:noFill/>
                    </a:lnL>
                    <a:lnR>
                      <a:noFill/>
                    </a:lnR>
                    <a:lnT>
                      <a:noFill/>
                    </a:lnT>
                    <a:lnB>
                      <a:noFill/>
                    </a:lnB>
                  </a:tcPr>
                </a:tc>
                <a:tc>
                  <a:txBody>
                    <a:bodyPr/>
                    <a:lstStyle/>
                    <a:p>
                      <a:pPr algn="l" fontAlgn="b"/>
                      <a:endParaRPr lang="en-US" sz="1600" b="0" i="0" u="none" strike="noStrike">
                        <a:solidFill>
                          <a:srgbClr val="000000"/>
                        </a:solidFill>
                        <a:effectLst/>
                        <a:latin typeface="Calibri"/>
                      </a:endParaRPr>
                    </a:p>
                  </a:txBody>
                  <a:tcPr marL="9525" marR="9525" marT="9525" marB="0" anchor="b">
                    <a:lnL>
                      <a:noFill/>
                    </a:lnL>
                    <a:lnR>
                      <a:noFill/>
                    </a:lnR>
                    <a:lnT>
                      <a:noFill/>
                    </a:lnT>
                    <a:lnB>
                      <a:noFill/>
                    </a:lnB>
                  </a:tcPr>
                </a:tc>
                <a:tc>
                  <a:txBody>
                    <a:bodyPr/>
                    <a:lstStyle/>
                    <a:p>
                      <a:pPr algn="r" fontAlgn="b"/>
                      <a:r>
                        <a:rPr lang="en-US" sz="1600" b="0" i="0" u="none" strike="noStrike">
                          <a:solidFill>
                            <a:srgbClr val="000000"/>
                          </a:solidFill>
                          <a:effectLst/>
                          <a:latin typeface="Calibri" panose="020F0502020204030204" pitchFamily="34" charset="0"/>
                        </a:rPr>
                        <a:t>22.85</a:t>
                      </a:r>
                    </a:p>
                  </a:txBody>
                  <a:tcPr marL="9525" marR="9525" marT="9525" marB="0" anchor="b">
                    <a:lnL>
                      <a:noFill/>
                    </a:lnL>
                    <a:lnR>
                      <a:noFill/>
                    </a:lnR>
                    <a:lnT>
                      <a:noFill/>
                    </a:lnT>
                    <a:lnB>
                      <a:noFill/>
                    </a:lnB>
                    <a:solidFill>
                      <a:srgbClr val="FFFF00"/>
                    </a:solidFill>
                  </a:tcPr>
                </a:tc>
                <a:tc>
                  <a:txBody>
                    <a:bodyPr/>
                    <a:lstStyle/>
                    <a:p>
                      <a:pPr algn="r" fontAlgn="b"/>
                      <a:r>
                        <a:rPr lang="en-US" sz="1600" b="0" i="0" u="none" strike="noStrike">
                          <a:solidFill>
                            <a:srgbClr val="000000"/>
                          </a:solidFill>
                          <a:effectLst/>
                          <a:latin typeface="Calibri" panose="020F0502020204030204" pitchFamily="34" charset="0"/>
                        </a:rPr>
                        <a:t>52.83</a:t>
                      </a:r>
                    </a:p>
                  </a:txBody>
                  <a:tcPr marL="9525" marR="9525" marT="9525" marB="0" anchor="b">
                    <a:lnL>
                      <a:noFill/>
                    </a:lnL>
                    <a:lnR>
                      <a:noFill/>
                    </a:lnR>
                    <a:lnT>
                      <a:noFill/>
                    </a:lnT>
                    <a:lnB>
                      <a:noFill/>
                    </a:lnB>
                    <a:solidFill>
                      <a:srgbClr val="FFFF00"/>
                    </a:solidFill>
                  </a:tcPr>
                </a:tc>
                <a:tc>
                  <a:txBody>
                    <a:bodyPr/>
                    <a:lstStyle/>
                    <a:p>
                      <a:pPr algn="r" fontAlgn="b"/>
                      <a:r>
                        <a:rPr lang="en-US" sz="1600" b="0" i="0" u="none" strike="noStrike">
                          <a:solidFill>
                            <a:srgbClr val="000000"/>
                          </a:solidFill>
                          <a:effectLst/>
                          <a:latin typeface="Calibri" panose="020F0502020204030204" pitchFamily="34" charset="0"/>
                        </a:rPr>
                        <a:t>22.85</a:t>
                      </a:r>
                    </a:p>
                  </a:txBody>
                  <a:tcPr marL="9525" marR="9525" marT="9525" marB="0" anchor="b">
                    <a:lnL>
                      <a:noFill/>
                    </a:lnL>
                    <a:lnR>
                      <a:noFill/>
                    </a:lnR>
                    <a:lnT>
                      <a:noFill/>
                    </a:lnT>
                    <a:lnB>
                      <a:noFill/>
                    </a:lnB>
                  </a:tcPr>
                </a:tc>
                <a:tc>
                  <a:txBody>
                    <a:bodyPr/>
                    <a:lstStyle/>
                    <a:p>
                      <a:pPr algn="r" fontAlgn="b"/>
                      <a:r>
                        <a:rPr lang="en-US" sz="1600" b="0" i="0" u="none" strike="noStrike">
                          <a:solidFill>
                            <a:srgbClr val="000000"/>
                          </a:solidFill>
                          <a:effectLst/>
                          <a:latin typeface="Calibri" panose="020F0502020204030204" pitchFamily="34" charset="0"/>
                        </a:rPr>
                        <a:t>52.83</a:t>
                      </a:r>
                    </a:p>
                  </a:txBody>
                  <a:tcPr marL="9525" marR="9525" marT="9525" marB="0" anchor="b">
                    <a:lnL>
                      <a:noFill/>
                    </a:lnL>
                    <a:lnR>
                      <a:noFill/>
                    </a:lnR>
                    <a:lnT>
                      <a:noFill/>
                    </a:lnT>
                    <a:lnB>
                      <a:noFill/>
                    </a:lnB>
                  </a:tcPr>
                </a:tc>
              </a:tr>
              <a:tr h="254000">
                <a:tc>
                  <a:txBody>
                    <a:bodyPr/>
                    <a:lstStyle/>
                    <a:p>
                      <a:pPr algn="l" fontAlgn="b"/>
                      <a:r>
                        <a:rPr lang="en-US" sz="1600" b="0" i="0" u="none" strike="noStrike">
                          <a:solidFill>
                            <a:srgbClr val="000000"/>
                          </a:solidFill>
                          <a:effectLst/>
                          <a:latin typeface="Calibri"/>
                        </a:rPr>
                        <a:t>Gross Cost/Year</a:t>
                      </a:r>
                    </a:p>
                  </a:txBody>
                  <a:tcPr marL="171450" marR="9525" marT="9525" marB="0" anchor="b">
                    <a:lnL>
                      <a:noFill/>
                    </a:lnL>
                    <a:lnR>
                      <a:noFill/>
                    </a:lnR>
                    <a:lnT>
                      <a:noFill/>
                    </a:lnT>
                    <a:lnB>
                      <a:noFill/>
                    </a:lnB>
                  </a:tcPr>
                </a:tc>
                <a:tc>
                  <a:txBody>
                    <a:bodyPr/>
                    <a:lstStyle/>
                    <a:p>
                      <a:pPr algn="l" fontAlgn="b"/>
                      <a:endParaRPr lang="en-US" sz="1600" b="0" i="0" u="none" strike="noStrike">
                        <a:solidFill>
                          <a:srgbClr val="000000"/>
                        </a:solidFill>
                        <a:effectLst/>
                        <a:latin typeface="Calibri"/>
                      </a:endParaRPr>
                    </a:p>
                  </a:txBody>
                  <a:tcPr marL="9525" marR="9525" marT="9525" marB="0" anchor="b">
                    <a:lnL>
                      <a:noFill/>
                    </a:lnL>
                    <a:lnR>
                      <a:noFill/>
                    </a:lnR>
                    <a:lnT>
                      <a:noFill/>
                    </a:lnT>
                    <a:lnB>
                      <a:noFill/>
                    </a:lnB>
                  </a:tcPr>
                </a:tc>
                <a:tc>
                  <a:txBody>
                    <a:bodyPr/>
                    <a:lstStyle/>
                    <a:p>
                      <a:pPr algn="r" fontAlgn="b"/>
                      <a:r>
                        <a:rPr lang="en-US" sz="1600" b="0" i="0" u="none" strike="noStrike">
                          <a:solidFill>
                            <a:srgbClr val="000000"/>
                          </a:solidFill>
                          <a:effectLst/>
                          <a:latin typeface="Calibri" panose="020F0502020204030204" pitchFamily="34" charset="0"/>
                        </a:rPr>
                        <a:t>$83,868 </a:t>
                      </a:r>
                    </a:p>
                  </a:txBody>
                  <a:tcPr marL="9525" marR="9525" marT="9525" marB="0" anchor="b">
                    <a:lnL>
                      <a:noFill/>
                    </a:lnL>
                    <a:lnR>
                      <a:noFill/>
                    </a:lnR>
                    <a:lnT>
                      <a:noFill/>
                    </a:lnT>
                    <a:lnB>
                      <a:noFill/>
                    </a:lnB>
                    <a:solidFill>
                      <a:srgbClr val="FFFF00"/>
                    </a:solidFill>
                  </a:tcPr>
                </a:tc>
                <a:tc>
                  <a:txBody>
                    <a:bodyPr/>
                    <a:lstStyle/>
                    <a:p>
                      <a:pPr algn="r" fontAlgn="b"/>
                      <a:r>
                        <a:rPr lang="en-US" sz="1600" b="0" i="0" u="none" strike="noStrike">
                          <a:solidFill>
                            <a:srgbClr val="000000"/>
                          </a:solidFill>
                          <a:effectLst/>
                          <a:latin typeface="Calibri" panose="020F0502020204030204" pitchFamily="34" charset="0"/>
                        </a:rPr>
                        <a:t>$82,274 </a:t>
                      </a:r>
                    </a:p>
                  </a:txBody>
                  <a:tcPr marL="9525" marR="9525" marT="9525" marB="0" anchor="b">
                    <a:lnL>
                      <a:noFill/>
                    </a:lnL>
                    <a:lnR>
                      <a:noFill/>
                    </a:lnR>
                    <a:lnT>
                      <a:noFill/>
                    </a:lnT>
                    <a:lnB>
                      <a:noFill/>
                    </a:lnB>
                    <a:solidFill>
                      <a:srgbClr val="FFFF00"/>
                    </a:solidFill>
                  </a:tcPr>
                </a:tc>
                <a:tc>
                  <a:txBody>
                    <a:bodyPr/>
                    <a:lstStyle/>
                    <a:p>
                      <a:pPr algn="r" fontAlgn="b"/>
                      <a:r>
                        <a:rPr lang="en-US" sz="1600" b="0" i="0" u="none" strike="noStrike">
                          <a:solidFill>
                            <a:srgbClr val="000000"/>
                          </a:solidFill>
                          <a:effectLst/>
                          <a:latin typeface="Calibri" panose="020F0502020204030204" pitchFamily="34" charset="0"/>
                        </a:rPr>
                        <a:t>$837,084 </a:t>
                      </a:r>
                    </a:p>
                  </a:txBody>
                  <a:tcPr marL="9525" marR="9525" marT="9525" marB="0" anchor="b">
                    <a:lnL>
                      <a:noFill/>
                    </a:lnL>
                    <a:lnR>
                      <a:noFill/>
                    </a:lnR>
                    <a:lnT>
                      <a:noFill/>
                    </a:lnT>
                    <a:lnB>
                      <a:noFill/>
                    </a:lnB>
                  </a:tcPr>
                </a:tc>
                <a:tc>
                  <a:txBody>
                    <a:bodyPr/>
                    <a:lstStyle/>
                    <a:p>
                      <a:pPr algn="r" fontAlgn="b"/>
                      <a:r>
                        <a:rPr lang="en-US" sz="1600" b="0" i="0" u="none" strike="noStrike">
                          <a:solidFill>
                            <a:srgbClr val="000000"/>
                          </a:solidFill>
                          <a:effectLst/>
                          <a:latin typeface="Calibri" panose="020F0502020204030204" pitchFamily="34" charset="0"/>
                        </a:rPr>
                        <a:t>$788,765 </a:t>
                      </a:r>
                    </a:p>
                  </a:txBody>
                  <a:tcPr marL="9525" marR="9525" marT="9525" marB="0" anchor="b">
                    <a:lnL>
                      <a:noFill/>
                    </a:lnL>
                    <a:lnR>
                      <a:noFill/>
                    </a:lnR>
                    <a:lnT>
                      <a:noFill/>
                    </a:lnT>
                    <a:lnB>
                      <a:noFill/>
                    </a:lnB>
                  </a:tcPr>
                </a:tc>
              </a:tr>
              <a:tr h="254000">
                <a:tc>
                  <a:txBody>
                    <a:bodyPr/>
                    <a:lstStyle/>
                    <a:p>
                      <a:pPr algn="l" fontAlgn="b"/>
                      <a:r>
                        <a:rPr lang="en-US" sz="1600" b="0" i="0" u="none" strike="noStrike">
                          <a:solidFill>
                            <a:srgbClr val="000000"/>
                          </a:solidFill>
                          <a:effectLst/>
                          <a:latin typeface="Calibri"/>
                        </a:rPr>
                        <a:t>Net Cost/Year</a:t>
                      </a:r>
                    </a:p>
                  </a:txBody>
                  <a:tcPr marL="171450" marR="9525" marT="9525" marB="0" anchor="b">
                    <a:lnL>
                      <a:noFill/>
                    </a:lnL>
                    <a:lnR>
                      <a:noFill/>
                    </a:lnR>
                    <a:lnT>
                      <a:noFill/>
                    </a:lnT>
                    <a:lnB>
                      <a:noFill/>
                    </a:lnB>
                  </a:tcPr>
                </a:tc>
                <a:tc>
                  <a:txBody>
                    <a:bodyPr/>
                    <a:lstStyle/>
                    <a:p>
                      <a:pPr algn="l" fontAlgn="b"/>
                      <a:endParaRPr lang="en-US" sz="1600" b="0" i="0" u="none" strike="noStrike">
                        <a:solidFill>
                          <a:srgbClr val="000000"/>
                        </a:solidFill>
                        <a:effectLst/>
                        <a:latin typeface="Calibri"/>
                      </a:endParaRPr>
                    </a:p>
                  </a:txBody>
                  <a:tcPr marL="9525" marR="9525" marT="9525" marB="0" anchor="b">
                    <a:lnL>
                      <a:noFill/>
                    </a:lnL>
                    <a:lnR>
                      <a:noFill/>
                    </a:lnR>
                    <a:lnT>
                      <a:noFill/>
                    </a:lnT>
                    <a:lnB>
                      <a:noFill/>
                    </a:lnB>
                  </a:tcPr>
                </a:tc>
                <a:tc>
                  <a:txBody>
                    <a:bodyPr/>
                    <a:lstStyle/>
                    <a:p>
                      <a:pPr algn="r" fontAlgn="b"/>
                      <a:r>
                        <a:rPr lang="en-US" sz="1600" b="0" i="0" u="none" strike="noStrike">
                          <a:solidFill>
                            <a:srgbClr val="000000"/>
                          </a:solidFill>
                          <a:effectLst/>
                          <a:latin typeface="Calibri" panose="020F0502020204030204" pitchFamily="34" charset="0"/>
                        </a:rPr>
                        <a:t>$44,709 </a:t>
                      </a:r>
                    </a:p>
                  </a:txBody>
                  <a:tcPr marL="9525" marR="9525" marT="9525" marB="0" anchor="b">
                    <a:lnL>
                      <a:noFill/>
                    </a:lnL>
                    <a:lnR>
                      <a:noFill/>
                    </a:lnR>
                    <a:lnT>
                      <a:noFill/>
                    </a:lnT>
                    <a:lnB>
                      <a:noFill/>
                    </a:lnB>
                    <a:solidFill>
                      <a:srgbClr val="FFFF00"/>
                    </a:solidFill>
                  </a:tcPr>
                </a:tc>
                <a:tc>
                  <a:txBody>
                    <a:bodyPr/>
                    <a:lstStyle/>
                    <a:p>
                      <a:pPr algn="r" fontAlgn="b"/>
                      <a:r>
                        <a:rPr lang="en-US" sz="1600" b="0" i="0" u="none" strike="noStrike">
                          <a:solidFill>
                            <a:srgbClr val="000000"/>
                          </a:solidFill>
                          <a:effectLst/>
                          <a:latin typeface="Calibri" panose="020F0502020204030204" pitchFamily="34" charset="0"/>
                        </a:rPr>
                        <a:t>$43,115 </a:t>
                      </a:r>
                    </a:p>
                  </a:txBody>
                  <a:tcPr marL="9525" marR="9525" marT="9525" marB="0" anchor="b">
                    <a:lnL>
                      <a:noFill/>
                    </a:lnL>
                    <a:lnR>
                      <a:noFill/>
                    </a:lnR>
                    <a:lnT>
                      <a:noFill/>
                    </a:lnT>
                    <a:lnB>
                      <a:noFill/>
                    </a:lnB>
                    <a:solidFill>
                      <a:srgbClr val="FFFF00"/>
                    </a:solidFill>
                  </a:tcPr>
                </a:tc>
                <a:tc>
                  <a:txBody>
                    <a:bodyPr/>
                    <a:lstStyle/>
                    <a:p>
                      <a:pPr algn="r" fontAlgn="b"/>
                      <a:r>
                        <a:rPr lang="en-US" sz="1600" b="0" i="0" u="none" strike="noStrike">
                          <a:solidFill>
                            <a:srgbClr val="000000"/>
                          </a:solidFill>
                          <a:effectLst/>
                          <a:latin typeface="Calibri" panose="020F0502020204030204" pitchFamily="34" charset="0"/>
                        </a:rPr>
                        <a:t>$797,925 </a:t>
                      </a:r>
                    </a:p>
                  </a:txBody>
                  <a:tcPr marL="9525" marR="9525" marT="9525" marB="0" anchor="b">
                    <a:lnL>
                      <a:noFill/>
                    </a:lnL>
                    <a:lnR>
                      <a:noFill/>
                    </a:lnR>
                    <a:lnT>
                      <a:noFill/>
                    </a:lnT>
                    <a:lnB>
                      <a:noFill/>
                    </a:lnB>
                  </a:tcPr>
                </a:tc>
                <a:tc>
                  <a:txBody>
                    <a:bodyPr/>
                    <a:lstStyle/>
                    <a:p>
                      <a:pPr algn="r" fontAlgn="b"/>
                      <a:r>
                        <a:rPr lang="en-US" sz="1600" b="0" i="0" u="none" strike="noStrike">
                          <a:solidFill>
                            <a:srgbClr val="000000"/>
                          </a:solidFill>
                          <a:effectLst/>
                          <a:latin typeface="Calibri" panose="020F0502020204030204" pitchFamily="34" charset="0"/>
                        </a:rPr>
                        <a:t>$749,606 </a:t>
                      </a:r>
                    </a:p>
                  </a:txBody>
                  <a:tcPr marL="9525" marR="9525" marT="9525" marB="0" anchor="b">
                    <a:lnL>
                      <a:noFill/>
                    </a:lnL>
                    <a:lnR>
                      <a:noFill/>
                    </a:lnR>
                    <a:lnT>
                      <a:noFill/>
                    </a:lnT>
                    <a:lnB>
                      <a:noFill/>
                    </a:lnB>
                  </a:tcPr>
                </a:tc>
              </a:tr>
              <a:tr h="254000">
                <a:tc>
                  <a:txBody>
                    <a:bodyPr/>
                    <a:lstStyle/>
                    <a:p>
                      <a:pPr algn="l" fontAlgn="b"/>
                      <a:r>
                        <a:rPr lang="en-US" sz="1600" b="0" i="0" u="none" strike="noStrike">
                          <a:solidFill>
                            <a:srgbClr val="000000"/>
                          </a:solidFill>
                          <a:effectLst/>
                          <a:latin typeface="Calibri"/>
                        </a:rPr>
                        <a:t>Elasticity</a:t>
                      </a:r>
                    </a:p>
                  </a:txBody>
                  <a:tcPr marL="171450" marR="9525" marT="9525" marB="0" anchor="b">
                    <a:lnL>
                      <a:noFill/>
                    </a:lnL>
                    <a:lnR>
                      <a:noFill/>
                    </a:lnR>
                    <a:lnT>
                      <a:noFill/>
                    </a:lnT>
                    <a:lnB>
                      <a:noFill/>
                    </a:lnB>
                  </a:tcPr>
                </a:tc>
                <a:tc>
                  <a:txBody>
                    <a:bodyPr/>
                    <a:lstStyle/>
                    <a:p>
                      <a:pPr algn="l" fontAlgn="b"/>
                      <a:endParaRPr lang="en-US" sz="1600" b="0" i="0" u="none" strike="noStrike">
                        <a:solidFill>
                          <a:srgbClr val="000000"/>
                        </a:solidFill>
                        <a:effectLst/>
                        <a:latin typeface="Calibri"/>
                      </a:endParaRPr>
                    </a:p>
                  </a:txBody>
                  <a:tcPr marL="9525" marR="9525" marT="9525" marB="0" anchor="b">
                    <a:lnL>
                      <a:noFill/>
                    </a:lnL>
                    <a:lnR>
                      <a:noFill/>
                    </a:lnR>
                    <a:lnT>
                      <a:noFill/>
                    </a:lnT>
                    <a:lnB>
                      <a:noFill/>
                    </a:lnB>
                  </a:tcPr>
                </a:tc>
                <a:tc>
                  <a:txBody>
                    <a:bodyPr/>
                    <a:lstStyle/>
                    <a:p>
                      <a:pPr algn="r" fontAlgn="b"/>
                      <a:r>
                        <a:rPr lang="en-US" sz="1600" b="0" i="0" u="none" strike="noStrike">
                          <a:solidFill>
                            <a:srgbClr val="000000"/>
                          </a:solidFill>
                          <a:effectLst/>
                          <a:latin typeface="Calibri" panose="020F0502020204030204" pitchFamily="34" charset="0"/>
                        </a:rPr>
                        <a:t>1.57</a:t>
                      </a:r>
                    </a:p>
                  </a:txBody>
                  <a:tcPr marL="9525" marR="9525" marT="9525" marB="0" anchor="b">
                    <a:lnL>
                      <a:noFill/>
                    </a:lnL>
                    <a:lnR>
                      <a:noFill/>
                    </a:lnR>
                    <a:lnT>
                      <a:noFill/>
                    </a:lnT>
                    <a:lnB>
                      <a:noFill/>
                    </a:lnB>
                    <a:solidFill>
                      <a:srgbClr val="FFFF00"/>
                    </a:solidFill>
                  </a:tcPr>
                </a:tc>
                <a:tc>
                  <a:txBody>
                    <a:bodyPr/>
                    <a:lstStyle/>
                    <a:p>
                      <a:pPr algn="r" fontAlgn="b"/>
                      <a:r>
                        <a:rPr lang="en-US" sz="1600" b="0" i="0" u="none" strike="noStrike">
                          <a:solidFill>
                            <a:srgbClr val="000000"/>
                          </a:solidFill>
                          <a:effectLst/>
                          <a:latin typeface="Calibri" panose="020F0502020204030204" pitchFamily="34" charset="0"/>
                        </a:rPr>
                        <a:t>1.60</a:t>
                      </a:r>
                    </a:p>
                  </a:txBody>
                  <a:tcPr marL="9525" marR="9525" marT="9525" marB="0" anchor="b">
                    <a:lnL>
                      <a:noFill/>
                    </a:lnL>
                    <a:lnR>
                      <a:noFill/>
                    </a:lnR>
                    <a:lnT>
                      <a:noFill/>
                    </a:lnT>
                    <a:lnB>
                      <a:noFill/>
                    </a:lnB>
                    <a:solidFill>
                      <a:srgbClr val="FFFF00"/>
                    </a:solidFill>
                  </a:tcPr>
                </a:tc>
                <a:tc>
                  <a:txBody>
                    <a:bodyPr/>
                    <a:lstStyle/>
                    <a:p>
                      <a:pPr algn="r" fontAlgn="b"/>
                      <a:r>
                        <a:rPr lang="en-US" sz="1600" b="0" i="0" u="none" strike="noStrike">
                          <a:solidFill>
                            <a:srgbClr val="000000"/>
                          </a:solidFill>
                          <a:effectLst/>
                          <a:latin typeface="Calibri" panose="020F0502020204030204" pitchFamily="34" charset="0"/>
                        </a:rPr>
                        <a:t>0.14</a:t>
                      </a:r>
                    </a:p>
                  </a:txBody>
                  <a:tcPr marL="9525" marR="9525" marT="9525" marB="0" anchor="b">
                    <a:lnL>
                      <a:noFill/>
                    </a:lnL>
                    <a:lnR>
                      <a:noFill/>
                    </a:lnR>
                    <a:lnT>
                      <a:noFill/>
                    </a:lnT>
                    <a:lnB>
                      <a:noFill/>
                    </a:lnB>
                  </a:tcPr>
                </a:tc>
                <a:tc>
                  <a:txBody>
                    <a:bodyPr/>
                    <a:lstStyle/>
                    <a:p>
                      <a:pPr algn="r" fontAlgn="b"/>
                      <a:r>
                        <a:rPr lang="en-US" sz="1600" b="0" i="0" u="none" strike="noStrike">
                          <a:solidFill>
                            <a:srgbClr val="000000"/>
                          </a:solidFill>
                          <a:effectLst/>
                          <a:latin typeface="Calibri" panose="020F0502020204030204" pitchFamily="34" charset="0"/>
                        </a:rPr>
                        <a:t>0.15</a:t>
                      </a:r>
                    </a:p>
                  </a:txBody>
                  <a:tcPr marL="9525" marR="9525" marT="9525" marB="0" anchor="b">
                    <a:lnL>
                      <a:noFill/>
                    </a:lnL>
                    <a:lnR>
                      <a:noFill/>
                    </a:lnR>
                    <a:lnT>
                      <a:noFill/>
                    </a:lnT>
                    <a:lnB>
                      <a:noFill/>
                    </a:lnB>
                  </a:tcPr>
                </a:tc>
              </a:tr>
              <a:tr h="254000">
                <a:tc>
                  <a:txBody>
                    <a:bodyPr/>
                    <a:lstStyle/>
                    <a:p>
                      <a:pPr algn="l" fontAlgn="b"/>
                      <a:endParaRPr lang="en-US" sz="1600" b="0" i="0" u="none" strike="noStrike">
                        <a:solidFill>
                          <a:srgbClr val="000000"/>
                        </a:solidFill>
                        <a:effectLst/>
                        <a:latin typeface="Calibri"/>
                      </a:endParaRPr>
                    </a:p>
                  </a:txBody>
                  <a:tcPr marL="9525" marR="9525" marT="9525" marB="0" anchor="b">
                    <a:lnL>
                      <a:noFill/>
                    </a:lnL>
                    <a:lnR>
                      <a:noFill/>
                    </a:lnR>
                    <a:lnT>
                      <a:noFill/>
                    </a:lnT>
                    <a:lnB>
                      <a:noFill/>
                    </a:lnB>
                  </a:tcPr>
                </a:tc>
                <a:tc>
                  <a:txBody>
                    <a:bodyPr/>
                    <a:lstStyle/>
                    <a:p>
                      <a:pPr algn="l" fontAlgn="b"/>
                      <a:endParaRPr lang="en-US" sz="1600" b="0" i="0" u="none" strike="noStrike">
                        <a:solidFill>
                          <a:srgbClr val="000000"/>
                        </a:solidFill>
                        <a:effectLst/>
                        <a:latin typeface="Calibri"/>
                      </a:endParaRPr>
                    </a:p>
                  </a:txBody>
                  <a:tcPr marL="9525" marR="9525" marT="9525" marB="0" anchor="b">
                    <a:lnL>
                      <a:noFill/>
                    </a:lnL>
                    <a:lnR>
                      <a:noFill/>
                    </a:lnR>
                    <a:lnT>
                      <a:noFill/>
                    </a:lnT>
                    <a:lnB>
                      <a:noFill/>
                    </a:lnB>
                  </a:tcPr>
                </a:tc>
                <a:tc>
                  <a:txBody>
                    <a:bodyPr/>
                    <a:lstStyle/>
                    <a:p>
                      <a:pPr algn="l" fontAlgn="b"/>
                      <a:endParaRPr lang="en-US" sz="1800" b="0" i="0" u="none" strike="noStrike">
                        <a:solidFill>
                          <a:srgbClr val="000000"/>
                        </a:solidFill>
                        <a:effectLst/>
                        <a:latin typeface="Arial" panose="020B0604020202020204" pitchFamily="34" charset="0"/>
                      </a:endParaRPr>
                    </a:p>
                  </a:txBody>
                  <a:tcPr marL="9525" marR="9525" marT="9525" marB="0" anchor="b">
                    <a:lnL>
                      <a:noFill/>
                    </a:lnL>
                    <a:lnR>
                      <a:noFill/>
                    </a:lnR>
                    <a:lnT>
                      <a:noFill/>
                    </a:lnT>
                    <a:lnB>
                      <a:noFill/>
                    </a:lnB>
                    <a:solidFill>
                      <a:srgbClr val="FFFF00"/>
                    </a:solidFill>
                  </a:tcPr>
                </a:tc>
                <a:tc>
                  <a:txBody>
                    <a:bodyPr/>
                    <a:lstStyle/>
                    <a:p>
                      <a:pPr algn="l" fontAlgn="b"/>
                      <a:endParaRPr lang="en-US" sz="1800" b="0" i="0" u="none" strike="noStrike">
                        <a:solidFill>
                          <a:srgbClr val="000000"/>
                        </a:solidFill>
                        <a:effectLst/>
                        <a:latin typeface="Arial" panose="020B0604020202020204" pitchFamily="34" charset="0"/>
                      </a:endParaRPr>
                    </a:p>
                  </a:txBody>
                  <a:tcPr marL="9525" marR="9525" marT="9525" marB="0" anchor="b">
                    <a:lnL>
                      <a:noFill/>
                    </a:lnL>
                    <a:lnR>
                      <a:noFill/>
                    </a:lnR>
                    <a:lnT>
                      <a:noFill/>
                    </a:lnT>
                    <a:lnB>
                      <a:noFill/>
                    </a:lnB>
                    <a:solidFill>
                      <a:srgbClr val="FFFF00"/>
                    </a:solidFill>
                  </a:tcPr>
                </a:tc>
                <a:tc>
                  <a:txBody>
                    <a:bodyPr/>
                    <a:lstStyle/>
                    <a:p>
                      <a:pPr algn="l" fontAlgn="b"/>
                      <a:endParaRPr lang="en-US" sz="1800" b="0" i="0" u="none" strike="noStrike">
                        <a:solidFill>
                          <a:srgbClr val="000000"/>
                        </a:solidFill>
                        <a:effectLst/>
                        <a:latin typeface="Arial" panose="020B0604020202020204" pitchFamily="34" charset="0"/>
                      </a:endParaRPr>
                    </a:p>
                  </a:txBody>
                  <a:tcPr marL="9525" marR="9525" marT="9525" marB="0" anchor="b">
                    <a:lnL>
                      <a:noFill/>
                    </a:lnL>
                    <a:lnR>
                      <a:noFill/>
                    </a:lnR>
                    <a:lnT>
                      <a:noFill/>
                    </a:lnT>
                    <a:lnB>
                      <a:noFill/>
                    </a:lnB>
                  </a:tcPr>
                </a:tc>
                <a:tc>
                  <a:txBody>
                    <a:bodyPr/>
                    <a:lstStyle/>
                    <a:p>
                      <a:pPr algn="l" fontAlgn="b"/>
                      <a:endParaRPr lang="en-US" sz="1800" b="0" i="0" u="none" strike="noStrike">
                        <a:solidFill>
                          <a:srgbClr val="000000"/>
                        </a:solidFill>
                        <a:effectLst/>
                        <a:latin typeface="Arial" panose="020B0604020202020204" pitchFamily="34" charset="0"/>
                      </a:endParaRPr>
                    </a:p>
                  </a:txBody>
                  <a:tcPr marL="9525" marR="9525" marT="9525" marB="0" anchor="b">
                    <a:lnL>
                      <a:noFill/>
                    </a:lnL>
                    <a:lnR>
                      <a:noFill/>
                    </a:lnR>
                    <a:lnT>
                      <a:noFill/>
                    </a:lnT>
                    <a:lnB>
                      <a:noFill/>
                    </a:lnB>
                  </a:tcPr>
                </a:tc>
              </a:tr>
              <a:tr h="254000">
                <a:tc>
                  <a:txBody>
                    <a:bodyPr/>
                    <a:lstStyle/>
                    <a:p>
                      <a:pPr algn="l" fontAlgn="b"/>
                      <a:r>
                        <a:rPr lang="en-US" sz="1600" b="0" i="0" u="none" strike="noStrike" dirty="0">
                          <a:solidFill>
                            <a:srgbClr val="000000"/>
                          </a:solidFill>
                          <a:effectLst/>
                          <a:latin typeface="Calibri"/>
                        </a:rPr>
                        <a:t>Ten </a:t>
                      </a:r>
                      <a:r>
                        <a:rPr lang="en-US" sz="1600" b="0" i="0" u="none" strike="noStrike" dirty="0" smtClean="0">
                          <a:solidFill>
                            <a:srgbClr val="000000"/>
                          </a:solidFill>
                          <a:effectLst/>
                          <a:latin typeface="Calibri"/>
                        </a:rPr>
                        <a:t>Years</a:t>
                      </a:r>
                      <a:endParaRPr lang="en-US" sz="1600" b="0" i="0" u="none" strike="noStrike" dirty="0">
                        <a:solidFill>
                          <a:srgbClr val="000000"/>
                        </a:solidFill>
                        <a:effectLst/>
                        <a:latin typeface="Calibri"/>
                      </a:endParaRPr>
                    </a:p>
                  </a:txBody>
                  <a:tcPr marL="85725" marR="9525" marT="9525" marB="0" anchor="b">
                    <a:lnL>
                      <a:noFill/>
                    </a:lnL>
                    <a:lnR>
                      <a:noFill/>
                    </a:lnR>
                    <a:lnT>
                      <a:noFill/>
                    </a:lnT>
                    <a:lnB>
                      <a:noFill/>
                    </a:lnB>
                  </a:tcPr>
                </a:tc>
                <a:tc>
                  <a:txBody>
                    <a:bodyPr/>
                    <a:lstStyle/>
                    <a:p>
                      <a:pPr algn="l" fontAlgn="b"/>
                      <a:endParaRPr lang="en-US" sz="1600" b="0" i="0" u="none" strike="noStrike">
                        <a:solidFill>
                          <a:srgbClr val="000000"/>
                        </a:solidFill>
                        <a:effectLst/>
                        <a:latin typeface="Calibri"/>
                      </a:endParaRPr>
                    </a:p>
                  </a:txBody>
                  <a:tcPr marL="9525" marR="9525" marT="9525" marB="0" anchor="b">
                    <a:lnL>
                      <a:noFill/>
                    </a:lnL>
                    <a:lnR>
                      <a:noFill/>
                    </a:lnR>
                    <a:lnT>
                      <a:noFill/>
                    </a:lnT>
                    <a:lnB>
                      <a:noFill/>
                    </a:lnB>
                  </a:tcPr>
                </a:tc>
                <a:tc>
                  <a:txBody>
                    <a:bodyPr/>
                    <a:lstStyle/>
                    <a:p>
                      <a:pPr algn="l" fontAlgn="b"/>
                      <a:endParaRPr lang="en-US" sz="1800" b="0" i="0" u="none" strike="noStrike">
                        <a:solidFill>
                          <a:srgbClr val="000000"/>
                        </a:solidFill>
                        <a:effectLst/>
                        <a:latin typeface="Arial" panose="020B0604020202020204" pitchFamily="34" charset="0"/>
                      </a:endParaRPr>
                    </a:p>
                  </a:txBody>
                  <a:tcPr marL="9525" marR="9525" marT="9525" marB="0" anchor="b">
                    <a:lnL>
                      <a:noFill/>
                    </a:lnL>
                    <a:lnR>
                      <a:noFill/>
                    </a:lnR>
                    <a:lnT>
                      <a:noFill/>
                    </a:lnT>
                    <a:lnB>
                      <a:noFill/>
                    </a:lnB>
                    <a:solidFill>
                      <a:srgbClr val="FFFF00"/>
                    </a:solidFill>
                  </a:tcPr>
                </a:tc>
                <a:tc>
                  <a:txBody>
                    <a:bodyPr/>
                    <a:lstStyle/>
                    <a:p>
                      <a:pPr algn="l" fontAlgn="b"/>
                      <a:endParaRPr lang="en-US" sz="1800" b="0" i="0" u="none" strike="noStrike">
                        <a:solidFill>
                          <a:srgbClr val="000000"/>
                        </a:solidFill>
                        <a:effectLst/>
                        <a:latin typeface="Arial" panose="020B0604020202020204" pitchFamily="34" charset="0"/>
                      </a:endParaRPr>
                    </a:p>
                  </a:txBody>
                  <a:tcPr marL="9525" marR="9525" marT="9525" marB="0" anchor="b">
                    <a:lnL>
                      <a:noFill/>
                    </a:lnL>
                    <a:lnR>
                      <a:noFill/>
                    </a:lnR>
                    <a:lnT>
                      <a:noFill/>
                    </a:lnT>
                    <a:lnB>
                      <a:noFill/>
                    </a:lnB>
                    <a:solidFill>
                      <a:srgbClr val="FFFF00"/>
                    </a:solidFill>
                  </a:tcPr>
                </a:tc>
                <a:tc>
                  <a:txBody>
                    <a:bodyPr/>
                    <a:lstStyle/>
                    <a:p>
                      <a:pPr algn="l" fontAlgn="b"/>
                      <a:endParaRPr lang="en-US" sz="1800" b="0" i="0" u="none" strike="noStrike">
                        <a:solidFill>
                          <a:srgbClr val="000000"/>
                        </a:solidFill>
                        <a:effectLst/>
                        <a:latin typeface="Arial" panose="020B0604020202020204" pitchFamily="34" charset="0"/>
                      </a:endParaRPr>
                    </a:p>
                  </a:txBody>
                  <a:tcPr marL="9525" marR="9525" marT="9525" marB="0" anchor="b">
                    <a:lnL>
                      <a:noFill/>
                    </a:lnL>
                    <a:lnR>
                      <a:noFill/>
                    </a:lnR>
                    <a:lnT>
                      <a:noFill/>
                    </a:lnT>
                    <a:lnB>
                      <a:noFill/>
                    </a:lnB>
                  </a:tcPr>
                </a:tc>
                <a:tc>
                  <a:txBody>
                    <a:bodyPr/>
                    <a:lstStyle/>
                    <a:p>
                      <a:pPr algn="l" fontAlgn="b"/>
                      <a:endParaRPr lang="en-US" sz="1800" b="0" i="0" u="none" strike="noStrike">
                        <a:solidFill>
                          <a:srgbClr val="000000"/>
                        </a:solidFill>
                        <a:effectLst/>
                        <a:latin typeface="Arial" panose="020B0604020202020204" pitchFamily="34" charset="0"/>
                      </a:endParaRPr>
                    </a:p>
                  </a:txBody>
                  <a:tcPr marL="9525" marR="9525" marT="9525" marB="0" anchor="b">
                    <a:lnL>
                      <a:noFill/>
                    </a:lnL>
                    <a:lnR>
                      <a:noFill/>
                    </a:lnR>
                    <a:lnT>
                      <a:noFill/>
                    </a:lnT>
                    <a:lnB>
                      <a:noFill/>
                    </a:lnB>
                  </a:tcPr>
                </a:tc>
              </a:tr>
              <a:tr h="254000">
                <a:tc>
                  <a:txBody>
                    <a:bodyPr/>
                    <a:lstStyle/>
                    <a:p>
                      <a:pPr algn="l" fontAlgn="b"/>
                      <a:r>
                        <a:rPr lang="en-US" sz="1600" b="0" i="0" u="none" strike="noStrike" dirty="0" smtClean="0">
                          <a:solidFill>
                            <a:srgbClr val="000000"/>
                          </a:solidFill>
                          <a:effectLst/>
                          <a:latin typeface="Calibri"/>
                        </a:rPr>
                        <a:t>Additional Teaching </a:t>
                      </a:r>
                      <a:r>
                        <a:rPr lang="en-US" sz="1600" b="0" i="0" u="none" strike="noStrike" dirty="0" err="1" smtClean="0">
                          <a:solidFill>
                            <a:srgbClr val="000000"/>
                          </a:solidFill>
                          <a:effectLst/>
                          <a:latin typeface="Calibri"/>
                        </a:rPr>
                        <a:t>Yrs</a:t>
                      </a:r>
                      <a:endParaRPr lang="en-US" sz="1600" b="0" i="0" u="none" strike="noStrike" dirty="0">
                        <a:solidFill>
                          <a:srgbClr val="000000"/>
                        </a:solidFill>
                        <a:effectLst/>
                        <a:latin typeface="Calibri"/>
                      </a:endParaRPr>
                    </a:p>
                  </a:txBody>
                  <a:tcPr marL="171450" marR="9525" marT="9525" marB="0" anchor="b">
                    <a:lnL>
                      <a:noFill/>
                    </a:lnL>
                    <a:lnR>
                      <a:noFill/>
                    </a:lnR>
                    <a:lnT>
                      <a:noFill/>
                    </a:lnT>
                    <a:lnB>
                      <a:noFill/>
                    </a:lnB>
                  </a:tcPr>
                </a:tc>
                <a:tc>
                  <a:txBody>
                    <a:bodyPr/>
                    <a:lstStyle/>
                    <a:p>
                      <a:pPr algn="l" fontAlgn="b"/>
                      <a:endParaRPr lang="en-US" sz="1600" b="0" i="0" u="none" strike="noStrike">
                        <a:solidFill>
                          <a:srgbClr val="000000"/>
                        </a:solidFill>
                        <a:effectLst/>
                        <a:latin typeface="Calibri"/>
                      </a:endParaRPr>
                    </a:p>
                  </a:txBody>
                  <a:tcPr marL="9525" marR="9525" marT="9525" marB="0" anchor="b">
                    <a:lnL>
                      <a:noFill/>
                    </a:lnL>
                    <a:lnR>
                      <a:noFill/>
                    </a:lnR>
                    <a:lnT>
                      <a:noFill/>
                    </a:lnT>
                    <a:lnB>
                      <a:noFill/>
                    </a:lnB>
                  </a:tcPr>
                </a:tc>
                <a:tc>
                  <a:txBody>
                    <a:bodyPr/>
                    <a:lstStyle/>
                    <a:p>
                      <a:pPr algn="r" fontAlgn="b"/>
                      <a:r>
                        <a:rPr lang="en-US" sz="1600" b="0" i="0" u="none" strike="noStrike">
                          <a:solidFill>
                            <a:srgbClr val="000000"/>
                          </a:solidFill>
                          <a:effectLst/>
                          <a:latin typeface="Calibri" panose="020F0502020204030204" pitchFamily="34" charset="0"/>
                        </a:rPr>
                        <a:t>60.41</a:t>
                      </a:r>
                    </a:p>
                  </a:txBody>
                  <a:tcPr marL="9525" marR="9525" marT="9525" marB="0" anchor="b">
                    <a:lnL>
                      <a:noFill/>
                    </a:lnL>
                    <a:lnR>
                      <a:noFill/>
                    </a:lnR>
                    <a:lnT>
                      <a:noFill/>
                    </a:lnT>
                    <a:lnB>
                      <a:noFill/>
                    </a:lnB>
                    <a:solidFill>
                      <a:srgbClr val="FFFF00"/>
                    </a:solidFill>
                  </a:tcPr>
                </a:tc>
                <a:tc>
                  <a:txBody>
                    <a:bodyPr/>
                    <a:lstStyle/>
                    <a:p>
                      <a:pPr algn="r" fontAlgn="b"/>
                      <a:r>
                        <a:rPr lang="en-US" sz="1600" b="0" i="0" u="none" strike="noStrike">
                          <a:solidFill>
                            <a:srgbClr val="000000"/>
                          </a:solidFill>
                          <a:effectLst/>
                          <a:latin typeface="Calibri" panose="020F0502020204030204" pitchFamily="34" charset="0"/>
                        </a:rPr>
                        <a:t>137.90</a:t>
                      </a:r>
                    </a:p>
                  </a:txBody>
                  <a:tcPr marL="9525" marR="9525" marT="9525" marB="0" anchor="b">
                    <a:lnL>
                      <a:noFill/>
                    </a:lnL>
                    <a:lnR>
                      <a:noFill/>
                    </a:lnR>
                    <a:lnT>
                      <a:noFill/>
                    </a:lnT>
                    <a:lnB>
                      <a:noFill/>
                    </a:lnB>
                    <a:solidFill>
                      <a:srgbClr val="FFFF00"/>
                    </a:solidFill>
                  </a:tcPr>
                </a:tc>
                <a:tc>
                  <a:txBody>
                    <a:bodyPr/>
                    <a:lstStyle/>
                    <a:p>
                      <a:pPr algn="r" fontAlgn="b"/>
                      <a:r>
                        <a:rPr lang="en-US" sz="1600" b="0" i="0" u="none" strike="noStrike">
                          <a:solidFill>
                            <a:srgbClr val="000000"/>
                          </a:solidFill>
                          <a:effectLst/>
                          <a:latin typeface="Calibri" panose="020F0502020204030204" pitchFamily="34" charset="0"/>
                        </a:rPr>
                        <a:t>60.41</a:t>
                      </a:r>
                    </a:p>
                  </a:txBody>
                  <a:tcPr marL="9525" marR="9525" marT="9525" marB="0" anchor="b">
                    <a:lnL>
                      <a:noFill/>
                    </a:lnL>
                    <a:lnR>
                      <a:noFill/>
                    </a:lnR>
                    <a:lnT>
                      <a:noFill/>
                    </a:lnT>
                    <a:lnB>
                      <a:noFill/>
                    </a:lnB>
                  </a:tcPr>
                </a:tc>
                <a:tc>
                  <a:txBody>
                    <a:bodyPr/>
                    <a:lstStyle/>
                    <a:p>
                      <a:pPr algn="r" fontAlgn="b"/>
                      <a:r>
                        <a:rPr lang="en-US" sz="1600" b="0" i="0" u="none" strike="noStrike">
                          <a:solidFill>
                            <a:srgbClr val="000000"/>
                          </a:solidFill>
                          <a:effectLst/>
                          <a:latin typeface="Calibri" panose="020F0502020204030204" pitchFamily="34" charset="0"/>
                        </a:rPr>
                        <a:t>137.90</a:t>
                      </a:r>
                    </a:p>
                  </a:txBody>
                  <a:tcPr marL="9525" marR="9525" marT="9525" marB="0" anchor="b">
                    <a:lnL>
                      <a:noFill/>
                    </a:lnL>
                    <a:lnR>
                      <a:noFill/>
                    </a:lnR>
                    <a:lnT>
                      <a:noFill/>
                    </a:lnT>
                    <a:lnB>
                      <a:noFill/>
                    </a:lnB>
                  </a:tcPr>
                </a:tc>
              </a:tr>
              <a:tr h="254000">
                <a:tc>
                  <a:txBody>
                    <a:bodyPr/>
                    <a:lstStyle/>
                    <a:p>
                      <a:pPr algn="l" fontAlgn="b"/>
                      <a:r>
                        <a:rPr lang="en-US" sz="1600" b="0" i="0" u="none" strike="noStrike" dirty="0">
                          <a:solidFill>
                            <a:srgbClr val="000000"/>
                          </a:solidFill>
                          <a:effectLst/>
                          <a:latin typeface="Calibri"/>
                        </a:rPr>
                        <a:t>Gross Cost/Year</a:t>
                      </a:r>
                    </a:p>
                  </a:txBody>
                  <a:tcPr marL="171450" marR="9525" marT="9525" marB="0" anchor="b">
                    <a:lnL>
                      <a:noFill/>
                    </a:lnL>
                    <a:lnR>
                      <a:noFill/>
                    </a:lnR>
                    <a:lnT>
                      <a:noFill/>
                    </a:lnT>
                    <a:lnB>
                      <a:noFill/>
                    </a:lnB>
                  </a:tcPr>
                </a:tc>
                <a:tc>
                  <a:txBody>
                    <a:bodyPr/>
                    <a:lstStyle/>
                    <a:p>
                      <a:pPr algn="l" fontAlgn="b"/>
                      <a:endParaRPr lang="en-US" sz="1600" b="0" i="0" u="none" strike="noStrike" dirty="0">
                        <a:solidFill>
                          <a:srgbClr val="000000"/>
                        </a:solidFill>
                        <a:effectLst/>
                        <a:latin typeface="Calibri"/>
                      </a:endParaRPr>
                    </a:p>
                  </a:txBody>
                  <a:tcPr marL="9525" marR="9525" marT="9525" marB="0" anchor="b">
                    <a:lnL>
                      <a:noFill/>
                    </a:lnL>
                    <a:lnR>
                      <a:noFill/>
                    </a:lnR>
                    <a:lnT>
                      <a:noFill/>
                    </a:lnT>
                    <a:lnB>
                      <a:noFill/>
                    </a:lnB>
                  </a:tcPr>
                </a:tc>
                <a:tc>
                  <a:txBody>
                    <a:bodyPr/>
                    <a:lstStyle/>
                    <a:p>
                      <a:pPr algn="r" fontAlgn="b"/>
                      <a:r>
                        <a:rPr lang="en-US" sz="1600" b="0" i="0" u="none" strike="noStrike">
                          <a:solidFill>
                            <a:srgbClr val="000000"/>
                          </a:solidFill>
                          <a:effectLst/>
                          <a:latin typeface="Calibri" panose="020F0502020204030204" pitchFamily="34" charset="0"/>
                        </a:rPr>
                        <a:t>$79,768 </a:t>
                      </a:r>
                    </a:p>
                  </a:txBody>
                  <a:tcPr marL="9525" marR="9525" marT="9525" marB="0" anchor="b">
                    <a:lnL>
                      <a:noFill/>
                    </a:lnL>
                    <a:lnR>
                      <a:noFill/>
                    </a:lnR>
                    <a:lnT>
                      <a:noFill/>
                    </a:lnT>
                    <a:lnB>
                      <a:noFill/>
                    </a:lnB>
                    <a:solidFill>
                      <a:srgbClr val="FFFF00"/>
                    </a:solidFill>
                  </a:tcPr>
                </a:tc>
                <a:tc>
                  <a:txBody>
                    <a:bodyPr/>
                    <a:lstStyle/>
                    <a:p>
                      <a:pPr algn="r" fontAlgn="b"/>
                      <a:r>
                        <a:rPr lang="en-US" sz="1600" b="0" i="0" u="none" strike="noStrike">
                          <a:solidFill>
                            <a:srgbClr val="000000"/>
                          </a:solidFill>
                          <a:effectLst/>
                          <a:latin typeface="Calibri" panose="020F0502020204030204" pitchFamily="34" charset="0"/>
                        </a:rPr>
                        <a:t>$78,384 </a:t>
                      </a:r>
                    </a:p>
                  </a:txBody>
                  <a:tcPr marL="9525" marR="9525" marT="9525" marB="0" anchor="b">
                    <a:lnL>
                      <a:noFill/>
                    </a:lnL>
                    <a:lnR>
                      <a:noFill/>
                    </a:lnR>
                    <a:lnT>
                      <a:noFill/>
                    </a:lnT>
                    <a:lnB>
                      <a:noFill/>
                    </a:lnB>
                    <a:solidFill>
                      <a:srgbClr val="FFFF00"/>
                    </a:solidFill>
                  </a:tcPr>
                </a:tc>
                <a:tc>
                  <a:txBody>
                    <a:bodyPr/>
                    <a:lstStyle/>
                    <a:p>
                      <a:pPr algn="r" fontAlgn="b"/>
                      <a:r>
                        <a:rPr lang="en-US" sz="1600" b="0" i="0" u="none" strike="noStrike">
                          <a:solidFill>
                            <a:srgbClr val="000000"/>
                          </a:solidFill>
                          <a:effectLst/>
                          <a:latin typeface="Calibri" panose="020F0502020204030204" pitchFamily="34" charset="0"/>
                        </a:rPr>
                        <a:t>$699,873 </a:t>
                      </a:r>
                    </a:p>
                  </a:txBody>
                  <a:tcPr marL="9525" marR="9525" marT="9525" marB="0" anchor="b">
                    <a:lnL>
                      <a:noFill/>
                    </a:lnL>
                    <a:lnR>
                      <a:noFill/>
                    </a:lnR>
                    <a:lnT>
                      <a:noFill/>
                    </a:lnT>
                    <a:lnB>
                      <a:noFill/>
                    </a:lnB>
                  </a:tcPr>
                </a:tc>
                <a:tc>
                  <a:txBody>
                    <a:bodyPr/>
                    <a:lstStyle/>
                    <a:p>
                      <a:pPr algn="r" fontAlgn="b"/>
                      <a:r>
                        <a:rPr lang="en-US" sz="1600" b="0" i="0" u="none" strike="noStrike">
                          <a:solidFill>
                            <a:srgbClr val="000000"/>
                          </a:solidFill>
                          <a:effectLst/>
                          <a:latin typeface="Calibri" panose="020F0502020204030204" pitchFamily="34" charset="0"/>
                        </a:rPr>
                        <a:t>$670,787 </a:t>
                      </a:r>
                    </a:p>
                  </a:txBody>
                  <a:tcPr marL="9525" marR="9525" marT="9525" marB="0" anchor="b">
                    <a:lnL>
                      <a:noFill/>
                    </a:lnL>
                    <a:lnR>
                      <a:noFill/>
                    </a:lnR>
                    <a:lnT>
                      <a:noFill/>
                    </a:lnT>
                    <a:lnB>
                      <a:noFill/>
                    </a:lnB>
                  </a:tcPr>
                </a:tc>
              </a:tr>
              <a:tr h="254000">
                <a:tc>
                  <a:txBody>
                    <a:bodyPr/>
                    <a:lstStyle/>
                    <a:p>
                      <a:pPr algn="l" fontAlgn="b"/>
                      <a:r>
                        <a:rPr lang="en-US" sz="1600" b="0" i="0" u="none" strike="noStrike">
                          <a:solidFill>
                            <a:srgbClr val="000000"/>
                          </a:solidFill>
                          <a:effectLst/>
                          <a:latin typeface="Calibri"/>
                        </a:rPr>
                        <a:t>Net Cost/Year</a:t>
                      </a:r>
                    </a:p>
                  </a:txBody>
                  <a:tcPr marL="171450" marR="9525" marT="9525" marB="0" anchor="b">
                    <a:lnL>
                      <a:noFill/>
                    </a:lnL>
                    <a:lnR>
                      <a:noFill/>
                    </a:lnR>
                    <a:lnT>
                      <a:noFill/>
                    </a:lnT>
                    <a:lnB>
                      <a:noFill/>
                    </a:lnB>
                  </a:tcPr>
                </a:tc>
                <a:tc>
                  <a:txBody>
                    <a:bodyPr/>
                    <a:lstStyle/>
                    <a:p>
                      <a:pPr algn="l" fontAlgn="b"/>
                      <a:endParaRPr lang="en-US" sz="1600" b="0" i="0" u="none" strike="noStrike">
                        <a:solidFill>
                          <a:srgbClr val="000000"/>
                        </a:solidFill>
                        <a:effectLst/>
                        <a:latin typeface="Calibri"/>
                      </a:endParaRPr>
                    </a:p>
                  </a:txBody>
                  <a:tcPr marL="9525" marR="9525" marT="9525" marB="0" anchor="b">
                    <a:lnL>
                      <a:noFill/>
                    </a:lnL>
                    <a:lnR>
                      <a:noFill/>
                    </a:lnR>
                    <a:lnT>
                      <a:noFill/>
                    </a:lnT>
                    <a:lnB>
                      <a:noFill/>
                    </a:lnB>
                  </a:tcPr>
                </a:tc>
                <a:tc>
                  <a:txBody>
                    <a:bodyPr/>
                    <a:lstStyle/>
                    <a:p>
                      <a:pPr algn="r" fontAlgn="b"/>
                      <a:r>
                        <a:rPr lang="en-US" sz="1600" b="0" i="0" u="none" strike="noStrike">
                          <a:solidFill>
                            <a:srgbClr val="000000"/>
                          </a:solidFill>
                          <a:effectLst/>
                          <a:latin typeface="Calibri" panose="020F0502020204030204" pitchFamily="34" charset="0"/>
                        </a:rPr>
                        <a:t>$28,942 </a:t>
                      </a:r>
                    </a:p>
                  </a:txBody>
                  <a:tcPr marL="9525" marR="9525" marT="9525" marB="0" anchor="b">
                    <a:lnL>
                      <a:noFill/>
                    </a:lnL>
                    <a:lnR>
                      <a:noFill/>
                    </a:lnR>
                    <a:lnT>
                      <a:noFill/>
                    </a:lnT>
                    <a:lnB>
                      <a:noFill/>
                    </a:lnB>
                    <a:solidFill>
                      <a:srgbClr val="FFFF00"/>
                    </a:solidFill>
                  </a:tcPr>
                </a:tc>
                <a:tc>
                  <a:txBody>
                    <a:bodyPr/>
                    <a:lstStyle/>
                    <a:p>
                      <a:pPr algn="r" fontAlgn="b"/>
                      <a:r>
                        <a:rPr lang="en-US" sz="1600" b="0" i="0" u="none" strike="noStrike">
                          <a:solidFill>
                            <a:srgbClr val="000000"/>
                          </a:solidFill>
                          <a:effectLst/>
                          <a:latin typeface="Calibri" panose="020F0502020204030204" pitchFamily="34" charset="0"/>
                        </a:rPr>
                        <a:t>$27,559 </a:t>
                      </a:r>
                    </a:p>
                  </a:txBody>
                  <a:tcPr marL="9525" marR="9525" marT="9525" marB="0" anchor="b">
                    <a:lnL>
                      <a:noFill/>
                    </a:lnL>
                    <a:lnR>
                      <a:noFill/>
                    </a:lnR>
                    <a:lnT>
                      <a:noFill/>
                    </a:lnT>
                    <a:lnB>
                      <a:noFill/>
                    </a:lnB>
                    <a:solidFill>
                      <a:srgbClr val="FFFF00"/>
                    </a:solidFill>
                  </a:tcPr>
                </a:tc>
                <a:tc>
                  <a:txBody>
                    <a:bodyPr/>
                    <a:lstStyle/>
                    <a:p>
                      <a:pPr algn="r" fontAlgn="b"/>
                      <a:r>
                        <a:rPr lang="en-US" sz="1600" b="0" i="0" u="none" strike="noStrike">
                          <a:solidFill>
                            <a:srgbClr val="000000"/>
                          </a:solidFill>
                          <a:effectLst/>
                          <a:latin typeface="Calibri" panose="020F0502020204030204" pitchFamily="34" charset="0"/>
                        </a:rPr>
                        <a:t>$649,048 </a:t>
                      </a:r>
                    </a:p>
                  </a:txBody>
                  <a:tcPr marL="9525" marR="9525" marT="9525" marB="0" anchor="b">
                    <a:lnL>
                      <a:noFill/>
                    </a:lnL>
                    <a:lnR>
                      <a:noFill/>
                    </a:lnR>
                    <a:lnT>
                      <a:noFill/>
                    </a:lnT>
                    <a:lnB>
                      <a:noFill/>
                    </a:lnB>
                  </a:tcPr>
                </a:tc>
                <a:tc>
                  <a:txBody>
                    <a:bodyPr/>
                    <a:lstStyle/>
                    <a:p>
                      <a:pPr algn="r" fontAlgn="b"/>
                      <a:r>
                        <a:rPr lang="en-US" sz="1600" b="0" i="0" u="none" strike="noStrike">
                          <a:solidFill>
                            <a:srgbClr val="000000"/>
                          </a:solidFill>
                          <a:effectLst/>
                          <a:latin typeface="Calibri" panose="020F0502020204030204" pitchFamily="34" charset="0"/>
                        </a:rPr>
                        <a:t>$619,961 </a:t>
                      </a:r>
                    </a:p>
                  </a:txBody>
                  <a:tcPr marL="9525" marR="9525" marT="9525" marB="0" anchor="b">
                    <a:lnL>
                      <a:noFill/>
                    </a:lnL>
                    <a:lnR>
                      <a:noFill/>
                    </a:lnR>
                    <a:lnT>
                      <a:noFill/>
                    </a:lnT>
                    <a:lnB>
                      <a:noFill/>
                    </a:lnB>
                  </a:tcPr>
                </a:tc>
              </a:tr>
              <a:tr h="254000">
                <a:tc>
                  <a:txBody>
                    <a:bodyPr/>
                    <a:lstStyle/>
                    <a:p>
                      <a:pPr algn="l" fontAlgn="b"/>
                      <a:r>
                        <a:rPr lang="en-US" sz="1600" b="0" i="0" u="none" strike="noStrike">
                          <a:solidFill>
                            <a:srgbClr val="000000"/>
                          </a:solidFill>
                          <a:effectLst/>
                          <a:latin typeface="Calibri"/>
                        </a:rPr>
                        <a:t>Elasticity </a:t>
                      </a:r>
                    </a:p>
                  </a:txBody>
                  <a:tcPr marL="171450" marR="9525" marT="9525" marB="0" anchor="b">
                    <a:lnL>
                      <a:noFill/>
                    </a:lnL>
                    <a:lnR>
                      <a:noFill/>
                    </a:lnR>
                    <a:lnT>
                      <a:noFill/>
                    </a:lnT>
                    <a:lnB>
                      <a:noFill/>
                    </a:lnB>
                  </a:tcPr>
                </a:tc>
                <a:tc>
                  <a:txBody>
                    <a:bodyPr/>
                    <a:lstStyle/>
                    <a:p>
                      <a:pPr algn="l" fontAlgn="b"/>
                      <a:endParaRPr lang="en-US" sz="1600" b="0" i="0" u="none" strike="noStrike">
                        <a:solidFill>
                          <a:srgbClr val="000000"/>
                        </a:solidFill>
                        <a:effectLst/>
                        <a:latin typeface="Calibri"/>
                      </a:endParaRPr>
                    </a:p>
                  </a:txBody>
                  <a:tcPr marL="9525" marR="9525" marT="9525" marB="0" anchor="b">
                    <a:lnL>
                      <a:noFill/>
                    </a:lnL>
                    <a:lnR>
                      <a:noFill/>
                    </a:lnR>
                    <a:lnT>
                      <a:noFill/>
                    </a:lnT>
                    <a:lnB>
                      <a:noFill/>
                    </a:lnB>
                  </a:tcPr>
                </a:tc>
                <a:tc>
                  <a:txBody>
                    <a:bodyPr/>
                    <a:lstStyle/>
                    <a:p>
                      <a:pPr algn="r" fontAlgn="b"/>
                      <a:r>
                        <a:rPr lang="en-US" sz="1600" b="0" i="0" u="none" strike="noStrike">
                          <a:solidFill>
                            <a:srgbClr val="000000"/>
                          </a:solidFill>
                          <a:effectLst/>
                          <a:latin typeface="Calibri" panose="020F0502020204030204" pitchFamily="34" charset="0"/>
                        </a:rPr>
                        <a:t>1.79</a:t>
                      </a:r>
                    </a:p>
                  </a:txBody>
                  <a:tcPr marL="9525" marR="9525" marT="9525" marB="0" anchor="b">
                    <a:lnL>
                      <a:noFill/>
                    </a:lnL>
                    <a:lnR>
                      <a:noFill/>
                    </a:lnR>
                    <a:lnT>
                      <a:noFill/>
                    </a:lnT>
                    <a:lnB>
                      <a:noFill/>
                    </a:lnB>
                    <a:solidFill>
                      <a:srgbClr val="FFFF00"/>
                    </a:solidFill>
                  </a:tcPr>
                </a:tc>
                <a:tc>
                  <a:txBody>
                    <a:bodyPr/>
                    <a:lstStyle/>
                    <a:p>
                      <a:pPr algn="r" fontAlgn="b"/>
                      <a:r>
                        <a:rPr lang="en-US" sz="1600" b="0" i="0" u="none" strike="noStrike">
                          <a:solidFill>
                            <a:srgbClr val="000000"/>
                          </a:solidFill>
                          <a:effectLst/>
                          <a:latin typeface="Calibri" panose="020F0502020204030204" pitchFamily="34" charset="0"/>
                        </a:rPr>
                        <a:t>1.82</a:t>
                      </a:r>
                    </a:p>
                  </a:txBody>
                  <a:tcPr marL="9525" marR="9525" marT="9525" marB="0" anchor="b">
                    <a:lnL>
                      <a:noFill/>
                    </a:lnL>
                    <a:lnR>
                      <a:noFill/>
                    </a:lnR>
                    <a:lnT>
                      <a:noFill/>
                    </a:lnT>
                    <a:lnB>
                      <a:noFill/>
                    </a:lnB>
                    <a:solidFill>
                      <a:srgbClr val="FFFF00"/>
                    </a:solidFill>
                  </a:tcPr>
                </a:tc>
                <a:tc>
                  <a:txBody>
                    <a:bodyPr/>
                    <a:lstStyle/>
                    <a:p>
                      <a:pPr algn="r" fontAlgn="b"/>
                      <a:r>
                        <a:rPr lang="en-US" sz="1600" b="0" i="0" u="none" strike="noStrike">
                          <a:solidFill>
                            <a:srgbClr val="000000"/>
                          </a:solidFill>
                          <a:effectLst/>
                          <a:latin typeface="Calibri" panose="020F0502020204030204" pitchFamily="34" charset="0"/>
                        </a:rPr>
                        <a:t>0.16</a:t>
                      </a:r>
                    </a:p>
                  </a:txBody>
                  <a:tcPr marL="9525" marR="9525" marT="9525" marB="0" anchor="b">
                    <a:lnL>
                      <a:noFill/>
                    </a:lnL>
                    <a:lnR>
                      <a:noFill/>
                    </a:lnR>
                    <a:lnT>
                      <a:noFill/>
                    </a:lnT>
                    <a:lnB>
                      <a:noFill/>
                    </a:lnB>
                  </a:tcPr>
                </a:tc>
                <a:tc>
                  <a:txBody>
                    <a:bodyPr/>
                    <a:lstStyle/>
                    <a:p>
                      <a:pPr algn="r" fontAlgn="b"/>
                      <a:r>
                        <a:rPr lang="en-US" sz="1600" b="0" i="0" u="none" strike="noStrike" dirty="0">
                          <a:solidFill>
                            <a:srgbClr val="000000"/>
                          </a:solidFill>
                          <a:effectLst/>
                          <a:latin typeface="Calibri" panose="020F0502020204030204" pitchFamily="34" charset="0"/>
                        </a:rPr>
                        <a:t>0.16</a:t>
                      </a:r>
                    </a:p>
                  </a:txBody>
                  <a:tcPr marL="9525" marR="9525" marT="9525" marB="0" anchor="b">
                    <a:lnL>
                      <a:noFill/>
                    </a:lnL>
                    <a:lnR>
                      <a:noFill/>
                    </a:lnR>
                    <a:lnT>
                      <a:noFill/>
                    </a:lnT>
                    <a:lnB>
                      <a:noFill/>
                    </a:lnB>
                  </a:tcPr>
                </a:tc>
              </a:tr>
            </a:tbl>
          </a:graphicData>
        </a:graphic>
      </p:graphicFrame>
      <p:sp>
        <p:nvSpPr>
          <p:cNvPr id="3" name="Footer Placeholder 2"/>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336601443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t>Overview</a:t>
            </a:r>
            <a:endParaRPr lang="en-US" dirty="0"/>
          </a:p>
        </p:txBody>
      </p:sp>
      <p:sp>
        <p:nvSpPr>
          <p:cNvPr id="3" name="Content Placeholder 2"/>
          <p:cNvSpPr>
            <a:spLocks noGrp="1"/>
          </p:cNvSpPr>
          <p:nvPr>
            <p:ph idx="1"/>
          </p:nvPr>
        </p:nvSpPr>
        <p:spPr/>
        <p:txBody>
          <a:bodyPr>
            <a:normAutofit/>
          </a:bodyPr>
          <a:lstStyle/>
          <a:p>
            <a:r>
              <a:rPr lang="en-US" dirty="0" smtClean="0"/>
              <a:t>This project uses administrative data from two states to analyze effect of current and alternative pension plan designs on labor supply and workforce quality.</a:t>
            </a:r>
          </a:p>
          <a:p>
            <a:r>
              <a:rPr lang="en-US" dirty="0" smtClean="0"/>
              <a:t>Findings today</a:t>
            </a:r>
          </a:p>
          <a:p>
            <a:pPr lvl="1"/>
            <a:r>
              <a:rPr lang="en-US" dirty="0" smtClean="0"/>
              <a:t>STEM teachers in MO</a:t>
            </a:r>
          </a:p>
          <a:p>
            <a:pPr lvl="1"/>
            <a:r>
              <a:rPr lang="en-US" dirty="0" smtClean="0"/>
              <a:t>Evaluate fit of simulations using structural estimates of teacher preferences</a:t>
            </a:r>
          </a:p>
          <a:p>
            <a:pPr lvl="1"/>
            <a:r>
              <a:rPr lang="en-US" dirty="0" smtClean="0"/>
              <a:t>Simulate effect of reducing late career “push” incentives for high quality / high need teachers</a:t>
            </a:r>
          </a:p>
          <a:p>
            <a:pPr lvl="2"/>
            <a:r>
              <a:rPr lang="en-US" dirty="0" smtClean="0"/>
              <a:t>Selective retention bonuses</a:t>
            </a:r>
          </a:p>
          <a:p>
            <a:pPr lvl="2"/>
            <a:r>
              <a:rPr lang="en-US" dirty="0" smtClean="0"/>
              <a:t>Selective DROP plans</a:t>
            </a:r>
          </a:p>
          <a:p>
            <a:pPr lvl="1"/>
            <a:endParaRPr lang="en-US" dirty="0" smtClean="0"/>
          </a:p>
        </p:txBody>
      </p:sp>
      <p:sp>
        <p:nvSpPr>
          <p:cNvPr id="4" name="Slide Number Placeholder 3"/>
          <p:cNvSpPr>
            <a:spLocks noGrp="1"/>
          </p:cNvSpPr>
          <p:nvPr>
            <p:ph type="sldNum" sz="quarter" idx="12"/>
          </p:nvPr>
        </p:nvSpPr>
        <p:spPr/>
        <p:txBody>
          <a:bodyPr/>
          <a:lstStyle/>
          <a:p>
            <a:fld id="{F646BE27-C893-436B-B36D-EF114FC8B6F5}" type="slidenum">
              <a:rPr lang="en-US" smtClean="0"/>
              <a:t>2</a:t>
            </a:fld>
            <a:endParaRPr lang="en-US"/>
          </a:p>
        </p:txBody>
      </p:sp>
      <p:sp>
        <p:nvSpPr>
          <p:cNvPr id="5" name="Footer Placeholder 4"/>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256474352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F646BE27-C893-436B-B36D-EF114FC8B6F5}" type="slidenum">
              <a:rPr lang="en-US" smtClean="0"/>
              <a:t>20</a:t>
            </a:fld>
            <a:endParaRPr lang="en-US"/>
          </a:p>
        </p:txBody>
      </p:sp>
      <p:sp>
        <p:nvSpPr>
          <p:cNvPr id="5" name="Title 2"/>
          <p:cNvSpPr txBox="1">
            <a:spLocks/>
          </p:cNvSpPr>
          <p:nvPr/>
        </p:nvSpPr>
        <p:spPr>
          <a:xfrm>
            <a:off x="457200" y="533400"/>
            <a:ext cx="8229600" cy="990600"/>
          </a:xfrm>
          <a:prstGeom prst="rect">
            <a:avLst/>
          </a:prstGeom>
        </p:spPr>
        <p:txBody>
          <a:bodyPr/>
          <a:lstStyle>
            <a:lvl1pPr algn="l" defTabSz="914400" rtl="0" eaLnBrk="1" latinLnBrk="0" hangingPunct="1">
              <a:spcBef>
                <a:spcPct val="0"/>
              </a:spcBef>
              <a:buNone/>
              <a:defRPr sz="4000" kern="1200" spc="-100" baseline="0">
                <a:solidFill>
                  <a:schemeClr val="tx2"/>
                </a:solidFill>
                <a:latin typeface="+mj-lt"/>
                <a:ea typeface="+mj-ea"/>
                <a:cs typeface="+mj-cs"/>
              </a:defRPr>
            </a:lvl1pPr>
          </a:lstStyle>
          <a:p>
            <a:r>
              <a:rPr lang="en-US" dirty="0" smtClean="0"/>
              <a:t>Policy Simulation</a:t>
            </a:r>
            <a:endParaRPr lang="en-US" dirty="0"/>
          </a:p>
        </p:txBody>
      </p:sp>
      <p:graphicFrame>
        <p:nvGraphicFramePr>
          <p:cNvPr id="6" name="Table 5"/>
          <p:cNvGraphicFramePr>
            <a:graphicFrameLocks noGrp="1"/>
          </p:cNvGraphicFramePr>
          <p:nvPr>
            <p:extLst>
              <p:ext uri="{D42A27DB-BD31-4B8C-83A1-F6EECF244321}">
                <p14:modId xmlns:p14="http://schemas.microsoft.com/office/powerpoint/2010/main" val="3267633131"/>
              </p:ext>
            </p:extLst>
          </p:nvPr>
        </p:nvGraphicFramePr>
        <p:xfrm>
          <a:off x="990600" y="1905000"/>
          <a:ext cx="6476999" cy="3869690"/>
        </p:xfrm>
        <a:graphic>
          <a:graphicData uri="http://schemas.openxmlformats.org/drawingml/2006/table">
            <a:tbl>
              <a:tblPr/>
              <a:tblGrid>
                <a:gridCol w="2615884"/>
                <a:gridCol w="232921"/>
                <a:gridCol w="860016"/>
                <a:gridCol w="860016"/>
                <a:gridCol w="860016"/>
                <a:gridCol w="1048146"/>
              </a:tblGrid>
              <a:tr h="254000">
                <a:tc>
                  <a:txBody>
                    <a:bodyPr/>
                    <a:lstStyle/>
                    <a:p>
                      <a:pPr algn="l" fontAlgn="b"/>
                      <a:endParaRPr lang="en-US" sz="1600" b="0" i="0" u="none" strike="noStrike" dirty="0">
                        <a:solidFill>
                          <a:srgbClr val="000000"/>
                        </a:solidFill>
                        <a:effectLst/>
                        <a:latin typeface="Calibri"/>
                      </a:endParaRPr>
                    </a:p>
                  </a:txBody>
                  <a:tcPr marL="9525" marR="9525" marT="9525" marB="0" anchor="b">
                    <a:lnL>
                      <a:noFill/>
                    </a:lnL>
                    <a:lnR>
                      <a:noFill/>
                    </a:lnR>
                    <a:lnT>
                      <a:noFill/>
                    </a:lnT>
                    <a:lnB>
                      <a:noFill/>
                    </a:lnB>
                  </a:tcPr>
                </a:tc>
                <a:tc>
                  <a:txBody>
                    <a:bodyPr/>
                    <a:lstStyle/>
                    <a:p>
                      <a:pPr algn="l" fontAlgn="b"/>
                      <a:endParaRPr lang="en-US" sz="1600" b="0" i="0" u="none" strike="noStrike">
                        <a:solidFill>
                          <a:srgbClr val="000000"/>
                        </a:solidFill>
                        <a:effectLst/>
                        <a:latin typeface="Calibri"/>
                      </a:endParaRPr>
                    </a:p>
                  </a:txBody>
                  <a:tcPr marL="9525" marR="9525" marT="9525" marB="0" anchor="b">
                    <a:lnL>
                      <a:noFill/>
                    </a:lnL>
                    <a:lnR>
                      <a:noFill/>
                    </a:lnR>
                    <a:lnT>
                      <a:noFill/>
                    </a:lnT>
                    <a:lnB>
                      <a:noFill/>
                    </a:lnB>
                  </a:tcPr>
                </a:tc>
                <a:tc gridSpan="4">
                  <a:txBody>
                    <a:bodyPr/>
                    <a:lstStyle/>
                    <a:p>
                      <a:pPr algn="ctr" fontAlgn="b"/>
                      <a:r>
                        <a:rPr lang="en-US" sz="1600" b="0" i="0" u="none" strike="noStrike">
                          <a:solidFill>
                            <a:srgbClr val="000000"/>
                          </a:solidFill>
                          <a:effectLst/>
                          <a:latin typeface="Calibri"/>
                        </a:rPr>
                        <a:t>Exp=32</a:t>
                      </a:r>
                    </a:p>
                  </a:txBody>
                  <a:tcPr marL="9525" marR="9525" marT="9525"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r>
              <a:tr h="254000">
                <a:tc>
                  <a:txBody>
                    <a:bodyPr/>
                    <a:lstStyle/>
                    <a:p>
                      <a:pPr algn="l" fontAlgn="b"/>
                      <a:endParaRPr lang="en-US" sz="1600" b="0" i="0" u="none" strike="noStrike">
                        <a:solidFill>
                          <a:srgbClr val="000000"/>
                        </a:solidFill>
                        <a:effectLst/>
                        <a:latin typeface="Calibri"/>
                      </a:endParaRPr>
                    </a:p>
                  </a:txBody>
                  <a:tcPr marL="9525" marR="9525" marT="9525" marB="0" anchor="b">
                    <a:lnL>
                      <a:noFill/>
                    </a:lnL>
                    <a:lnR>
                      <a:noFill/>
                    </a:lnR>
                    <a:lnT>
                      <a:noFill/>
                    </a:lnT>
                    <a:lnB>
                      <a:noFill/>
                    </a:lnB>
                  </a:tcPr>
                </a:tc>
                <a:tc>
                  <a:txBody>
                    <a:bodyPr/>
                    <a:lstStyle/>
                    <a:p>
                      <a:pPr algn="l" fontAlgn="b"/>
                      <a:endParaRPr lang="en-US" sz="1600" b="0" i="0" u="none" strike="noStrike">
                        <a:solidFill>
                          <a:srgbClr val="000000"/>
                        </a:solidFill>
                        <a:effectLst/>
                        <a:latin typeface="Calibri"/>
                      </a:endParaRPr>
                    </a:p>
                  </a:txBody>
                  <a:tcPr marL="9525" marR="9525" marT="9525" marB="0" anchor="b">
                    <a:lnL>
                      <a:noFill/>
                    </a:lnL>
                    <a:lnR>
                      <a:noFill/>
                    </a:lnR>
                    <a:lnT>
                      <a:noFill/>
                    </a:lnT>
                    <a:lnB>
                      <a:noFill/>
                    </a:lnB>
                  </a:tcPr>
                </a:tc>
                <a:tc gridSpan="2">
                  <a:txBody>
                    <a:bodyPr/>
                    <a:lstStyle/>
                    <a:p>
                      <a:pPr algn="ctr" fontAlgn="b"/>
                      <a:r>
                        <a:rPr lang="en-US" sz="1600" b="0" i="0" u="none" strike="noStrike">
                          <a:solidFill>
                            <a:srgbClr val="000000"/>
                          </a:solidFill>
                          <a:effectLst/>
                          <a:latin typeface="Calibri"/>
                        </a:rPr>
                        <a:t>Targeted</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ctr" fontAlgn="b"/>
                      <a:r>
                        <a:rPr lang="en-US" sz="1600" b="0" i="0" u="none" strike="noStrike">
                          <a:solidFill>
                            <a:srgbClr val="000000"/>
                          </a:solidFill>
                          <a:effectLst/>
                          <a:latin typeface="Calibri"/>
                        </a:rPr>
                        <a:t>Untargeted</a:t>
                      </a:r>
                    </a:p>
                  </a:txBody>
                  <a:tcPr marL="9525" marR="9525" marT="9525" marB="0" anchor="b">
                    <a:lnL>
                      <a:noFill/>
                    </a:lnL>
                    <a:lnR>
                      <a:noFill/>
                    </a:lnR>
                    <a:lnT>
                      <a:noFill/>
                    </a:lnT>
                    <a:lnB>
                      <a:noFill/>
                    </a:lnB>
                  </a:tcPr>
                </a:tc>
                <a:tc hMerge="1">
                  <a:txBody>
                    <a:bodyPr/>
                    <a:lstStyle/>
                    <a:p>
                      <a:endParaRPr lang="en-US"/>
                    </a:p>
                  </a:txBody>
                  <a:tcPr/>
                </a:tc>
              </a:tr>
              <a:tr h="254000">
                <a:tc>
                  <a:txBody>
                    <a:bodyPr/>
                    <a:lstStyle/>
                    <a:p>
                      <a:pPr algn="l" fontAlgn="b"/>
                      <a:endParaRPr lang="en-US" sz="1600" b="0" i="0" u="none" strike="noStrike" dirty="0">
                        <a:solidFill>
                          <a:srgbClr val="000000"/>
                        </a:solidFill>
                        <a:effectLst/>
                        <a:latin typeface="Calibri"/>
                      </a:endParaRPr>
                    </a:p>
                  </a:txBody>
                  <a:tcPr marL="9525" marR="9525" marT="9525" marB="0" anchor="b">
                    <a:lnL>
                      <a:noFill/>
                    </a:lnL>
                    <a:lnR>
                      <a:noFill/>
                    </a:lnR>
                    <a:lnT>
                      <a:noFill/>
                    </a:lnT>
                    <a:lnB>
                      <a:noFill/>
                    </a:lnB>
                  </a:tcPr>
                </a:tc>
                <a:tc>
                  <a:txBody>
                    <a:bodyPr/>
                    <a:lstStyle/>
                    <a:p>
                      <a:pPr algn="l" fontAlgn="b"/>
                      <a:endParaRPr lang="en-US" sz="1600" b="0" i="0" u="none" strike="noStrike">
                        <a:solidFill>
                          <a:srgbClr val="000000"/>
                        </a:solidFill>
                        <a:effectLst/>
                        <a:latin typeface="Calibri"/>
                      </a:endParaRPr>
                    </a:p>
                  </a:txBody>
                  <a:tcPr marL="9525" marR="9525" marT="9525" marB="0" anchor="b">
                    <a:lnL>
                      <a:noFill/>
                    </a:lnL>
                    <a:lnR>
                      <a:noFill/>
                    </a:lnR>
                    <a:lnT>
                      <a:noFill/>
                    </a:lnT>
                    <a:lnB>
                      <a:noFill/>
                    </a:lnB>
                  </a:tcPr>
                </a:tc>
                <a:tc gridSpan="2">
                  <a:txBody>
                    <a:bodyPr/>
                    <a:lstStyle/>
                    <a:p>
                      <a:pPr algn="ctr" fontAlgn="b"/>
                      <a:r>
                        <a:rPr lang="en-US" sz="1600" b="0" i="0" u="none" strike="noStrike">
                          <a:solidFill>
                            <a:srgbClr val="000000"/>
                          </a:solidFill>
                          <a:effectLst/>
                          <a:latin typeface="Calibri"/>
                        </a:rPr>
                        <a:t>Size of Bonus</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ctr" fontAlgn="b"/>
                      <a:r>
                        <a:rPr lang="en-US" sz="1600" b="0" i="0" u="none" strike="noStrike">
                          <a:solidFill>
                            <a:srgbClr val="000000"/>
                          </a:solidFill>
                          <a:effectLst/>
                          <a:latin typeface="Calibri"/>
                        </a:rPr>
                        <a:t>Size of Bonus</a:t>
                      </a:r>
                    </a:p>
                  </a:txBody>
                  <a:tcPr marL="9525" marR="9525" marT="9525" marB="0" anchor="b">
                    <a:lnL>
                      <a:noFill/>
                    </a:lnL>
                    <a:lnR>
                      <a:noFill/>
                    </a:lnR>
                    <a:lnT>
                      <a:noFill/>
                    </a:lnT>
                    <a:lnB>
                      <a:noFill/>
                    </a:lnB>
                  </a:tcPr>
                </a:tc>
                <a:tc hMerge="1">
                  <a:txBody>
                    <a:bodyPr/>
                    <a:lstStyle/>
                    <a:p>
                      <a:endParaRPr lang="en-US"/>
                    </a:p>
                  </a:txBody>
                  <a:tcPr/>
                </a:tc>
              </a:tr>
              <a:tr h="254000">
                <a:tc>
                  <a:txBody>
                    <a:bodyPr/>
                    <a:lstStyle/>
                    <a:p>
                      <a:pPr algn="l" fontAlgn="b"/>
                      <a:r>
                        <a:rPr lang="en-US" sz="1600" b="0" i="0" u="none" strike="noStrike">
                          <a:solidFill>
                            <a:srgbClr val="000000"/>
                          </a:solidFill>
                          <a:effectLst/>
                          <a:latin typeface="Calibri"/>
                        </a:rPr>
                        <a:t>Program Duration</a:t>
                      </a:r>
                    </a:p>
                  </a:txBody>
                  <a:tcPr marL="9525" marR="9525" marT="9525" marB="0" anchor="b">
                    <a:lnL>
                      <a:noFill/>
                    </a:lnL>
                    <a:lnR>
                      <a:noFill/>
                    </a:lnR>
                    <a:lnT>
                      <a:noFill/>
                    </a:lnT>
                    <a:lnB>
                      <a:noFill/>
                    </a:lnB>
                  </a:tcPr>
                </a:tc>
                <a:tc>
                  <a:txBody>
                    <a:bodyPr/>
                    <a:lstStyle/>
                    <a:p>
                      <a:pPr algn="l" fontAlgn="b"/>
                      <a:endParaRPr lang="en-US" sz="1600" b="0" i="0" u="none" strike="noStrike">
                        <a:solidFill>
                          <a:srgbClr val="000000"/>
                        </a:solidFill>
                        <a:effectLst/>
                        <a:latin typeface="Calibri"/>
                      </a:endParaRPr>
                    </a:p>
                  </a:txBody>
                  <a:tcPr marL="9525" marR="9525" marT="9525" marB="0" anchor="b">
                    <a:lnL>
                      <a:noFill/>
                    </a:lnL>
                    <a:lnR>
                      <a:noFill/>
                    </a:lnR>
                    <a:lnT>
                      <a:noFill/>
                    </a:lnT>
                    <a:lnB>
                      <a:noFill/>
                    </a:lnB>
                  </a:tcPr>
                </a:tc>
                <a:tc>
                  <a:txBody>
                    <a:bodyPr/>
                    <a:lstStyle/>
                    <a:p>
                      <a:pPr algn="r" fontAlgn="b"/>
                      <a:r>
                        <a:rPr lang="en-US" sz="1600" b="0" i="0" u="none" strike="noStrike">
                          <a:solidFill>
                            <a:srgbClr val="000000"/>
                          </a:solidFill>
                          <a:effectLst/>
                          <a:latin typeface="Calibri"/>
                        </a:rPr>
                        <a:t>$5,000 </a:t>
                      </a:r>
                    </a:p>
                  </a:txBody>
                  <a:tcPr marL="9525" marR="9525" marT="9525" marB="0" anchor="b">
                    <a:lnL>
                      <a:noFill/>
                    </a:lnL>
                    <a:lnR>
                      <a:noFill/>
                    </a:lnR>
                    <a:lnT>
                      <a:noFill/>
                    </a:lnT>
                    <a:lnB>
                      <a:noFill/>
                    </a:lnB>
                  </a:tcPr>
                </a:tc>
                <a:tc>
                  <a:txBody>
                    <a:bodyPr/>
                    <a:lstStyle/>
                    <a:p>
                      <a:pPr algn="r" fontAlgn="b"/>
                      <a:r>
                        <a:rPr lang="en-US" sz="1600" b="0" i="0" u="none" strike="noStrike">
                          <a:solidFill>
                            <a:srgbClr val="000000"/>
                          </a:solidFill>
                          <a:effectLst/>
                          <a:latin typeface="Calibri"/>
                        </a:rPr>
                        <a:t>$10,000 </a:t>
                      </a:r>
                    </a:p>
                  </a:txBody>
                  <a:tcPr marL="9525" marR="9525" marT="9525" marB="0" anchor="b">
                    <a:lnL>
                      <a:noFill/>
                    </a:lnL>
                    <a:lnR>
                      <a:noFill/>
                    </a:lnR>
                    <a:lnT>
                      <a:noFill/>
                    </a:lnT>
                    <a:lnB>
                      <a:noFill/>
                    </a:lnB>
                  </a:tcPr>
                </a:tc>
                <a:tc>
                  <a:txBody>
                    <a:bodyPr/>
                    <a:lstStyle/>
                    <a:p>
                      <a:pPr algn="r" fontAlgn="b"/>
                      <a:r>
                        <a:rPr lang="en-US" sz="1600" b="0" i="0" u="none" strike="noStrike">
                          <a:solidFill>
                            <a:srgbClr val="000000"/>
                          </a:solidFill>
                          <a:effectLst/>
                          <a:latin typeface="Calibri"/>
                        </a:rPr>
                        <a:t>$5,000 </a:t>
                      </a:r>
                    </a:p>
                  </a:txBody>
                  <a:tcPr marL="9525" marR="9525" marT="9525" marB="0" anchor="b">
                    <a:lnL>
                      <a:noFill/>
                    </a:lnL>
                    <a:lnR>
                      <a:noFill/>
                    </a:lnR>
                    <a:lnT>
                      <a:noFill/>
                    </a:lnT>
                    <a:lnB>
                      <a:noFill/>
                    </a:lnB>
                  </a:tcPr>
                </a:tc>
                <a:tc>
                  <a:txBody>
                    <a:bodyPr/>
                    <a:lstStyle/>
                    <a:p>
                      <a:pPr algn="r" fontAlgn="b"/>
                      <a:r>
                        <a:rPr lang="en-US" sz="1600" b="0" i="0" u="none" strike="noStrike">
                          <a:solidFill>
                            <a:srgbClr val="000000"/>
                          </a:solidFill>
                          <a:effectLst/>
                          <a:latin typeface="Calibri"/>
                        </a:rPr>
                        <a:t>$10,000 </a:t>
                      </a:r>
                    </a:p>
                  </a:txBody>
                  <a:tcPr marL="9525" marR="9525" marT="9525" marB="0" anchor="b">
                    <a:lnL>
                      <a:noFill/>
                    </a:lnL>
                    <a:lnR>
                      <a:noFill/>
                    </a:lnR>
                    <a:lnT>
                      <a:noFill/>
                    </a:lnT>
                    <a:lnB>
                      <a:noFill/>
                    </a:lnB>
                  </a:tcPr>
                </a:tc>
              </a:tr>
              <a:tr h="254000">
                <a:tc>
                  <a:txBody>
                    <a:bodyPr/>
                    <a:lstStyle/>
                    <a:p>
                      <a:pPr algn="l" fontAlgn="b"/>
                      <a:r>
                        <a:rPr lang="en-US" sz="1600" b="0" i="0" u="none" strike="noStrike">
                          <a:solidFill>
                            <a:srgbClr val="000000"/>
                          </a:solidFill>
                          <a:effectLst/>
                          <a:latin typeface="Calibri"/>
                        </a:rPr>
                        <a:t>Five Years</a:t>
                      </a:r>
                    </a:p>
                  </a:txBody>
                  <a:tcPr marL="85725" marR="9525" marT="9525" marB="0" anchor="b">
                    <a:lnL>
                      <a:noFill/>
                    </a:lnL>
                    <a:lnR>
                      <a:noFill/>
                    </a:lnR>
                    <a:lnT>
                      <a:noFill/>
                    </a:lnT>
                    <a:lnB>
                      <a:noFill/>
                    </a:lnB>
                  </a:tcPr>
                </a:tc>
                <a:tc>
                  <a:txBody>
                    <a:bodyPr/>
                    <a:lstStyle/>
                    <a:p>
                      <a:pPr algn="l" fontAlgn="b"/>
                      <a:endParaRPr lang="en-US" sz="1600" b="0" i="0" u="none" strike="noStrike">
                        <a:solidFill>
                          <a:srgbClr val="000000"/>
                        </a:solidFill>
                        <a:effectLst/>
                        <a:latin typeface="Calibri"/>
                      </a:endParaRPr>
                    </a:p>
                  </a:txBody>
                  <a:tcPr marL="9525" marR="9525" marT="9525" marB="0" anchor="b">
                    <a:lnL>
                      <a:noFill/>
                    </a:lnL>
                    <a:lnR>
                      <a:noFill/>
                    </a:lnR>
                    <a:lnT>
                      <a:noFill/>
                    </a:lnT>
                    <a:lnB>
                      <a:noFill/>
                    </a:lnB>
                  </a:tcPr>
                </a:tc>
                <a:tc>
                  <a:txBody>
                    <a:bodyPr/>
                    <a:lstStyle/>
                    <a:p>
                      <a:pPr algn="l" fontAlgn="b"/>
                      <a:endParaRPr lang="en-US" sz="1600" b="0" i="0" u="none" strike="noStrike">
                        <a:solidFill>
                          <a:srgbClr val="000000"/>
                        </a:solidFill>
                        <a:effectLst/>
                        <a:latin typeface="Calibri"/>
                      </a:endParaRPr>
                    </a:p>
                  </a:txBody>
                  <a:tcPr marL="9525" marR="9525" marT="9525" marB="0" anchor="b">
                    <a:lnL>
                      <a:noFill/>
                    </a:lnL>
                    <a:lnR>
                      <a:noFill/>
                    </a:lnR>
                    <a:lnT>
                      <a:noFill/>
                    </a:lnT>
                    <a:lnB>
                      <a:noFill/>
                    </a:lnB>
                  </a:tcPr>
                </a:tc>
                <a:tc>
                  <a:txBody>
                    <a:bodyPr/>
                    <a:lstStyle/>
                    <a:p>
                      <a:pPr algn="l" fontAlgn="b"/>
                      <a:endParaRPr lang="en-US" sz="1600" b="0" i="0" u="none" strike="noStrike">
                        <a:solidFill>
                          <a:srgbClr val="000000"/>
                        </a:solidFill>
                        <a:effectLst/>
                        <a:latin typeface="Calibri"/>
                      </a:endParaRPr>
                    </a:p>
                  </a:txBody>
                  <a:tcPr marL="9525" marR="9525" marT="9525" marB="0" anchor="b">
                    <a:lnL>
                      <a:noFill/>
                    </a:lnL>
                    <a:lnR>
                      <a:noFill/>
                    </a:lnR>
                    <a:lnT>
                      <a:noFill/>
                    </a:lnT>
                    <a:lnB>
                      <a:noFill/>
                    </a:lnB>
                  </a:tcPr>
                </a:tc>
                <a:tc>
                  <a:txBody>
                    <a:bodyPr/>
                    <a:lstStyle/>
                    <a:p>
                      <a:pPr algn="l" fontAlgn="b"/>
                      <a:endParaRPr lang="en-US" sz="1600" b="0" i="0" u="none" strike="noStrike">
                        <a:solidFill>
                          <a:srgbClr val="000000"/>
                        </a:solidFill>
                        <a:effectLst/>
                        <a:latin typeface="Calibri"/>
                      </a:endParaRPr>
                    </a:p>
                  </a:txBody>
                  <a:tcPr marL="9525" marR="9525" marT="9525" marB="0" anchor="b">
                    <a:lnL>
                      <a:noFill/>
                    </a:lnL>
                    <a:lnR>
                      <a:noFill/>
                    </a:lnR>
                    <a:lnT>
                      <a:noFill/>
                    </a:lnT>
                    <a:lnB>
                      <a:noFill/>
                    </a:lnB>
                  </a:tcPr>
                </a:tc>
                <a:tc>
                  <a:txBody>
                    <a:bodyPr/>
                    <a:lstStyle/>
                    <a:p>
                      <a:pPr algn="l" fontAlgn="b"/>
                      <a:endParaRPr lang="en-US" sz="1600" b="0" i="0" u="none" strike="noStrike">
                        <a:solidFill>
                          <a:srgbClr val="000000"/>
                        </a:solidFill>
                        <a:effectLst/>
                        <a:latin typeface="Calibri"/>
                      </a:endParaRPr>
                    </a:p>
                  </a:txBody>
                  <a:tcPr marL="9525" marR="9525" marT="9525" marB="0" anchor="b">
                    <a:lnL>
                      <a:noFill/>
                    </a:lnL>
                    <a:lnR>
                      <a:noFill/>
                    </a:lnR>
                    <a:lnT>
                      <a:noFill/>
                    </a:lnT>
                    <a:lnB>
                      <a:noFill/>
                    </a:lnB>
                  </a:tcPr>
                </a:tc>
              </a:tr>
              <a:tr h="254000">
                <a:tc>
                  <a:txBody>
                    <a:bodyPr/>
                    <a:lstStyle/>
                    <a:p>
                      <a:pPr algn="l" fontAlgn="b"/>
                      <a:r>
                        <a:rPr lang="en-US" sz="1600" b="0" i="0" u="none" strike="noStrike">
                          <a:solidFill>
                            <a:srgbClr val="000000"/>
                          </a:solidFill>
                          <a:effectLst/>
                          <a:latin typeface="Calibri"/>
                        </a:rPr>
                        <a:t>Additional Teaching Yrs</a:t>
                      </a:r>
                    </a:p>
                  </a:txBody>
                  <a:tcPr marL="171450" marR="9525" marT="9525" marB="0" anchor="b">
                    <a:lnL>
                      <a:noFill/>
                    </a:lnL>
                    <a:lnR>
                      <a:noFill/>
                    </a:lnR>
                    <a:lnT>
                      <a:noFill/>
                    </a:lnT>
                    <a:lnB>
                      <a:noFill/>
                    </a:lnB>
                  </a:tcPr>
                </a:tc>
                <a:tc>
                  <a:txBody>
                    <a:bodyPr/>
                    <a:lstStyle/>
                    <a:p>
                      <a:pPr algn="l" fontAlgn="b"/>
                      <a:endParaRPr lang="en-US" sz="1600" b="0" i="0" u="none" strike="noStrike">
                        <a:solidFill>
                          <a:srgbClr val="000000"/>
                        </a:solidFill>
                        <a:effectLst/>
                        <a:latin typeface="Calibri"/>
                      </a:endParaRPr>
                    </a:p>
                  </a:txBody>
                  <a:tcPr marL="9525" marR="9525" marT="9525" marB="0" anchor="b">
                    <a:lnL>
                      <a:noFill/>
                    </a:lnL>
                    <a:lnR>
                      <a:noFill/>
                    </a:lnR>
                    <a:lnT>
                      <a:noFill/>
                    </a:lnT>
                    <a:lnB>
                      <a:noFill/>
                    </a:lnB>
                  </a:tcPr>
                </a:tc>
                <a:tc>
                  <a:txBody>
                    <a:bodyPr/>
                    <a:lstStyle/>
                    <a:p>
                      <a:pPr algn="r" fontAlgn="b"/>
                      <a:r>
                        <a:rPr lang="en-US" sz="1600" b="0" i="0" u="none" strike="noStrike">
                          <a:solidFill>
                            <a:srgbClr val="000000"/>
                          </a:solidFill>
                          <a:effectLst/>
                          <a:latin typeface="Calibri" panose="020F0502020204030204" pitchFamily="34" charset="0"/>
                        </a:rPr>
                        <a:t>22.85</a:t>
                      </a:r>
                    </a:p>
                  </a:txBody>
                  <a:tcPr marL="9525" marR="9525" marT="9525" marB="0" anchor="b">
                    <a:lnL>
                      <a:noFill/>
                    </a:lnL>
                    <a:lnR>
                      <a:noFill/>
                    </a:lnR>
                    <a:lnT>
                      <a:noFill/>
                    </a:lnT>
                    <a:lnB>
                      <a:noFill/>
                    </a:lnB>
                  </a:tcPr>
                </a:tc>
                <a:tc>
                  <a:txBody>
                    <a:bodyPr/>
                    <a:lstStyle/>
                    <a:p>
                      <a:pPr algn="r" fontAlgn="b"/>
                      <a:r>
                        <a:rPr lang="en-US" sz="1600" b="0" i="0" u="none" strike="noStrike">
                          <a:solidFill>
                            <a:srgbClr val="000000"/>
                          </a:solidFill>
                          <a:effectLst/>
                          <a:latin typeface="Calibri" panose="020F0502020204030204" pitchFamily="34" charset="0"/>
                        </a:rPr>
                        <a:t>52.83</a:t>
                      </a:r>
                    </a:p>
                  </a:txBody>
                  <a:tcPr marL="9525" marR="9525" marT="9525" marB="0" anchor="b">
                    <a:lnL>
                      <a:noFill/>
                    </a:lnL>
                    <a:lnR>
                      <a:noFill/>
                    </a:lnR>
                    <a:lnT>
                      <a:noFill/>
                    </a:lnT>
                    <a:lnB>
                      <a:noFill/>
                    </a:lnB>
                  </a:tcPr>
                </a:tc>
                <a:tc>
                  <a:txBody>
                    <a:bodyPr/>
                    <a:lstStyle/>
                    <a:p>
                      <a:pPr algn="r" fontAlgn="b"/>
                      <a:r>
                        <a:rPr lang="en-US" sz="1600" b="0" i="0" u="none" strike="noStrike">
                          <a:solidFill>
                            <a:srgbClr val="000000"/>
                          </a:solidFill>
                          <a:effectLst/>
                          <a:latin typeface="Calibri" panose="020F0502020204030204" pitchFamily="34" charset="0"/>
                        </a:rPr>
                        <a:t>22.85</a:t>
                      </a:r>
                    </a:p>
                  </a:txBody>
                  <a:tcPr marL="9525" marR="9525" marT="9525" marB="0" anchor="b">
                    <a:lnL>
                      <a:noFill/>
                    </a:lnL>
                    <a:lnR>
                      <a:noFill/>
                    </a:lnR>
                    <a:lnT>
                      <a:noFill/>
                    </a:lnT>
                    <a:lnB>
                      <a:noFill/>
                    </a:lnB>
                  </a:tcPr>
                </a:tc>
                <a:tc>
                  <a:txBody>
                    <a:bodyPr/>
                    <a:lstStyle/>
                    <a:p>
                      <a:pPr algn="r" fontAlgn="b"/>
                      <a:r>
                        <a:rPr lang="en-US" sz="1600" b="0" i="0" u="none" strike="noStrike">
                          <a:solidFill>
                            <a:srgbClr val="000000"/>
                          </a:solidFill>
                          <a:effectLst/>
                          <a:latin typeface="Calibri" panose="020F0502020204030204" pitchFamily="34" charset="0"/>
                        </a:rPr>
                        <a:t>52.83</a:t>
                      </a:r>
                    </a:p>
                  </a:txBody>
                  <a:tcPr marL="9525" marR="9525" marT="9525" marB="0" anchor="b">
                    <a:lnL>
                      <a:noFill/>
                    </a:lnL>
                    <a:lnR>
                      <a:noFill/>
                    </a:lnR>
                    <a:lnT>
                      <a:noFill/>
                    </a:lnT>
                    <a:lnB>
                      <a:noFill/>
                    </a:lnB>
                  </a:tcPr>
                </a:tc>
              </a:tr>
              <a:tr h="254000">
                <a:tc>
                  <a:txBody>
                    <a:bodyPr/>
                    <a:lstStyle/>
                    <a:p>
                      <a:pPr algn="l" fontAlgn="b"/>
                      <a:r>
                        <a:rPr lang="en-US" sz="1600" b="0" i="0" u="none" strike="noStrike">
                          <a:solidFill>
                            <a:srgbClr val="000000"/>
                          </a:solidFill>
                          <a:effectLst/>
                          <a:latin typeface="Calibri"/>
                        </a:rPr>
                        <a:t>Gross Cost/Year</a:t>
                      </a:r>
                    </a:p>
                  </a:txBody>
                  <a:tcPr marL="171450" marR="9525" marT="9525" marB="0" anchor="b">
                    <a:lnL>
                      <a:noFill/>
                    </a:lnL>
                    <a:lnR>
                      <a:noFill/>
                    </a:lnR>
                    <a:lnT>
                      <a:noFill/>
                    </a:lnT>
                    <a:lnB>
                      <a:noFill/>
                    </a:lnB>
                  </a:tcPr>
                </a:tc>
                <a:tc>
                  <a:txBody>
                    <a:bodyPr/>
                    <a:lstStyle/>
                    <a:p>
                      <a:pPr algn="l" fontAlgn="b"/>
                      <a:endParaRPr lang="en-US" sz="1600" b="0" i="0" u="none" strike="noStrike">
                        <a:solidFill>
                          <a:srgbClr val="000000"/>
                        </a:solidFill>
                        <a:effectLst/>
                        <a:latin typeface="Calibri"/>
                      </a:endParaRPr>
                    </a:p>
                  </a:txBody>
                  <a:tcPr marL="9525" marR="9525" marT="9525" marB="0" anchor="b">
                    <a:lnL>
                      <a:noFill/>
                    </a:lnL>
                    <a:lnR>
                      <a:noFill/>
                    </a:lnR>
                    <a:lnT>
                      <a:noFill/>
                    </a:lnT>
                    <a:lnB>
                      <a:noFill/>
                    </a:lnB>
                  </a:tcPr>
                </a:tc>
                <a:tc>
                  <a:txBody>
                    <a:bodyPr/>
                    <a:lstStyle/>
                    <a:p>
                      <a:pPr algn="r" fontAlgn="b"/>
                      <a:r>
                        <a:rPr lang="en-US" sz="1600" b="0" i="0" u="none" strike="noStrike">
                          <a:solidFill>
                            <a:srgbClr val="000000"/>
                          </a:solidFill>
                          <a:effectLst/>
                          <a:latin typeface="Calibri" panose="020F0502020204030204" pitchFamily="34" charset="0"/>
                        </a:rPr>
                        <a:t>$83,868 </a:t>
                      </a:r>
                    </a:p>
                  </a:txBody>
                  <a:tcPr marL="9525" marR="9525" marT="9525" marB="0" anchor="b">
                    <a:lnL>
                      <a:noFill/>
                    </a:lnL>
                    <a:lnR>
                      <a:noFill/>
                    </a:lnR>
                    <a:lnT>
                      <a:noFill/>
                    </a:lnT>
                    <a:lnB>
                      <a:noFill/>
                    </a:lnB>
                  </a:tcPr>
                </a:tc>
                <a:tc>
                  <a:txBody>
                    <a:bodyPr/>
                    <a:lstStyle/>
                    <a:p>
                      <a:pPr algn="r" fontAlgn="b"/>
                      <a:r>
                        <a:rPr lang="en-US" sz="1600" b="0" i="0" u="none" strike="noStrike">
                          <a:solidFill>
                            <a:srgbClr val="000000"/>
                          </a:solidFill>
                          <a:effectLst/>
                          <a:latin typeface="Calibri" panose="020F0502020204030204" pitchFamily="34" charset="0"/>
                        </a:rPr>
                        <a:t>$82,274 </a:t>
                      </a:r>
                    </a:p>
                  </a:txBody>
                  <a:tcPr marL="9525" marR="9525" marT="9525" marB="0" anchor="b">
                    <a:lnL>
                      <a:noFill/>
                    </a:lnL>
                    <a:lnR>
                      <a:noFill/>
                    </a:lnR>
                    <a:lnT>
                      <a:noFill/>
                    </a:lnT>
                    <a:lnB>
                      <a:noFill/>
                    </a:lnB>
                  </a:tcPr>
                </a:tc>
                <a:tc>
                  <a:txBody>
                    <a:bodyPr/>
                    <a:lstStyle/>
                    <a:p>
                      <a:pPr algn="r" fontAlgn="b"/>
                      <a:r>
                        <a:rPr lang="en-US" sz="1600" b="0" i="0" u="none" strike="noStrike">
                          <a:solidFill>
                            <a:srgbClr val="000000"/>
                          </a:solidFill>
                          <a:effectLst/>
                          <a:latin typeface="Calibri" panose="020F0502020204030204" pitchFamily="34" charset="0"/>
                        </a:rPr>
                        <a:t>$837,084 </a:t>
                      </a:r>
                    </a:p>
                  </a:txBody>
                  <a:tcPr marL="9525" marR="9525" marT="9525" marB="0" anchor="b">
                    <a:lnL>
                      <a:noFill/>
                    </a:lnL>
                    <a:lnR>
                      <a:noFill/>
                    </a:lnR>
                    <a:lnT>
                      <a:noFill/>
                    </a:lnT>
                    <a:lnB>
                      <a:noFill/>
                    </a:lnB>
                  </a:tcPr>
                </a:tc>
                <a:tc>
                  <a:txBody>
                    <a:bodyPr/>
                    <a:lstStyle/>
                    <a:p>
                      <a:pPr algn="r" fontAlgn="b"/>
                      <a:r>
                        <a:rPr lang="en-US" sz="1600" b="0" i="0" u="none" strike="noStrike">
                          <a:solidFill>
                            <a:srgbClr val="000000"/>
                          </a:solidFill>
                          <a:effectLst/>
                          <a:latin typeface="Calibri" panose="020F0502020204030204" pitchFamily="34" charset="0"/>
                        </a:rPr>
                        <a:t>$788,765 </a:t>
                      </a:r>
                    </a:p>
                  </a:txBody>
                  <a:tcPr marL="9525" marR="9525" marT="9525" marB="0" anchor="b">
                    <a:lnL>
                      <a:noFill/>
                    </a:lnL>
                    <a:lnR>
                      <a:noFill/>
                    </a:lnR>
                    <a:lnT>
                      <a:noFill/>
                    </a:lnT>
                    <a:lnB>
                      <a:noFill/>
                    </a:lnB>
                  </a:tcPr>
                </a:tc>
              </a:tr>
              <a:tr h="254000">
                <a:tc>
                  <a:txBody>
                    <a:bodyPr/>
                    <a:lstStyle/>
                    <a:p>
                      <a:pPr algn="l" fontAlgn="b"/>
                      <a:r>
                        <a:rPr lang="en-US" sz="1600" b="0" i="0" u="none" strike="noStrike">
                          <a:solidFill>
                            <a:srgbClr val="000000"/>
                          </a:solidFill>
                          <a:effectLst/>
                          <a:latin typeface="Calibri"/>
                        </a:rPr>
                        <a:t>Net Cost/Year</a:t>
                      </a:r>
                    </a:p>
                  </a:txBody>
                  <a:tcPr marL="171450" marR="9525" marT="9525" marB="0" anchor="b">
                    <a:lnL>
                      <a:noFill/>
                    </a:lnL>
                    <a:lnR>
                      <a:noFill/>
                    </a:lnR>
                    <a:lnT>
                      <a:noFill/>
                    </a:lnT>
                    <a:lnB>
                      <a:noFill/>
                    </a:lnB>
                  </a:tcPr>
                </a:tc>
                <a:tc>
                  <a:txBody>
                    <a:bodyPr/>
                    <a:lstStyle/>
                    <a:p>
                      <a:pPr algn="l" fontAlgn="b"/>
                      <a:endParaRPr lang="en-US" sz="1600" b="0" i="0" u="none" strike="noStrike">
                        <a:solidFill>
                          <a:srgbClr val="000000"/>
                        </a:solidFill>
                        <a:effectLst/>
                        <a:latin typeface="Calibri"/>
                      </a:endParaRPr>
                    </a:p>
                  </a:txBody>
                  <a:tcPr marL="9525" marR="9525" marT="9525" marB="0" anchor="b">
                    <a:lnL>
                      <a:noFill/>
                    </a:lnL>
                    <a:lnR>
                      <a:noFill/>
                    </a:lnR>
                    <a:lnT>
                      <a:noFill/>
                    </a:lnT>
                    <a:lnB>
                      <a:noFill/>
                    </a:lnB>
                  </a:tcPr>
                </a:tc>
                <a:tc>
                  <a:txBody>
                    <a:bodyPr/>
                    <a:lstStyle/>
                    <a:p>
                      <a:pPr algn="r" fontAlgn="b"/>
                      <a:r>
                        <a:rPr lang="en-US" sz="1600" b="0" i="0" u="none" strike="noStrike">
                          <a:solidFill>
                            <a:srgbClr val="000000"/>
                          </a:solidFill>
                          <a:effectLst/>
                          <a:latin typeface="Calibri" panose="020F0502020204030204" pitchFamily="34" charset="0"/>
                        </a:rPr>
                        <a:t>$44,709 </a:t>
                      </a:r>
                    </a:p>
                  </a:txBody>
                  <a:tcPr marL="9525" marR="9525" marT="9525" marB="0" anchor="b">
                    <a:lnL>
                      <a:noFill/>
                    </a:lnL>
                    <a:lnR>
                      <a:noFill/>
                    </a:lnR>
                    <a:lnT>
                      <a:noFill/>
                    </a:lnT>
                    <a:lnB>
                      <a:noFill/>
                    </a:lnB>
                  </a:tcPr>
                </a:tc>
                <a:tc>
                  <a:txBody>
                    <a:bodyPr/>
                    <a:lstStyle/>
                    <a:p>
                      <a:pPr algn="r" fontAlgn="b"/>
                      <a:r>
                        <a:rPr lang="en-US" sz="1600" b="0" i="0" u="none" strike="noStrike">
                          <a:solidFill>
                            <a:srgbClr val="000000"/>
                          </a:solidFill>
                          <a:effectLst/>
                          <a:latin typeface="Calibri" panose="020F0502020204030204" pitchFamily="34" charset="0"/>
                        </a:rPr>
                        <a:t>$43,115 </a:t>
                      </a:r>
                    </a:p>
                  </a:txBody>
                  <a:tcPr marL="9525" marR="9525" marT="9525" marB="0" anchor="b">
                    <a:lnL>
                      <a:noFill/>
                    </a:lnL>
                    <a:lnR>
                      <a:noFill/>
                    </a:lnR>
                    <a:lnT>
                      <a:noFill/>
                    </a:lnT>
                    <a:lnB>
                      <a:noFill/>
                    </a:lnB>
                  </a:tcPr>
                </a:tc>
                <a:tc>
                  <a:txBody>
                    <a:bodyPr/>
                    <a:lstStyle/>
                    <a:p>
                      <a:pPr algn="r" fontAlgn="b"/>
                      <a:r>
                        <a:rPr lang="en-US" sz="1600" b="0" i="0" u="none" strike="noStrike">
                          <a:solidFill>
                            <a:srgbClr val="000000"/>
                          </a:solidFill>
                          <a:effectLst/>
                          <a:latin typeface="Calibri" panose="020F0502020204030204" pitchFamily="34" charset="0"/>
                        </a:rPr>
                        <a:t>$797,925 </a:t>
                      </a:r>
                    </a:p>
                  </a:txBody>
                  <a:tcPr marL="9525" marR="9525" marT="9525" marB="0" anchor="b">
                    <a:lnL>
                      <a:noFill/>
                    </a:lnL>
                    <a:lnR>
                      <a:noFill/>
                    </a:lnR>
                    <a:lnT>
                      <a:noFill/>
                    </a:lnT>
                    <a:lnB>
                      <a:noFill/>
                    </a:lnB>
                  </a:tcPr>
                </a:tc>
                <a:tc>
                  <a:txBody>
                    <a:bodyPr/>
                    <a:lstStyle/>
                    <a:p>
                      <a:pPr algn="r" fontAlgn="b"/>
                      <a:r>
                        <a:rPr lang="en-US" sz="1600" b="0" i="0" u="none" strike="noStrike">
                          <a:solidFill>
                            <a:srgbClr val="000000"/>
                          </a:solidFill>
                          <a:effectLst/>
                          <a:latin typeface="Calibri" panose="020F0502020204030204" pitchFamily="34" charset="0"/>
                        </a:rPr>
                        <a:t>$749,606 </a:t>
                      </a:r>
                    </a:p>
                  </a:txBody>
                  <a:tcPr marL="9525" marR="9525" marT="9525" marB="0" anchor="b">
                    <a:lnL>
                      <a:noFill/>
                    </a:lnL>
                    <a:lnR>
                      <a:noFill/>
                    </a:lnR>
                    <a:lnT>
                      <a:noFill/>
                    </a:lnT>
                    <a:lnB>
                      <a:noFill/>
                    </a:lnB>
                  </a:tcPr>
                </a:tc>
              </a:tr>
              <a:tr h="254000">
                <a:tc>
                  <a:txBody>
                    <a:bodyPr/>
                    <a:lstStyle/>
                    <a:p>
                      <a:pPr algn="l" fontAlgn="b"/>
                      <a:r>
                        <a:rPr lang="en-US" sz="1600" b="0" i="0" u="none" strike="noStrike">
                          <a:solidFill>
                            <a:srgbClr val="000000"/>
                          </a:solidFill>
                          <a:effectLst/>
                          <a:latin typeface="Calibri"/>
                        </a:rPr>
                        <a:t>Elasticity</a:t>
                      </a:r>
                    </a:p>
                  </a:txBody>
                  <a:tcPr marL="171450" marR="9525" marT="9525" marB="0" anchor="b">
                    <a:lnL>
                      <a:noFill/>
                    </a:lnL>
                    <a:lnR>
                      <a:noFill/>
                    </a:lnR>
                    <a:lnT>
                      <a:noFill/>
                    </a:lnT>
                    <a:lnB>
                      <a:noFill/>
                    </a:lnB>
                  </a:tcPr>
                </a:tc>
                <a:tc>
                  <a:txBody>
                    <a:bodyPr/>
                    <a:lstStyle/>
                    <a:p>
                      <a:pPr algn="l" fontAlgn="b"/>
                      <a:endParaRPr lang="en-US" sz="1600" b="0" i="0" u="none" strike="noStrike">
                        <a:solidFill>
                          <a:srgbClr val="000000"/>
                        </a:solidFill>
                        <a:effectLst/>
                        <a:latin typeface="Calibri"/>
                      </a:endParaRPr>
                    </a:p>
                  </a:txBody>
                  <a:tcPr marL="9525" marR="9525" marT="9525" marB="0" anchor="b">
                    <a:lnL>
                      <a:noFill/>
                    </a:lnL>
                    <a:lnR>
                      <a:noFill/>
                    </a:lnR>
                    <a:lnT>
                      <a:noFill/>
                    </a:lnT>
                    <a:lnB>
                      <a:noFill/>
                    </a:lnB>
                  </a:tcPr>
                </a:tc>
                <a:tc>
                  <a:txBody>
                    <a:bodyPr/>
                    <a:lstStyle/>
                    <a:p>
                      <a:pPr algn="r" fontAlgn="b"/>
                      <a:r>
                        <a:rPr lang="en-US" sz="1600" b="0" i="0" u="none" strike="noStrike">
                          <a:solidFill>
                            <a:srgbClr val="000000"/>
                          </a:solidFill>
                          <a:effectLst/>
                          <a:latin typeface="Calibri" panose="020F0502020204030204" pitchFamily="34" charset="0"/>
                        </a:rPr>
                        <a:t>1.57</a:t>
                      </a:r>
                    </a:p>
                  </a:txBody>
                  <a:tcPr marL="9525" marR="9525" marT="9525" marB="0" anchor="b">
                    <a:lnL>
                      <a:noFill/>
                    </a:lnL>
                    <a:lnR>
                      <a:noFill/>
                    </a:lnR>
                    <a:lnT>
                      <a:noFill/>
                    </a:lnT>
                    <a:lnB>
                      <a:noFill/>
                    </a:lnB>
                  </a:tcPr>
                </a:tc>
                <a:tc>
                  <a:txBody>
                    <a:bodyPr/>
                    <a:lstStyle/>
                    <a:p>
                      <a:pPr algn="r" fontAlgn="b"/>
                      <a:r>
                        <a:rPr lang="en-US" sz="1600" b="0" i="0" u="none" strike="noStrike">
                          <a:solidFill>
                            <a:srgbClr val="000000"/>
                          </a:solidFill>
                          <a:effectLst/>
                          <a:latin typeface="Calibri" panose="020F0502020204030204" pitchFamily="34" charset="0"/>
                        </a:rPr>
                        <a:t>1.60</a:t>
                      </a:r>
                    </a:p>
                  </a:txBody>
                  <a:tcPr marL="9525" marR="9525" marT="9525" marB="0" anchor="b">
                    <a:lnL>
                      <a:noFill/>
                    </a:lnL>
                    <a:lnR>
                      <a:noFill/>
                    </a:lnR>
                    <a:lnT>
                      <a:noFill/>
                    </a:lnT>
                    <a:lnB>
                      <a:noFill/>
                    </a:lnB>
                  </a:tcPr>
                </a:tc>
                <a:tc>
                  <a:txBody>
                    <a:bodyPr/>
                    <a:lstStyle/>
                    <a:p>
                      <a:pPr algn="r" fontAlgn="b"/>
                      <a:r>
                        <a:rPr lang="en-US" sz="1600" b="0" i="0" u="none" strike="noStrike">
                          <a:solidFill>
                            <a:srgbClr val="000000"/>
                          </a:solidFill>
                          <a:effectLst/>
                          <a:latin typeface="Calibri" panose="020F0502020204030204" pitchFamily="34" charset="0"/>
                        </a:rPr>
                        <a:t>0.14</a:t>
                      </a:r>
                    </a:p>
                  </a:txBody>
                  <a:tcPr marL="9525" marR="9525" marT="9525" marB="0" anchor="b">
                    <a:lnL>
                      <a:noFill/>
                    </a:lnL>
                    <a:lnR>
                      <a:noFill/>
                    </a:lnR>
                    <a:lnT>
                      <a:noFill/>
                    </a:lnT>
                    <a:lnB>
                      <a:noFill/>
                    </a:lnB>
                  </a:tcPr>
                </a:tc>
                <a:tc>
                  <a:txBody>
                    <a:bodyPr/>
                    <a:lstStyle/>
                    <a:p>
                      <a:pPr algn="r" fontAlgn="b"/>
                      <a:r>
                        <a:rPr lang="en-US" sz="1600" b="0" i="0" u="none" strike="noStrike">
                          <a:solidFill>
                            <a:srgbClr val="000000"/>
                          </a:solidFill>
                          <a:effectLst/>
                          <a:latin typeface="Calibri" panose="020F0502020204030204" pitchFamily="34" charset="0"/>
                        </a:rPr>
                        <a:t>0.15</a:t>
                      </a:r>
                    </a:p>
                  </a:txBody>
                  <a:tcPr marL="9525" marR="9525" marT="9525" marB="0" anchor="b">
                    <a:lnL>
                      <a:noFill/>
                    </a:lnL>
                    <a:lnR>
                      <a:noFill/>
                    </a:lnR>
                    <a:lnT>
                      <a:noFill/>
                    </a:lnT>
                    <a:lnB>
                      <a:noFill/>
                    </a:lnB>
                  </a:tcPr>
                </a:tc>
              </a:tr>
              <a:tr h="254000">
                <a:tc>
                  <a:txBody>
                    <a:bodyPr/>
                    <a:lstStyle/>
                    <a:p>
                      <a:pPr algn="l" fontAlgn="b"/>
                      <a:endParaRPr lang="en-US" sz="1600" b="0" i="0" u="none" strike="noStrike">
                        <a:solidFill>
                          <a:srgbClr val="000000"/>
                        </a:solidFill>
                        <a:effectLst/>
                        <a:latin typeface="Calibri"/>
                      </a:endParaRPr>
                    </a:p>
                  </a:txBody>
                  <a:tcPr marL="9525" marR="9525" marT="9525" marB="0" anchor="b">
                    <a:lnL>
                      <a:noFill/>
                    </a:lnL>
                    <a:lnR>
                      <a:noFill/>
                    </a:lnR>
                    <a:lnT>
                      <a:noFill/>
                    </a:lnT>
                    <a:lnB>
                      <a:noFill/>
                    </a:lnB>
                  </a:tcPr>
                </a:tc>
                <a:tc>
                  <a:txBody>
                    <a:bodyPr/>
                    <a:lstStyle/>
                    <a:p>
                      <a:pPr algn="l" fontAlgn="b"/>
                      <a:endParaRPr lang="en-US" sz="1600" b="0" i="0" u="none" strike="noStrike">
                        <a:solidFill>
                          <a:srgbClr val="000000"/>
                        </a:solidFill>
                        <a:effectLst/>
                        <a:latin typeface="Calibri"/>
                      </a:endParaRPr>
                    </a:p>
                  </a:txBody>
                  <a:tcPr marL="9525" marR="9525" marT="9525" marB="0" anchor="b">
                    <a:lnL>
                      <a:noFill/>
                    </a:lnL>
                    <a:lnR>
                      <a:noFill/>
                    </a:lnR>
                    <a:lnT>
                      <a:noFill/>
                    </a:lnT>
                    <a:lnB>
                      <a:noFill/>
                    </a:lnB>
                  </a:tcPr>
                </a:tc>
                <a:tc>
                  <a:txBody>
                    <a:bodyPr/>
                    <a:lstStyle/>
                    <a:p>
                      <a:pPr algn="l" fontAlgn="b"/>
                      <a:endParaRPr lang="en-US" sz="1800" b="0" i="0" u="none" strike="noStrike">
                        <a:solidFill>
                          <a:srgbClr val="000000"/>
                        </a:solidFill>
                        <a:effectLst/>
                        <a:latin typeface="Arial" panose="020B0604020202020204" pitchFamily="34" charset="0"/>
                      </a:endParaRPr>
                    </a:p>
                  </a:txBody>
                  <a:tcPr marL="9525" marR="9525" marT="9525" marB="0" anchor="b">
                    <a:lnL>
                      <a:noFill/>
                    </a:lnL>
                    <a:lnR>
                      <a:noFill/>
                    </a:lnR>
                    <a:lnT>
                      <a:noFill/>
                    </a:lnT>
                    <a:lnB>
                      <a:noFill/>
                    </a:lnB>
                  </a:tcPr>
                </a:tc>
                <a:tc>
                  <a:txBody>
                    <a:bodyPr/>
                    <a:lstStyle/>
                    <a:p>
                      <a:pPr algn="l" fontAlgn="b"/>
                      <a:endParaRPr lang="en-US" sz="1800" b="0" i="0" u="none" strike="noStrike">
                        <a:solidFill>
                          <a:srgbClr val="000000"/>
                        </a:solidFill>
                        <a:effectLst/>
                        <a:latin typeface="Arial" panose="020B0604020202020204" pitchFamily="34" charset="0"/>
                      </a:endParaRPr>
                    </a:p>
                  </a:txBody>
                  <a:tcPr marL="9525" marR="9525" marT="9525" marB="0" anchor="b">
                    <a:lnL>
                      <a:noFill/>
                    </a:lnL>
                    <a:lnR>
                      <a:noFill/>
                    </a:lnR>
                    <a:lnT>
                      <a:noFill/>
                    </a:lnT>
                    <a:lnB>
                      <a:noFill/>
                    </a:lnB>
                  </a:tcPr>
                </a:tc>
                <a:tc>
                  <a:txBody>
                    <a:bodyPr/>
                    <a:lstStyle/>
                    <a:p>
                      <a:pPr algn="l" fontAlgn="b"/>
                      <a:endParaRPr lang="en-US" sz="1800" b="0" i="0" u="none" strike="noStrike">
                        <a:solidFill>
                          <a:srgbClr val="000000"/>
                        </a:solidFill>
                        <a:effectLst/>
                        <a:latin typeface="Arial" panose="020B0604020202020204" pitchFamily="34" charset="0"/>
                      </a:endParaRPr>
                    </a:p>
                  </a:txBody>
                  <a:tcPr marL="9525" marR="9525" marT="9525" marB="0" anchor="b">
                    <a:lnL>
                      <a:noFill/>
                    </a:lnL>
                    <a:lnR>
                      <a:noFill/>
                    </a:lnR>
                    <a:lnT>
                      <a:noFill/>
                    </a:lnT>
                    <a:lnB>
                      <a:noFill/>
                    </a:lnB>
                  </a:tcPr>
                </a:tc>
                <a:tc>
                  <a:txBody>
                    <a:bodyPr/>
                    <a:lstStyle/>
                    <a:p>
                      <a:pPr algn="l" fontAlgn="b"/>
                      <a:endParaRPr lang="en-US" sz="1800" b="0" i="0" u="none" strike="noStrike">
                        <a:solidFill>
                          <a:srgbClr val="000000"/>
                        </a:solidFill>
                        <a:effectLst/>
                        <a:latin typeface="Arial" panose="020B0604020202020204" pitchFamily="34" charset="0"/>
                      </a:endParaRPr>
                    </a:p>
                  </a:txBody>
                  <a:tcPr marL="9525" marR="9525" marT="9525" marB="0" anchor="b">
                    <a:lnL>
                      <a:noFill/>
                    </a:lnL>
                    <a:lnR>
                      <a:noFill/>
                    </a:lnR>
                    <a:lnT>
                      <a:noFill/>
                    </a:lnT>
                    <a:lnB>
                      <a:noFill/>
                    </a:lnB>
                  </a:tcPr>
                </a:tc>
              </a:tr>
              <a:tr h="254000">
                <a:tc>
                  <a:txBody>
                    <a:bodyPr/>
                    <a:lstStyle/>
                    <a:p>
                      <a:pPr algn="l" fontAlgn="b"/>
                      <a:r>
                        <a:rPr lang="en-US" sz="1600" b="1" i="0" u="none" strike="noStrike" dirty="0">
                          <a:solidFill>
                            <a:srgbClr val="000000"/>
                          </a:solidFill>
                          <a:effectLst/>
                          <a:latin typeface="Calibri"/>
                        </a:rPr>
                        <a:t>Ten </a:t>
                      </a:r>
                      <a:r>
                        <a:rPr lang="en-US" sz="1600" b="1" i="0" u="none" strike="noStrike" dirty="0" smtClean="0">
                          <a:solidFill>
                            <a:srgbClr val="000000"/>
                          </a:solidFill>
                          <a:effectLst/>
                          <a:latin typeface="Calibri"/>
                        </a:rPr>
                        <a:t>Years</a:t>
                      </a:r>
                      <a:endParaRPr lang="en-US" sz="1600" b="1" i="0" u="none" strike="noStrike" dirty="0">
                        <a:solidFill>
                          <a:srgbClr val="000000"/>
                        </a:solidFill>
                        <a:effectLst/>
                        <a:latin typeface="Calibri"/>
                      </a:endParaRPr>
                    </a:p>
                  </a:txBody>
                  <a:tcPr marL="85725" marR="9525" marT="9525" marB="0" anchor="b">
                    <a:lnL>
                      <a:noFill/>
                    </a:lnL>
                    <a:lnR>
                      <a:noFill/>
                    </a:lnR>
                    <a:lnT>
                      <a:noFill/>
                    </a:lnT>
                    <a:lnB>
                      <a:noFill/>
                    </a:lnB>
                    <a:solidFill>
                      <a:srgbClr val="FFFF00"/>
                    </a:solidFill>
                  </a:tcPr>
                </a:tc>
                <a:tc>
                  <a:txBody>
                    <a:bodyPr/>
                    <a:lstStyle/>
                    <a:p>
                      <a:pPr algn="l" fontAlgn="b"/>
                      <a:endParaRPr lang="en-US" sz="1600" b="1" i="0" u="none" strike="noStrike">
                        <a:solidFill>
                          <a:srgbClr val="000000"/>
                        </a:solidFill>
                        <a:effectLst/>
                        <a:latin typeface="Calibri"/>
                      </a:endParaRPr>
                    </a:p>
                  </a:txBody>
                  <a:tcPr marL="9525" marR="9525" marT="9525" marB="0" anchor="b">
                    <a:lnL>
                      <a:noFill/>
                    </a:lnL>
                    <a:lnR>
                      <a:noFill/>
                    </a:lnR>
                    <a:lnT>
                      <a:noFill/>
                    </a:lnT>
                    <a:lnB>
                      <a:noFill/>
                    </a:lnB>
                    <a:solidFill>
                      <a:srgbClr val="FFFF00"/>
                    </a:solidFill>
                  </a:tcPr>
                </a:tc>
                <a:tc>
                  <a:txBody>
                    <a:bodyPr/>
                    <a:lstStyle/>
                    <a:p>
                      <a:pPr algn="l" fontAlgn="b"/>
                      <a:endParaRPr lang="en-US" sz="1800" b="0" i="0" u="none" strike="noStrike">
                        <a:solidFill>
                          <a:srgbClr val="000000"/>
                        </a:solidFill>
                        <a:effectLst/>
                        <a:latin typeface="Arial" panose="020B0604020202020204" pitchFamily="34" charset="0"/>
                      </a:endParaRPr>
                    </a:p>
                  </a:txBody>
                  <a:tcPr marL="9525" marR="9525" marT="9525" marB="0" anchor="b">
                    <a:lnL>
                      <a:noFill/>
                    </a:lnL>
                    <a:lnR>
                      <a:noFill/>
                    </a:lnR>
                    <a:lnT>
                      <a:noFill/>
                    </a:lnT>
                    <a:lnB>
                      <a:noFill/>
                    </a:lnB>
                    <a:solidFill>
                      <a:srgbClr val="FFFF00"/>
                    </a:solidFill>
                  </a:tcPr>
                </a:tc>
                <a:tc>
                  <a:txBody>
                    <a:bodyPr/>
                    <a:lstStyle/>
                    <a:p>
                      <a:pPr algn="l" fontAlgn="b"/>
                      <a:endParaRPr lang="en-US" sz="1800" b="0" i="0" u="none" strike="noStrike">
                        <a:solidFill>
                          <a:srgbClr val="000000"/>
                        </a:solidFill>
                        <a:effectLst/>
                        <a:latin typeface="Arial" panose="020B0604020202020204" pitchFamily="34" charset="0"/>
                      </a:endParaRPr>
                    </a:p>
                  </a:txBody>
                  <a:tcPr marL="9525" marR="9525" marT="9525" marB="0" anchor="b">
                    <a:lnL>
                      <a:noFill/>
                    </a:lnL>
                    <a:lnR>
                      <a:noFill/>
                    </a:lnR>
                    <a:lnT>
                      <a:noFill/>
                    </a:lnT>
                    <a:lnB>
                      <a:noFill/>
                    </a:lnB>
                    <a:solidFill>
                      <a:srgbClr val="FFFF00"/>
                    </a:solidFill>
                  </a:tcPr>
                </a:tc>
                <a:tc>
                  <a:txBody>
                    <a:bodyPr/>
                    <a:lstStyle/>
                    <a:p>
                      <a:pPr algn="l" fontAlgn="b"/>
                      <a:endParaRPr lang="en-US" sz="1800" b="0" i="0" u="none" strike="noStrike">
                        <a:solidFill>
                          <a:srgbClr val="000000"/>
                        </a:solidFill>
                        <a:effectLst/>
                        <a:latin typeface="Arial" panose="020B0604020202020204" pitchFamily="34" charset="0"/>
                      </a:endParaRPr>
                    </a:p>
                  </a:txBody>
                  <a:tcPr marL="9525" marR="9525" marT="9525" marB="0" anchor="b">
                    <a:lnL>
                      <a:noFill/>
                    </a:lnL>
                    <a:lnR>
                      <a:noFill/>
                    </a:lnR>
                    <a:lnT>
                      <a:noFill/>
                    </a:lnT>
                    <a:lnB>
                      <a:noFill/>
                    </a:lnB>
                    <a:solidFill>
                      <a:srgbClr val="FFFF00"/>
                    </a:solidFill>
                  </a:tcPr>
                </a:tc>
                <a:tc>
                  <a:txBody>
                    <a:bodyPr/>
                    <a:lstStyle/>
                    <a:p>
                      <a:pPr algn="l" fontAlgn="b"/>
                      <a:endParaRPr lang="en-US" sz="1800" b="0" i="0" u="none" strike="noStrike">
                        <a:solidFill>
                          <a:srgbClr val="000000"/>
                        </a:solidFill>
                        <a:effectLst/>
                        <a:latin typeface="Arial" panose="020B0604020202020204" pitchFamily="34" charset="0"/>
                      </a:endParaRPr>
                    </a:p>
                  </a:txBody>
                  <a:tcPr marL="9525" marR="9525" marT="9525" marB="0" anchor="b">
                    <a:lnL>
                      <a:noFill/>
                    </a:lnL>
                    <a:lnR>
                      <a:noFill/>
                    </a:lnR>
                    <a:lnT>
                      <a:noFill/>
                    </a:lnT>
                    <a:lnB>
                      <a:noFill/>
                    </a:lnB>
                    <a:solidFill>
                      <a:srgbClr val="FFFF00"/>
                    </a:solidFill>
                  </a:tcPr>
                </a:tc>
              </a:tr>
              <a:tr h="254000">
                <a:tc>
                  <a:txBody>
                    <a:bodyPr/>
                    <a:lstStyle/>
                    <a:p>
                      <a:pPr algn="l" fontAlgn="b"/>
                      <a:r>
                        <a:rPr lang="en-US" sz="1600" b="1" i="0" u="none" strike="noStrike" dirty="0" smtClean="0">
                          <a:solidFill>
                            <a:srgbClr val="000000"/>
                          </a:solidFill>
                          <a:effectLst/>
                          <a:latin typeface="Calibri"/>
                        </a:rPr>
                        <a:t>Additional Teaching </a:t>
                      </a:r>
                      <a:r>
                        <a:rPr lang="en-US" sz="1600" b="1" i="0" u="none" strike="noStrike" dirty="0" err="1" smtClean="0">
                          <a:solidFill>
                            <a:srgbClr val="000000"/>
                          </a:solidFill>
                          <a:effectLst/>
                          <a:latin typeface="Calibri"/>
                        </a:rPr>
                        <a:t>Yrs</a:t>
                      </a:r>
                      <a:endParaRPr lang="en-US" sz="1600" b="1" i="0" u="none" strike="noStrike" dirty="0">
                        <a:solidFill>
                          <a:srgbClr val="000000"/>
                        </a:solidFill>
                        <a:effectLst/>
                        <a:latin typeface="Calibri"/>
                      </a:endParaRPr>
                    </a:p>
                  </a:txBody>
                  <a:tcPr marL="171450" marR="9525" marT="9525" marB="0" anchor="b">
                    <a:lnL>
                      <a:noFill/>
                    </a:lnL>
                    <a:lnR>
                      <a:noFill/>
                    </a:lnR>
                    <a:lnT>
                      <a:noFill/>
                    </a:lnT>
                    <a:lnB>
                      <a:noFill/>
                    </a:lnB>
                    <a:solidFill>
                      <a:srgbClr val="FFFF00"/>
                    </a:solidFill>
                  </a:tcPr>
                </a:tc>
                <a:tc>
                  <a:txBody>
                    <a:bodyPr/>
                    <a:lstStyle/>
                    <a:p>
                      <a:pPr algn="l" fontAlgn="b"/>
                      <a:endParaRPr lang="en-US" sz="1600" b="1" i="0" u="none" strike="noStrike">
                        <a:solidFill>
                          <a:srgbClr val="000000"/>
                        </a:solidFill>
                        <a:effectLst/>
                        <a:latin typeface="Calibri"/>
                      </a:endParaRPr>
                    </a:p>
                  </a:txBody>
                  <a:tcPr marL="9525" marR="9525" marT="9525" marB="0" anchor="b">
                    <a:lnL>
                      <a:noFill/>
                    </a:lnL>
                    <a:lnR>
                      <a:noFill/>
                    </a:lnR>
                    <a:lnT>
                      <a:noFill/>
                    </a:lnT>
                    <a:lnB>
                      <a:noFill/>
                    </a:lnB>
                    <a:solidFill>
                      <a:srgbClr val="FFFF00"/>
                    </a:solidFill>
                  </a:tcPr>
                </a:tc>
                <a:tc>
                  <a:txBody>
                    <a:bodyPr/>
                    <a:lstStyle/>
                    <a:p>
                      <a:pPr algn="r" fontAlgn="b"/>
                      <a:r>
                        <a:rPr lang="en-US" sz="1600" b="0" i="0" u="none" strike="noStrike">
                          <a:solidFill>
                            <a:srgbClr val="000000"/>
                          </a:solidFill>
                          <a:effectLst/>
                          <a:latin typeface="Calibri" panose="020F0502020204030204" pitchFamily="34" charset="0"/>
                        </a:rPr>
                        <a:t>60.41</a:t>
                      </a:r>
                    </a:p>
                  </a:txBody>
                  <a:tcPr marL="9525" marR="9525" marT="9525" marB="0" anchor="b">
                    <a:lnL>
                      <a:noFill/>
                    </a:lnL>
                    <a:lnR>
                      <a:noFill/>
                    </a:lnR>
                    <a:lnT>
                      <a:noFill/>
                    </a:lnT>
                    <a:lnB>
                      <a:noFill/>
                    </a:lnB>
                    <a:solidFill>
                      <a:srgbClr val="FFFF00"/>
                    </a:solidFill>
                  </a:tcPr>
                </a:tc>
                <a:tc>
                  <a:txBody>
                    <a:bodyPr/>
                    <a:lstStyle/>
                    <a:p>
                      <a:pPr algn="r" fontAlgn="b"/>
                      <a:r>
                        <a:rPr lang="en-US" sz="1600" b="0" i="0" u="none" strike="noStrike">
                          <a:solidFill>
                            <a:srgbClr val="000000"/>
                          </a:solidFill>
                          <a:effectLst/>
                          <a:latin typeface="Calibri" panose="020F0502020204030204" pitchFamily="34" charset="0"/>
                        </a:rPr>
                        <a:t>137.90</a:t>
                      </a:r>
                    </a:p>
                  </a:txBody>
                  <a:tcPr marL="9525" marR="9525" marT="9525" marB="0" anchor="b">
                    <a:lnL>
                      <a:noFill/>
                    </a:lnL>
                    <a:lnR>
                      <a:noFill/>
                    </a:lnR>
                    <a:lnT>
                      <a:noFill/>
                    </a:lnT>
                    <a:lnB>
                      <a:noFill/>
                    </a:lnB>
                    <a:solidFill>
                      <a:srgbClr val="FFFF00"/>
                    </a:solidFill>
                  </a:tcPr>
                </a:tc>
                <a:tc>
                  <a:txBody>
                    <a:bodyPr/>
                    <a:lstStyle/>
                    <a:p>
                      <a:pPr algn="r" fontAlgn="b"/>
                      <a:r>
                        <a:rPr lang="en-US" sz="1600" b="0" i="0" u="none" strike="noStrike">
                          <a:solidFill>
                            <a:srgbClr val="000000"/>
                          </a:solidFill>
                          <a:effectLst/>
                          <a:latin typeface="Calibri" panose="020F0502020204030204" pitchFamily="34" charset="0"/>
                        </a:rPr>
                        <a:t>60.41</a:t>
                      </a:r>
                    </a:p>
                  </a:txBody>
                  <a:tcPr marL="9525" marR="9525" marT="9525" marB="0" anchor="b">
                    <a:lnL>
                      <a:noFill/>
                    </a:lnL>
                    <a:lnR>
                      <a:noFill/>
                    </a:lnR>
                    <a:lnT>
                      <a:noFill/>
                    </a:lnT>
                    <a:lnB>
                      <a:noFill/>
                    </a:lnB>
                    <a:solidFill>
                      <a:srgbClr val="FFFF00"/>
                    </a:solidFill>
                  </a:tcPr>
                </a:tc>
                <a:tc>
                  <a:txBody>
                    <a:bodyPr/>
                    <a:lstStyle/>
                    <a:p>
                      <a:pPr algn="r" fontAlgn="b"/>
                      <a:r>
                        <a:rPr lang="en-US" sz="1600" b="0" i="0" u="none" strike="noStrike">
                          <a:solidFill>
                            <a:srgbClr val="000000"/>
                          </a:solidFill>
                          <a:effectLst/>
                          <a:latin typeface="Calibri" panose="020F0502020204030204" pitchFamily="34" charset="0"/>
                        </a:rPr>
                        <a:t>137.90</a:t>
                      </a:r>
                    </a:p>
                  </a:txBody>
                  <a:tcPr marL="9525" marR="9525" marT="9525" marB="0" anchor="b">
                    <a:lnL>
                      <a:noFill/>
                    </a:lnL>
                    <a:lnR>
                      <a:noFill/>
                    </a:lnR>
                    <a:lnT>
                      <a:noFill/>
                    </a:lnT>
                    <a:lnB>
                      <a:noFill/>
                    </a:lnB>
                    <a:solidFill>
                      <a:srgbClr val="FFFF00"/>
                    </a:solidFill>
                  </a:tcPr>
                </a:tc>
              </a:tr>
              <a:tr h="254000">
                <a:tc>
                  <a:txBody>
                    <a:bodyPr/>
                    <a:lstStyle/>
                    <a:p>
                      <a:pPr algn="l" fontAlgn="b"/>
                      <a:r>
                        <a:rPr lang="en-US" sz="1600" b="1" i="0" u="none" strike="noStrike" dirty="0">
                          <a:solidFill>
                            <a:srgbClr val="000000"/>
                          </a:solidFill>
                          <a:effectLst/>
                          <a:latin typeface="Calibri"/>
                        </a:rPr>
                        <a:t>Gross Cost/Year</a:t>
                      </a:r>
                    </a:p>
                  </a:txBody>
                  <a:tcPr marL="171450" marR="9525" marT="9525" marB="0" anchor="b">
                    <a:lnL>
                      <a:noFill/>
                    </a:lnL>
                    <a:lnR>
                      <a:noFill/>
                    </a:lnR>
                    <a:lnT>
                      <a:noFill/>
                    </a:lnT>
                    <a:lnB>
                      <a:noFill/>
                    </a:lnB>
                    <a:solidFill>
                      <a:srgbClr val="FFFF00"/>
                    </a:solidFill>
                  </a:tcPr>
                </a:tc>
                <a:tc>
                  <a:txBody>
                    <a:bodyPr/>
                    <a:lstStyle/>
                    <a:p>
                      <a:pPr algn="l" fontAlgn="b"/>
                      <a:endParaRPr lang="en-US" sz="1600" b="1" i="0" u="none" strike="noStrike" dirty="0">
                        <a:solidFill>
                          <a:srgbClr val="000000"/>
                        </a:solidFill>
                        <a:effectLst/>
                        <a:latin typeface="Calibri"/>
                      </a:endParaRPr>
                    </a:p>
                  </a:txBody>
                  <a:tcPr marL="9525" marR="9525" marT="9525" marB="0" anchor="b">
                    <a:lnL>
                      <a:noFill/>
                    </a:lnL>
                    <a:lnR>
                      <a:noFill/>
                    </a:lnR>
                    <a:lnT>
                      <a:noFill/>
                    </a:lnT>
                    <a:lnB>
                      <a:noFill/>
                    </a:lnB>
                    <a:solidFill>
                      <a:srgbClr val="FFFF00"/>
                    </a:solidFill>
                  </a:tcPr>
                </a:tc>
                <a:tc>
                  <a:txBody>
                    <a:bodyPr/>
                    <a:lstStyle/>
                    <a:p>
                      <a:pPr algn="r" fontAlgn="b"/>
                      <a:r>
                        <a:rPr lang="en-US" sz="1600" b="0" i="0" u="none" strike="noStrike">
                          <a:solidFill>
                            <a:srgbClr val="000000"/>
                          </a:solidFill>
                          <a:effectLst/>
                          <a:latin typeface="Calibri" panose="020F0502020204030204" pitchFamily="34" charset="0"/>
                        </a:rPr>
                        <a:t>$79,768 </a:t>
                      </a:r>
                    </a:p>
                  </a:txBody>
                  <a:tcPr marL="9525" marR="9525" marT="9525" marB="0" anchor="b">
                    <a:lnL>
                      <a:noFill/>
                    </a:lnL>
                    <a:lnR>
                      <a:noFill/>
                    </a:lnR>
                    <a:lnT>
                      <a:noFill/>
                    </a:lnT>
                    <a:lnB>
                      <a:noFill/>
                    </a:lnB>
                    <a:solidFill>
                      <a:srgbClr val="FFFF00"/>
                    </a:solidFill>
                  </a:tcPr>
                </a:tc>
                <a:tc>
                  <a:txBody>
                    <a:bodyPr/>
                    <a:lstStyle/>
                    <a:p>
                      <a:pPr algn="r" fontAlgn="b"/>
                      <a:r>
                        <a:rPr lang="en-US" sz="1600" b="0" i="0" u="none" strike="noStrike">
                          <a:solidFill>
                            <a:srgbClr val="000000"/>
                          </a:solidFill>
                          <a:effectLst/>
                          <a:latin typeface="Calibri" panose="020F0502020204030204" pitchFamily="34" charset="0"/>
                        </a:rPr>
                        <a:t>$78,384 </a:t>
                      </a:r>
                    </a:p>
                  </a:txBody>
                  <a:tcPr marL="9525" marR="9525" marT="9525" marB="0" anchor="b">
                    <a:lnL>
                      <a:noFill/>
                    </a:lnL>
                    <a:lnR>
                      <a:noFill/>
                    </a:lnR>
                    <a:lnT>
                      <a:noFill/>
                    </a:lnT>
                    <a:lnB>
                      <a:noFill/>
                    </a:lnB>
                    <a:solidFill>
                      <a:srgbClr val="FFFF00"/>
                    </a:solidFill>
                  </a:tcPr>
                </a:tc>
                <a:tc>
                  <a:txBody>
                    <a:bodyPr/>
                    <a:lstStyle/>
                    <a:p>
                      <a:pPr algn="r" fontAlgn="b"/>
                      <a:r>
                        <a:rPr lang="en-US" sz="1600" b="0" i="0" u="none" strike="noStrike">
                          <a:solidFill>
                            <a:srgbClr val="000000"/>
                          </a:solidFill>
                          <a:effectLst/>
                          <a:latin typeface="Calibri" panose="020F0502020204030204" pitchFamily="34" charset="0"/>
                        </a:rPr>
                        <a:t>$699,873 </a:t>
                      </a:r>
                    </a:p>
                  </a:txBody>
                  <a:tcPr marL="9525" marR="9525" marT="9525" marB="0" anchor="b">
                    <a:lnL>
                      <a:noFill/>
                    </a:lnL>
                    <a:lnR>
                      <a:noFill/>
                    </a:lnR>
                    <a:lnT>
                      <a:noFill/>
                    </a:lnT>
                    <a:lnB>
                      <a:noFill/>
                    </a:lnB>
                    <a:solidFill>
                      <a:srgbClr val="FFFF00"/>
                    </a:solidFill>
                  </a:tcPr>
                </a:tc>
                <a:tc>
                  <a:txBody>
                    <a:bodyPr/>
                    <a:lstStyle/>
                    <a:p>
                      <a:pPr algn="r" fontAlgn="b"/>
                      <a:r>
                        <a:rPr lang="en-US" sz="1600" b="0" i="0" u="none" strike="noStrike">
                          <a:solidFill>
                            <a:srgbClr val="000000"/>
                          </a:solidFill>
                          <a:effectLst/>
                          <a:latin typeface="Calibri" panose="020F0502020204030204" pitchFamily="34" charset="0"/>
                        </a:rPr>
                        <a:t>$670,787 </a:t>
                      </a:r>
                    </a:p>
                  </a:txBody>
                  <a:tcPr marL="9525" marR="9525" marT="9525" marB="0" anchor="b">
                    <a:lnL>
                      <a:noFill/>
                    </a:lnL>
                    <a:lnR>
                      <a:noFill/>
                    </a:lnR>
                    <a:lnT>
                      <a:noFill/>
                    </a:lnT>
                    <a:lnB>
                      <a:noFill/>
                    </a:lnB>
                    <a:solidFill>
                      <a:srgbClr val="FFFF00"/>
                    </a:solidFill>
                  </a:tcPr>
                </a:tc>
              </a:tr>
              <a:tr h="254000">
                <a:tc>
                  <a:txBody>
                    <a:bodyPr/>
                    <a:lstStyle/>
                    <a:p>
                      <a:pPr algn="l" fontAlgn="b"/>
                      <a:r>
                        <a:rPr lang="en-US" sz="1600" b="1" i="0" u="none" strike="noStrike" dirty="0">
                          <a:solidFill>
                            <a:srgbClr val="000000"/>
                          </a:solidFill>
                          <a:effectLst/>
                          <a:latin typeface="Calibri"/>
                        </a:rPr>
                        <a:t>Net Cost/Year</a:t>
                      </a:r>
                    </a:p>
                  </a:txBody>
                  <a:tcPr marL="171450" marR="9525" marT="9525" marB="0" anchor="b">
                    <a:lnL>
                      <a:noFill/>
                    </a:lnL>
                    <a:lnR>
                      <a:noFill/>
                    </a:lnR>
                    <a:lnT>
                      <a:noFill/>
                    </a:lnT>
                    <a:lnB>
                      <a:noFill/>
                    </a:lnB>
                    <a:solidFill>
                      <a:srgbClr val="FFFF00"/>
                    </a:solidFill>
                  </a:tcPr>
                </a:tc>
                <a:tc>
                  <a:txBody>
                    <a:bodyPr/>
                    <a:lstStyle/>
                    <a:p>
                      <a:pPr algn="l" fontAlgn="b"/>
                      <a:endParaRPr lang="en-US" sz="1600" b="1" i="0" u="none" strike="noStrike">
                        <a:solidFill>
                          <a:srgbClr val="000000"/>
                        </a:solidFill>
                        <a:effectLst/>
                        <a:latin typeface="Calibri"/>
                      </a:endParaRPr>
                    </a:p>
                  </a:txBody>
                  <a:tcPr marL="9525" marR="9525" marT="9525" marB="0" anchor="b">
                    <a:lnL>
                      <a:noFill/>
                    </a:lnL>
                    <a:lnR>
                      <a:noFill/>
                    </a:lnR>
                    <a:lnT>
                      <a:noFill/>
                    </a:lnT>
                    <a:lnB>
                      <a:noFill/>
                    </a:lnB>
                    <a:solidFill>
                      <a:srgbClr val="FFFF00"/>
                    </a:solidFill>
                  </a:tcPr>
                </a:tc>
                <a:tc>
                  <a:txBody>
                    <a:bodyPr/>
                    <a:lstStyle/>
                    <a:p>
                      <a:pPr algn="r" fontAlgn="b"/>
                      <a:r>
                        <a:rPr lang="en-US" sz="1600" b="0" i="0" u="none" strike="noStrike">
                          <a:solidFill>
                            <a:srgbClr val="000000"/>
                          </a:solidFill>
                          <a:effectLst/>
                          <a:latin typeface="Calibri" panose="020F0502020204030204" pitchFamily="34" charset="0"/>
                        </a:rPr>
                        <a:t>$28,942 </a:t>
                      </a:r>
                    </a:p>
                  </a:txBody>
                  <a:tcPr marL="9525" marR="9525" marT="9525" marB="0" anchor="b">
                    <a:lnL>
                      <a:noFill/>
                    </a:lnL>
                    <a:lnR>
                      <a:noFill/>
                    </a:lnR>
                    <a:lnT>
                      <a:noFill/>
                    </a:lnT>
                    <a:lnB>
                      <a:noFill/>
                    </a:lnB>
                    <a:solidFill>
                      <a:srgbClr val="FFFF00"/>
                    </a:solidFill>
                  </a:tcPr>
                </a:tc>
                <a:tc>
                  <a:txBody>
                    <a:bodyPr/>
                    <a:lstStyle/>
                    <a:p>
                      <a:pPr algn="r" fontAlgn="b"/>
                      <a:r>
                        <a:rPr lang="en-US" sz="1600" b="0" i="0" u="none" strike="noStrike">
                          <a:solidFill>
                            <a:srgbClr val="000000"/>
                          </a:solidFill>
                          <a:effectLst/>
                          <a:latin typeface="Calibri" panose="020F0502020204030204" pitchFamily="34" charset="0"/>
                        </a:rPr>
                        <a:t>$27,559 </a:t>
                      </a:r>
                    </a:p>
                  </a:txBody>
                  <a:tcPr marL="9525" marR="9525" marT="9525" marB="0" anchor="b">
                    <a:lnL>
                      <a:noFill/>
                    </a:lnL>
                    <a:lnR>
                      <a:noFill/>
                    </a:lnR>
                    <a:lnT>
                      <a:noFill/>
                    </a:lnT>
                    <a:lnB>
                      <a:noFill/>
                    </a:lnB>
                    <a:solidFill>
                      <a:srgbClr val="FFFF00"/>
                    </a:solidFill>
                  </a:tcPr>
                </a:tc>
                <a:tc>
                  <a:txBody>
                    <a:bodyPr/>
                    <a:lstStyle/>
                    <a:p>
                      <a:pPr algn="r" fontAlgn="b"/>
                      <a:r>
                        <a:rPr lang="en-US" sz="1600" b="0" i="0" u="none" strike="noStrike">
                          <a:solidFill>
                            <a:srgbClr val="000000"/>
                          </a:solidFill>
                          <a:effectLst/>
                          <a:latin typeface="Calibri" panose="020F0502020204030204" pitchFamily="34" charset="0"/>
                        </a:rPr>
                        <a:t>$649,048 </a:t>
                      </a:r>
                    </a:p>
                  </a:txBody>
                  <a:tcPr marL="9525" marR="9525" marT="9525" marB="0" anchor="b">
                    <a:lnL>
                      <a:noFill/>
                    </a:lnL>
                    <a:lnR>
                      <a:noFill/>
                    </a:lnR>
                    <a:lnT>
                      <a:noFill/>
                    </a:lnT>
                    <a:lnB>
                      <a:noFill/>
                    </a:lnB>
                    <a:solidFill>
                      <a:srgbClr val="FFFF00"/>
                    </a:solidFill>
                  </a:tcPr>
                </a:tc>
                <a:tc>
                  <a:txBody>
                    <a:bodyPr/>
                    <a:lstStyle/>
                    <a:p>
                      <a:pPr algn="r" fontAlgn="b"/>
                      <a:r>
                        <a:rPr lang="en-US" sz="1600" b="0" i="0" u="none" strike="noStrike">
                          <a:solidFill>
                            <a:srgbClr val="000000"/>
                          </a:solidFill>
                          <a:effectLst/>
                          <a:latin typeface="Calibri" panose="020F0502020204030204" pitchFamily="34" charset="0"/>
                        </a:rPr>
                        <a:t>$619,961 </a:t>
                      </a:r>
                    </a:p>
                  </a:txBody>
                  <a:tcPr marL="9525" marR="9525" marT="9525" marB="0" anchor="b">
                    <a:lnL>
                      <a:noFill/>
                    </a:lnL>
                    <a:lnR>
                      <a:noFill/>
                    </a:lnR>
                    <a:lnT>
                      <a:noFill/>
                    </a:lnT>
                    <a:lnB>
                      <a:noFill/>
                    </a:lnB>
                    <a:solidFill>
                      <a:srgbClr val="FFFF00"/>
                    </a:solidFill>
                  </a:tcPr>
                </a:tc>
              </a:tr>
              <a:tr h="254000">
                <a:tc>
                  <a:txBody>
                    <a:bodyPr/>
                    <a:lstStyle/>
                    <a:p>
                      <a:pPr algn="l" fontAlgn="b"/>
                      <a:r>
                        <a:rPr lang="en-US" sz="1600" b="1" i="0" u="none" strike="noStrike" dirty="0">
                          <a:solidFill>
                            <a:srgbClr val="000000"/>
                          </a:solidFill>
                          <a:effectLst/>
                          <a:latin typeface="Calibri"/>
                        </a:rPr>
                        <a:t>Elasticity </a:t>
                      </a:r>
                    </a:p>
                  </a:txBody>
                  <a:tcPr marL="171450" marR="9525" marT="9525" marB="0" anchor="b">
                    <a:lnL>
                      <a:noFill/>
                    </a:lnL>
                    <a:lnR>
                      <a:noFill/>
                    </a:lnR>
                    <a:lnT>
                      <a:noFill/>
                    </a:lnT>
                    <a:lnB>
                      <a:noFill/>
                    </a:lnB>
                    <a:solidFill>
                      <a:srgbClr val="FFFF00"/>
                    </a:solidFill>
                  </a:tcPr>
                </a:tc>
                <a:tc>
                  <a:txBody>
                    <a:bodyPr/>
                    <a:lstStyle/>
                    <a:p>
                      <a:pPr algn="l" fontAlgn="b"/>
                      <a:endParaRPr lang="en-US" sz="1600" b="1" i="0" u="none" strike="noStrike" dirty="0">
                        <a:solidFill>
                          <a:srgbClr val="000000"/>
                        </a:solidFill>
                        <a:effectLst/>
                        <a:latin typeface="Calibri"/>
                      </a:endParaRPr>
                    </a:p>
                  </a:txBody>
                  <a:tcPr marL="9525" marR="9525" marT="9525" marB="0" anchor="b">
                    <a:lnL>
                      <a:noFill/>
                    </a:lnL>
                    <a:lnR>
                      <a:noFill/>
                    </a:lnR>
                    <a:lnT>
                      <a:noFill/>
                    </a:lnT>
                    <a:lnB>
                      <a:noFill/>
                    </a:lnB>
                    <a:solidFill>
                      <a:srgbClr val="FFFF00"/>
                    </a:solidFill>
                  </a:tcPr>
                </a:tc>
                <a:tc>
                  <a:txBody>
                    <a:bodyPr/>
                    <a:lstStyle/>
                    <a:p>
                      <a:pPr algn="r" fontAlgn="b"/>
                      <a:r>
                        <a:rPr lang="en-US" sz="1600" b="0" i="0" u="none" strike="noStrike">
                          <a:solidFill>
                            <a:srgbClr val="000000"/>
                          </a:solidFill>
                          <a:effectLst/>
                          <a:latin typeface="Calibri" panose="020F0502020204030204" pitchFamily="34" charset="0"/>
                        </a:rPr>
                        <a:t>1.79</a:t>
                      </a:r>
                    </a:p>
                  </a:txBody>
                  <a:tcPr marL="9525" marR="9525" marT="9525" marB="0" anchor="b">
                    <a:lnL>
                      <a:noFill/>
                    </a:lnL>
                    <a:lnR>
                      <a:noFill/>
                    </a:lnR>
                    <a:lnT>
                      <a:noFill/>
                    </a:lnT>
                    <a:lnB>
                      <a:noFill/>
                    </a:lnB>
                    <a:solidFill>
                      <a:srgbClr val="FFFF00"/>
                    </a:solidFill>
                  </a:tcPr>
                </a:tc>
                <a:tc>
                  <a:txBody>
                    <a:bodyPr/>
                    <a:lstStyle/>
                    <a:p>
                      <a:pPr algn="r" fontAlgn="b"/>
                      <a:r>
                        <a:rPr lang="en-US" sz="1600" b="0" i="0" u="none" strike="noStrike">
                          <a:solidFill>
                            <a:srgbClr val="000000"/>
                          </a:solidFill>
                          <a:effectLst/>
                          <a:latin typeface="Calibri" panose="020F0502020204030204" pitchFamily="34" charset="0"/>
                        </a:rPr>
                        <a:t>1.82</a:t>
                      </a:r>
                    </a:p>
                  </a:txBody>
                  <a:tcPr marL="9525" marR="9525" marT="9525" marB="0" anchor="b">
                    <a:lnL>
                      <a:noFill/>
                    </a:lnL>
                    <a:lnR>
                      <a:noFill/>
                    </a:lnR>
                    <a:lnT>
                      <a:noFill/>
                    </a:lnT>
                    <a:lnB>
                      <a:noFill/>
                    </a:lnB>
                    <a:solidFill>
                      <a:srgbClr val="FFFF00"/>
                    </a:solidFill>
                  </a:tcPr>
                </a:tc>
                <a:tc>
                  <a:txBody>
                    <a:bodyPr/>
                    <a:lstStyle/>
                    <a:p>
                      <a:pPr algn="r" fontAlgn="b"/>
                      <a:r>
                        <a:rPr lang="en-US" sz="1600" b="0" i="0" u="none" strike="noStrike">
                          <a:solidFill>
                            <a:srgbClr val="000000"/>
                          </a:solidFill>
                          <a:effectLst/>
                          <a:latin typeface="Calibri" panose="020F0502020204030204" pitchFamily="34" charset="0"/>
                        </a:rPr>
                        <a:t>0.16</a:t>
                      </a:r>
                    </a:p>
                  </a:txBody>
                  <a:tcPr marL="9525" marR="9525" marT="9525" marB="0" anchor="b">
                    <a:lnL>
                      <a:noFill/>
                    </a:lnL>
                    <a:lnR>
                      <a:noFill/>
                    </a:lnR>
                    <a:lnT>
                      <a:noFill/>
                    </a:lnT>
                    <a:lnB>
                      <a:noFill/>
                    </a:lnB>
                    <a:solidFill>
                      <a:srgbClr val="FFFF00"/>
                    </a:solidFill>
                  </a:tcPr>
                </a:tc>
                <a:tc>
                  <a:txBody>
                    <a:bodyPr/>
                    <a:lstStyle/>
                    <a:p>
                      <a:pPr algn="r" fontAlgn="b"/>
                      <a:r>
                        <a:rPr lang="en-US" sz="1600" b="0" i="0" u="none" strike="noStrike" dirty="0">
                          <a:solidFill>
                            <a:srgbClr val="000000"/>
                          </a:solidFill>
                          <a:effectLst/>
                          <a:latin typeface="Calibri" panose="020F0502020204030204" pitchFamily="34" charset="0"/>
                        </a:rPr>
                        <a:t>0.16</a:t>
                      </a:r>
                    </a:p>
                  </a:txBody>
                  <a:tcPr marL="9525" marR="9525" marT="9525" marB="0" anchor="b">
                    <a:lnL>
                      <a:noFill/>
                    </a:lnL>
                    <a:lnR>
                      <a:noFill/>
                    </a:lnR>
                    <a:lnT>
                      <a:noFill/>
                    </a:lnT>
                    <a:lnB>
                      <a:noFill/>
                    </a:lnB>
                    <a:solidFill>
                      <a:srgbClr val="FFFF00"/>
                    </a:solidFill>
                  </a:tcPr>
                </a:tc>
              </a:tr>
            </a:tbl>
          </a:graphicData>
        </a:graphic>
      </p:graphicFrame>
      <p:sp>
        <p:nvSpPr>
          <p:cNvPr id="8" name="Rectangle 2"/>
          <p:cNvSpPr>
            <a:spLocks noChangeArrowheads="1"/>
          </p:cNvSpPr>
          <p:nvPr/>
        </p:nvSpPr>
        <p:spPr bwMode="auto">
          <a:xfrm>
            <a:off x="609600" y="1231612"/>
            <a:ext cx="8077200"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indent="127000"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127000" algn="l" defTabSz="914400" rtl="0" eaLnBrk="0" fontAlgn="base" latinLnBrk="0" hangingPunct="0">
              <a:lnSpc>
                <a:spcPct val="100000"/>
              </a:lnSpc>
              <a:spcBef>
                <a:spcPct val="0"/>
              </a:spcBef>
              <a:spcAft>
                <a:spcPct val="0"/>
              </a:spcAft>
              <a:buClrTx/>
              <a:buSzTx/>
              <a:buFontTx/>
              <a:buNone/>
              <a:tabLst/>
            </a:pPr>
            <a:r>
              <a:rPr kumimoji="0" lang="en-US" altLang="zh-CN" sz="1600" b="0" i="0" u="none" strike="noStrike" cap="none" normalizeH="0" baseline="0" dirty="0" smtClean="0">
                <a:ln>
                  <a:noFill/>
                </a:ln>
                <a:solidFill>
                  <a:schemeClr val="tx1"/>
                </a:solidFill>
                <a:effectLst/>
                <a:latin typeface="Times New Roman" panose="02020603050405020304" pitchFamily="18" charset="0"/>
                <a:ea typeface="SimSun" panose="02010600030101010101" pitchFamily="2" charset="-122"/>
                <a:cs typeface="Times New Roman" panose="02020603050405020304" pitchFamily="18" charset="0"/>
              </a:rPr>
              <a:t>Effect of Various Retention Bonuses for Missouri STEM Teachers After Five and Ten Years</a:t>
            </a:r>
            <a:endParaRPr kumimoji="0" lang="en-US" altLang="zh-CN" sz="1600" b="0" i="0" u="none" strike="noStrike" cap="none" normalizeH="0" baseline="0" dirty="0" smtClean="0">
              <a:ln>
                <a:noFill/>
              </a:ln>
              <a:solidFill>
                <a:schemeClr val="tx1"/>
              </a:solidFill>
              <a:effectLst/>
            </a:endParaRPr>
          </a:p>
          <a:p>
            <a:pPr marL="0" marR="0" lvl="0" indent="127000" algn="l" defTabSz="914400" rtl="0" eaLnBrk="0" fontAlgn="base" latinLnBrk="0" hangingPunct="0">
              <a:lnSpc>
                <a:spcPct val="100000"/>
              </a:lnSpc>
              <a:spcBef>
                <a:spcPct val="0"/>
              </a:spcBef>
              <a:spcAft>
                <a:spcPct val="0"/>
              </a:spcAft>
              <a:buClrTx/>
              <a:buSzTx/>
              <a:buFontTx/>
              <a:buNone/>
              <a:tabLst/>
            </a:pPr>
            <a:endParaRPr kumimoji="0" lang="en-US" altLang="zh-CN" sz="1600" b="0" i="0" u="none" strike="noStrike" cap="none" normalizeH="0" baseline="0" dirty="0" smtClean="0">
              <a:ln>
                <a:noFill/>
              </a:ln>
              <a:solidFill>
                <a:schemeClr val="tx1"/>
              </a:solidFill>
              <a:effectLst/>
            </a:endParaRPr>
          </a:p>
        </p:txBody>
      </p:sp>
      <p:sp>
        <p:nvSpPr>
          <p:cNvPr id="3" name="Footer Placeholder 2"/>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40535855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p:txBody>
          <a:bodyPr>
            <a:normAutofit fontScale="90000"/>
          </a:bodyPr>
          <a:lstStyle/>
          <a:p>
            <a:r>
              <a:rPr lang="en-US" dirty="0"/>
              <a:t>Policy Simulation</a:t>
            </a:r>
            <a:br>
              <a:rPr lang="en-US" dirty="0"/>
            </a:br>
            <a:endParaRPr lang="en-US" dirty="0"/>
          </a:p>
        </p:txBody>
      </p:sp>
      <p:sp>
        <p:nvSpPr>
          <p:cNvPr id="11" name="Content Placeholder 10"/>
          <p:cNvSpPr>
            <a:spLocks noGrp="1"/>
          </p:cNvSpPr>
          <p:nvPr>
            <p:ph idx="1"/>
          </p:nvPr>
        </p:nvSpPr>
        <p:spPr/>
        <p:txBody>
          <a:bodyPr/>
          <a:lstStyle/>
          <a:p>
            <a:r>
              <a:rPr lang="en-US" dirty="0" smtClean="0"/>
              <a:t>DROP Plans</a:t>
            </a:r>
          </a:p>
          <a:p>
            <a:r>
              <a:rPr lang="en-US" dirty="0" smtClean="0"/>
              <a:t>Retire and Keep Working, collect some or all of pension</a:t>
            </a:r>
          </a:p>
          <a:p>
            <a:r>
              <a:rPr lang="en-US" dirty="0" smtClean="0"/>
              <a:t>No further accrual of service years</a:t>
            </a:r>
          </a:p>
          <a:p>
            <a:r>
              <a:rPr lang="en-US" dirty="0" smtClean="0"/>
              <a:t>Examples</a:t>
            </a:r>
          </a:p>
          <a:p>
            <a:pPr lvl="1"/>
            <a:r>
              <a:rPr lang="en-US" dirty="0" smtClean="0"/>
              <a:t>Arkansas Teachers</a:t>
            </a:r>
          </a:p>
          <a:p>
            <a:pPr lvl="2"/>
            <a:r>
              <a:rPr lang="en-US" dirty="0" smtClean="0"/>
              <a:t>Up to 10 years, roughly 70% of retirement annuity</a:t>
            </a:r>
          </a:p>
          <a:p>
            <a:pPr lvl="1"/>
            <a:r>
              <a:rPr lang="en-US" dirty="0" smtClean="0"/>
              <a:t>Florida Teachers</a:t>
            </a:r>
          </a:p>
          <a:p>
            <a:pPr lvl="2"/>
            <a:r>
              <a:rPr lang="en-US" dirty="0" smtClean="0"/>
              <a:t>Up to 4 years, full annuity</a:t>
            </a:r>
          </a:p>
          <a:p>
            <a:pPr marL="274320" lvl="1" indent="0">
              <a:buNone/>
            </a:pPr>
            <a:endParaRPr lang="en-US" dirty="0"/>
          </a:p>
        </p:txBody>
      </p:sp>
      <p:sp>
        <p:nvSpPr>
          <p:cNvPr id="2" name="Slide Number Placeholder 1"/>
          <p:cNvSpPr>
            <a:spLocks noGrp="1"/>
          </p:cNvSpPr>
          <p:nvPr>
            <p:ph type="sldNum" sz="quarter" idx="12"/>
          </p:nvPr>
        </p:nvSpPr>
        <p:spPr/>
        <p:txBody>
          <a:bodyPr/>
          <a:lstStyle/>
          <a:p>
            <a:fld id="{F646BE27-C893-436B-B36D-EF114FC8B6F5}" type="slidenum">
              <a:rPr lang="en-US" smtClean="0"/>
              <a:t>21</a:t>
            </a:fld>
            <a:endParaRPr lang="en-US"/>
          </a:p>
        </p:txBody>
      </p:sp>
      <p:sp>
        <p:nvSpPr>
          <p:cNvPr id="3" name="Footer Placeholder 2"/>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51030567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p:txBody>
          <a:bodyPr>
            <a:normAutofit fontScale="90000"/>
          </a:bodyPr>
          <a:lstStyle/>
          <a:p>
            <a:r>
              <a:rPr lang="en-US" dirty="0"/>
              <a:t>Policy Simulation</a:t>
            </a:r>
            <a:br>
              <a:rPr lang="en-US" dirty="0"/>
            </a:br>
            <a:endParaRPr lang="en-US" dirty="0"/>
          </a:p>
        </p:txBody>
      </p:sp>
      <p:sp>
        <p:nvSpPr>
          <p:cNvPr id="11" name="Content Placeholder 10"/>
          <p:cNvSpPr>
            <a:spLocks noGrp="1"/>
          </p:cNvSpPr>
          <p:nvPr>
            <p:ph idx="1"/>
          </p:nvPr>
        </p:nvSpPr>
        <p:spPr/>
        <p:txBody>
          <a:bodyPr/>
          <a:lstStyle/>
          <a:p>
            <a:r>
              <a:rPr lang="en-US" dirty="0" smtClean="0"/>
              <a:t>DROP Plan for STEM teachers </a:t>
            </a:r>
          </a:p>
          <a:p>
            <a:r>
              <a:rPr lang="en-US" dirty="0" smtClean="0"/>
              <a:t>2 years</a:t>
            </a:r>
          </a:p>
          <a:p>
            <a:r>
              <a:rPr lang="en-US" dirty="0" smtClean="0"/>
              <a:t>.4 or .7 of regular annuity</a:t>
            </a:r>
          </a:p>
          <a:p>
            <a:r>
              <a:rPr lang="en-US" dirty="0" smtClean="0"/>
              <a:t>No further accrual of service years</a:t>
            </a:r>
          </a:p>
          <a:p>
            <a:endParaRPr lang="en-US" dirty="0"/>
          </a:p>
          <a:p>
            <a:r>
              <a:rPr lang="en-US" dirty="0" smtClean="0"/>
              <a:t>Results</a:t>
            </a:r>
          </a:p>
          <a:p>
            <a:pPr lvl="1"/>
            <a:r>
              <a:rPr lang="en-US" dirty="0" smtClean="0"/>
              <a:t>Very promising</a:t>
            </a:r>
          </a:p>
        </p:txBody>
      </p:sp>
      <p:sp>
        <p:nvSpPr>
          <p:cNvPr id="2" name="Slide Number Placeholder 1"/>
          <p:cNvSpPr>
            <a:spLocks noGrp="1"/>
          </p:cNvSpPr>
          <p:nvPr>
            <p:ph type="sldNum" sz="quarter" idx="12"/>
          </p:nvPr>
        </p:nvSpPr>
        <p:spPr/>
        <p:txBody>
          <a:bodyPr/>
          <a:lstStyle/>
          <a:p>
            <a:fld id="{F646BE27-C893-436B-B36D-EF114FC8B6F5}" type="slidenum">
              <a:rPr lang="en-US" smtClean="0"/>
              <a:t>22</a:t>
            </a:fld>
            <a:endParaRPr lang="en-US"/>
          </a:p>
        </p:txBody>
      </p:sp>
      <p:sp>
        <p:nvSpPr>
          <p:cNvPr id="3" name="Footer Placeholder 2"/>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178868202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t>Conclusion	</a:t>
            </a:r>
            <a:endParaRPr lang="en-US" dirty="0"/>
          </a:p>
        </p:txBody>
      </p:sp>
      <p:sp>
        <p:nvSpPr>
          <p:cNvPr id="4" name="Content Placeholder 3"/>
          <p:cNvSpPr>
            <a:spLocks noGrp="1"/>
          </p:cNvSpPr>
          <p:nvPr>
            <p:ph idx="1"/>
          </p:nvPr>
        </p:nvSpPr>
        <p:spPr/>
        <p:txBody>
          <a:bodyPr/>
          <a:lstStyle/>
          <a:p>
            <a:pPr marL="0" indent="0">
              <a:buNone/>
            </a:pPr>
            <a:endParaRPr lang="en-US" dirty="0" smtClean="0"/>
          </a:p>
          <a:p>
            <a:r>
              <a:rPr lang="en-US" dirty="0" smtClean="0"/>
              <a:t>Late career retention policies hold promise as a way to raise teaching workforce quality</a:t>
            </a:r>
          </a:p>
          <a:p>
            <a:pPr lvl="1"/>
            <a:r>
              <a:rPr lang="en-US" dirty="0" smtClean="0"/>
              <a:t>Retention bonuses / Selective DROP plans</a:t>
            </a:r>
          </a:p>
          <a:p>
            <a:pPr lvl="1"/>
            <a:r>
              <a:rPr lang="en-US" dirty="0" smtClean="0"/>
              <a:t>Targeted to high-need fields/schools/high quality teachers</a:t>
            </a:r>
          </a:p>
          <a:p>
            <a:pPr lvl="1"/>
            <a:endParaRPr lang="en-US" dirty="0" smtClean="0"/>
          </a:p>
          <a:p>
            <a:r>
              <a:rPr lang="en-US" dirty="0" smtClean="0"/>
              <a:t>Structural modeling is a useful and practical tool in analyzing pension plan reform</a:t>
            </a:r>
            <a:endParaRPr lang="en-US" dirty="0"/>
          </a:p>
        </p:txBody>
      </p:sp>
      <p:sp>
        <p:nvSpPr>
          <p:cNvPr id="3" name="Slide Number Placeholder 2"/>
          <p:cNvSpPr>
            <a:spLocks noGrp="1"/>
          </p:cNvSpPr>
          <p:nvPr>
            <p:ph type="sldNum" sz="quarter" idx="12"/>
          </p:nvPr>
        </p:nvSpPr>
        <p:spPr/>
        <p:txBody>
          <a:bodyPr/>
          <a:lstStyle/>
          <a:p>
            <a:fld id="{F646BE27-C893-436B-B36D-EF114FC8B6F5}" type="slidenum">
              <a:rPr lang="en-US" smtClean="0"/>
              <a:t>23</a:t>
            </a:fld>
            <a:endParaRPr lang="en-US"/>
          </a:p>
        </p:txBody>
      </p:sp>
      <p:sp>
        <p:nvSpPr>
          <p:cNvPr id="5" name="Footer Placeholder 4"/>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16775201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4">
                                            <p:txEl>
                                              <p:pRg st="2" end="2"/>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t>Overview</a:t>
            </a:r>
            <a:endParaRPr lang="en-US" dirty="0"/>
          </a:p>
        </p:txBody>
      </p:sp>
      <p:sp>
        <p:nvSpPr>
          <p:cNvPr id="3" name="Content Placeholder 2"/>
          <p:cNvSpPr>
            <a:spLocks noGrp="1"/>
          </p:cNvSpPr>
          <p:nvPr>
            <p:ph idx="1"/>
          </p:nvPr>
        </p:nvSpPr>
        <p:spPr/>
        <p:txBody>
          <a:bodyPr>
            <a:normAutofit/>
          </a:bodyPr>
          <a:lstStyle/>
          <a:p>
            <a:r>
              <a:rPr lang="en-US" dirty="0" smtClean="0"/>
              <a:t>Rising Costs for Teacher Pensions</a:t>
            </a:r>
          </a:p>
          <a:p>
            <a:pPr lvl="2"/>
            <a:endParaRPr lang="en-US" dirty="0" smtClean="0"/>
          </a:p>
        </p:txBody>
      </p:sp>
      <p:sp>
        <p:nvSpPr>
          <p:cNvPr id="4" name="Slide Number Placeholder 3"/>
          <p:cNvSpPr>
            <a:spLocks noGrp="1"/>
          </p:cNvSpPr>
          <p:nvPr>
            <p:ph type="sldNum" sz="quarter" idx="12"/>
          </p:nvPr>
        </p:nvSpPr>
        <p:spPr/>
        <p:txBody>
          <a:bodyPr/>
          <a:lstStyle/>
          <a:p>
            <a:fld id="{F646BE27-C893-436B-B36D-EF114FC8B6F5}" type="slidenum">
              <a:rPr lang="en-US" smtClean="0"/>
              <a:t>3</a:t>
            </a:fld>
            <a:endParaRPr lang="en-US"/>
          </a:p>
        </p:txBody>
      </p:sp>
      <p:sp>
        <p:nvSpPr>
          <p:cNvPr id="5" name="Footer Placeholder 4"/>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116979882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F646BE27-C893-436B-B36D-EF114FC8B6F5}" type="slidenum">
              <a:rPr lang="en-US" smtClean="0"/>
              <a:t>4</a:t>
            </a:fld>
            <a:endParaRPr lang="en-US"/>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304800"/>
            <a:ext cx="8915400" cy="6096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Rectangle 4"/>
          <p:cNvSpPr/>
          <p:nvPr/>
        </p:nvSpPr>
        <p:spPr>
          <a:xfrm>
            <a:off x="457200" y="6216134"/>
            <a:ext cx="8305800" cy="369332"/>
          </a:xfrm>
          <a:prstGeom prst="rect">
            <a:avLst/>
          </a:prstGeom>
        </p:spPr>
        <p:txBody>
          <a:bodyPr wrap="square">
            <a:spAutoFit/>
          </a:bodyPr>
          <a:lstStyle/>
          <a:p>
            <a:r>
              <a:rPr lang="en-US" sz="1200" dirty="0" smtClean="0"/>
              <a:t>Source:  </a:t>
            </a:r>
            <a:r>
              <a:rPr lang="en-US" sz="1200" dirty="0" err="1" smtClean="0"/>
              <a:t>Costrell</a:t>
            </a:r>
            <a:r>
              <a:rPr lang="en-US" sz="1200" dirty="0" smtClean="0">
                <a:hlinkClick r:id="rId4"/>
              </a:rPr>
              <a:t>. http</a:t>
            </a:r>
            <a:r>
              <a:rPr lang="en-US" sz="1200" dirty="0">
                <a:hlinkClick r:id="rId4"/>
              </a:rPr>
              <a:t>://</a:t>
            </a:r>
            <a:r>
              <a:rPr lang="en-US" sz="1200" dirty="0" smtClean="0">
                <a:hlinkClick r:id="rId4"/>
              </a:rPr>
              <a:t>www.uaedreform.org/downloads/2017/01/employercontributionrates2016.pdf</a:t>
            </a:r>
            <a:r>
              <a:rPr lang="en-US" dirty="0"/>
              <a:t> </a:t>
            </a:r>
          </a:p>
        </p:txBody>
      </p:sp>
      <p:sp>
        <p:nvSpPr>
          <p:cNvPr id="2" name="Footer Placeholder 1"/>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308842800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F646BE27-C893-436B-B36D-EF114FC8B6F5}" type="slidenum">
              <a:rPr lang="en-US" smtClean="0"/>
              <a:t>5</a:t>
            </a:fld>
            <a:endParaRPr lang="en-US"/>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 y="457200"/>
            <a:ext cx="8610600" cy="56864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Rectangle 4"/>
          <p:cNvSpPr/>
          <p:nvPr/>
        </p:nvSpPr>
        <p:spPr>
          <a:xfrm>
            <a:off x="685800" y="5867400"/>
            <a:ext cx="8077200" cy="800219"/>
          </a:xfrm>
          <a:prstGeom prst="rect">
            <a:avLst/>
          </a:prstGeom>
        </p:spPr>
        <p:txBody>
          <a:bodyPr wrap="square">
            <a:spAutoFit/>
          </a:bodyPr>
          <a:lstStyle/>
          <a:p>
            <a:r>
              <a:rPr lang="en-US" sz="1400" dirty="0" smtClean="0"/>
              <a:t>Source:  </a:t>
            </a:r>
            <a:r>
              <a:rPr lang="en-US" sz="1400" dirty="0" err="1" smtClean="0"/>
              <a:t>Costrell</a:t>
            </a:r>
            <a:r>
              <a:rPr lang="en-US" dirty="0" smtClean="0"/>
              <a:t>. </a:t>
            </a:r>
            <a:r>
              <a:rPr lang="en-US" dirty="0"/>
              <a:t/>
            </a:r>
            <a:br>
              <a:rPr lang="en-US" dirty="0"/>
            </a:br>
            <a:r>
              <a:rPr lang="en-US" sz="1400" u="sng" dirty="0">
                <a:hlinkClick r:id="rId3"/>
              </a:rPr>
              <a:t>http://</a:t>
            </a:r>
            <a:r>
              <a:rPr lang="en-US" sz="1400" u="sng" dirty="0" smtClean="0">
                <a:hlinkClick r:id="rId3"/>
              </a:rPr>
              <a:t>www.uaedreform.org/downloads/2017/01/employercontributionperpupil2016.pdf</a:t>
            </a:r>
            <a:endParaRPr lang="en-US" sz="1400" u="sng" dirty="0" smtClean="0"/>
          </a:p>
          <a:p>
            <a:endParaRPr lang="en-US" sz="1400" dirty="0"/>
          </a:p>
        </p:txBody>
      </p:sp>
      <p:sp>
        <p:nvSpPr>
          <p:cNvPr id="2" name="Footer Placeholder 1"/>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134788307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F646BE27-C893-436B-B36D-EF114FC8B6F5}" type="slidenum">
              <a:rPr lang="en-US" smtClean="0"/>
              <a:t>6</a:t>
            </a:fld>
            <a:endParaRPr lang="en-US"/>
          </a:p>
        </p:txBody>
      </p:sp>
      <p:graphicFrame>
        <p:nvGraphicFramePr>
          <p:cNvPr id="6" name="Table 5"/>
          <p:cNvGraphicFramePr>
            <a:graphicFrameLocks noGrp="1"/>
          </p:cNvGraphicFramePr>
          <p:nvPr>
            <p:extLst>
              <p:ext uri="{D42A27DB-BD31-4B8C-83A1-F6EECF244321}">
                <p14:modId xmlns:p14="http://schemas.microsoft.com/office/powerpoint/2010/main" val="1547932882"/>
              </p:ext>
            </p:extLst>
          </p:nvPr>
        </p:nvGraphicFramePr>
        <p:xfrm>
          <a:off x="609600" y="2514600"/>
          <a:ext cx="7772399" cy="3952875"/>
        </p:xfrm>
        <a:graphic>
          <a:graphicData uri="http://schemas.openxmlformats.org/drawingml/2006/table">
            <a:tbl>
              <a:tblPr>
                <a:tableStyleId>{5C22544A-7EE6-4342-B048-85BDC9FD1C3A}</a:tableStyleId>
              </a:tblPr>
              <a:tblGrid>
                <a:gridCol w="3111547"/>
                <a:gridCol w="2598787"/>
                <a:gridCol w="2062065"/>
              </a:tblGrid>
              <a:tr h="476250">
                <a:tc>
                  <a:txBody>
                    <a:bodyPr/>
                    <a:lstStyle/>
                    <a:p>
                      <a:pPr algn="l" fontAlgn="b"/>
                      <a:endParaRPr lang="en-US" sz="2000" b="0" i="0" u="none" strike="noStrike" dirty="0">
                        <a:solidFill>
                          <a:srgbClr val="000000"/>
                        </a:solidFill>
                        <a:effectLst/>
                        <a:latin typeface="Calibri"/>
                      </a:endParaRPr>
                    </a:p>
                  </a:txBody>
                  <a:tcPr marL="9525" marR="9525" marT="9525" marB="0" anchor="b"/>
                </a:tc>
                <a:tc>
                  <a:txBody>
                    <a:bodyPr/>
                    <a:lstStyle/>
                    <a:p>
                      <a:pPr algn="l" fontAlgn="b"/>
                      <a:r>
                        <a:rPr lang="en-US" sz="2000" u="none" strike="noStrike" dirty="0">
                          <a:effectLst/>
                        </a:rPr>
                        <a:t>MO</a:t>
                      </a:r>
                      <a:endParaRPr lang="en-US" sz="2000" b="0" i="0" u="none" strike="noStrike" dirty="0">
                        <a:solidFill>
                          <a:srgbClr val="000000"/>
                        </a:solidFill>
                        <a:effectLst/>
                        <a:latin typeface="Calibri"/>
                      </a:endParaRPr>
                    </a:p>
                  </a:txBody>
                  <a:tcPr marL="9525" marR="9525" marT="9525" marB="0" anchor="b"/>
                </a:tc>
                <a:tc>
                  <a:txBody>
                    <a:bodyPr/>
                    <a:lstStyle/>
                    <a:p>
                      <a:pPr algn="l" fontAlgn="b"/>
                      <a:r>
                        <a:rPr lang="en-US" sz="2000" b="0" i="0" u="none" strike="noStrike" dirty="0" smtClean="0">
                          <a:solidFill>
                            <a:schemeClr val="dk1"/>
                          </a:solidFill>
                          <a:effectLst/>
                          <a:latin typeface="+mn-lt"/>
                        </a:rPr>
                        <a:t>Tennessee</a:t>
                      </a:r>
                      <a:endParaRPr lang="en-US" sz="2000" b="0" i="0" u="none" strike="noStrike" dirty="0">
                        <a:solidFill>
                          <a:srgbClr val="000000"/>
                        </a:solidFill>
                        <a:effectLst/>
                        <a:latin typeface="Calibri"/>
                      </a:endParaRPr>
                    </a:p>
                  </a:txBody>
                  <a:tcPr marL="9525" marR="9525" marT="9525" marB="0" anchor="b"/>
                </a:tc>
              </a:tr>
              <a:tr h="476250">
                <a:tc>
                  <a:txBody>
                    <a:bodyPr/>
                    <a:lstStyle/>
                    <a:p>
                      <a:pPr algn="l" fontAlgn="b"/>
                      <a:endParaRPr lang="en-US" sz="2000" b="0" i="0" u="none" strike="noStrike" dirty="0">
                        <a:solidFill>
                          <a:srgbClr val="000000"/>
                        </a:solidFill>
                        <a:effectLst/>
                        <a:latin typeface="Calibri"/>
                      </a:endParaRPr>
                    </a:p>
                  </a:txBody>
                  <a:tcPr marL="9525" marR="9525" marT="9525" marB="0" anchor="b"/>
                </a:tc>
                <a:tc>
                  <a:txBody>
                    <a:bodyPr/>
                    <a:lstStyle/>
                    <a:p>
                      <a:pPr algn="l" fontAlgn="b"/>
                      <a:r>
                        <a:rPr lang="en-US" sz="2000" u="none" strike="noStrike">
                          <a:effectLst/>
                        </a:rPr>
                        <a:t>PSRS</a:t>
                      </a:r>
                      <a:endParaRPr lang="en-US" sz="2000" b="0" i="0" u="none" strike="noStrike">
                        <a:solidFill>
                          <a:srgbClr val="000000"/>
                        </a:solidFill>
                        <a:effectLst/>
                        <a:latin typeface="Calibri"/>
                      </a:endParaRPr>
                    </a:p>
                  </a:txBody>
                  <a:tcPr marL="9525" marR="9525" marT="9525" marB="0" anchor="b"/>
                </a:tc>
                <a:tc>
                  <a:txBody>
                    <a:bodyPr/>
                    <a:lstStyle/>
                    <a:p>
                      <a:pPr algn="l" fontAlgn="b"/>
                      <a:endParaRPr lang="en-US" sz="2000" b="0" i="0" u="none" strike="noStrike" dirty="0">
                        <a:solidFill>
                          <a:srgbClr val="000000"/>
                        </a:solidFill>
                        <a:effectLst/>
                        <a:latin typeface="Calibri"/>
                      </a:endParaRPr>
                    </a:p>
                  </a:txBody>
                  <a:tcPr marL="9525" marR="9525" marT="9525" marB="0" anchor="b"/>
                </a:tc>
              </a:tr>
              <a:tr h="952500">
                <a:tc>
                  <a:txBody>
                    <a:bodyPr/>
                    <a:lstStyle/>
                    <a:p>
                      <a:pPr algn="l" fontAlgn="t"/>
                      <a:endParaRPr lang="en-US" sz="2000" u="none" strike="noStrike" dirty="0" smtClean="0">
                        <a:effectLst/>
                      </a:endParaRPr>
                    </a:p>
                    <a:p>
                      <a:pPr algn="l" fontAlgn="t"/>
                      <a:r>
                        <a:rPr lang="en-US" sz="2000" u="none" strike="noStrike" dirty="0" smtClean="0">
                          <a:effectLst/>
                        </a:rPr>
                        <a:t>Replacement </a:t>
                      </a:r>
                      <a:r>
                        <a:rPr lang="en-US" sz="2000" u="none" strike="noStrike" dirty="0">
                          <a:effectLst/>
                        </a:rPr>
                        <a:t>Factor</a:t>
                      </a:r>
                      <a:endParaRPr lang="en-US" sz="2000" b="0" i="0" u="none" strike="noStrike" dirty="0">
                        <a:solidFill>
                          <a:srgbClr val="000000"/>
                        </a:solidFill>
                        <a:effectLst/>
                        <a:latin typeface="Calibri"/>
                      </a:endParaRPr>
                    </a:p>
                  </a:txBody>
                  <a:tcPr marL="9525" marR="9525" marT="9525" marB="0"/>
                </a:tc>
                <a:tc>
                  <a:txBody>
                    <a:bodyPr/>
                    <a:lstStyle/>
                    <a:p>
                      <a:pPr algn="l" fontAlgn="b"/>
                      <a:r>
                        <a:rPr lang="en-US" sz="2000" u="none" strike="noStrike" dirty="0">
                          <a:effectLst/>
                        </a:rPr>
                        <a:t>2.5 </a:t>
                      </a:r>
                      <a:r>
                        <a:rPr lang="en-US" sz="2000" u="none" strike="noStrike" dirty="0" err="1">
                          <a:effectLst/>
                        </a:rPr>
                        <a:t>Exp</a:t>
                      </a:r>
                      <a:r>
                        <a:rPr lang="en-US" sz="2000" u="none" strike="noStrike" dirty="0">
                          <a:effectLst/>
                        </a:rPr>
                        <a:t> ≤ 30, </a:t>
                      </a:r>
                      <a:endParaRPr lang="en-US" sz="2000" u="none" strike="noStrike" dirty="0" smtClean="0">
                        <a:effectLst/>
                      </a:endParaRPr>
                    </a:p>
                    <a:p>
                      <a:pPr algn="l" fontAlgn="b"/>
                      <a:r>
                        <a:rPr lang="en-US" sz="2000" u="none" strike="noStrike" dirty="0" smtClean="0">
                          <a:effectLst/>
                        </a:rPr>
                        <a:t>2.55 </a:t>
                      </a:r>
                      <a:r>
                        <a:rPr lang="en-US" sz="2000" u="none" strike="noStrike" dirty="0" err="1">
                          <a:effectLst/>
                        </a:rPr>
                        <a:t>Exp</a:t>
                      </a:r>
                      <a:r>
                        <a:rPr lang="en-US" sz="2000" u="none" strike="noStrike" dirty="0">
                          <a:effectLst/>
                        </a:rPr>
                        <a:t> 31+</a:t>
                      </a:r>
                      <a:endParaRPr lang="en-US" sz="2000" b="0" i="0" u="none" strike="noStrike" dirty="0">
                        <a:solidFill>
                          <a:srgbClr val="000000"/>
                        </a:solidFill>
                        <a:effectLst/>
                        <a:latin typeface="Calibri"/>
                      </a:endParaRPr>
                    </a:p>
                  </a:txBody>
                  <a:tcPr marL="9525" marR="9525" marT="9525" marB="0" anchor="b"/>
                </a:tc>
                <a:tc>
                  <a:txBody>
                    <a:bodyPr/>
                    <a:lstStyle/>
                    <a:p>
                      <a:pPr algn="l" fontAlgn="b"/>
                      <a:r>
                        <a:rPr lang="en-US" sz="2000" b="0" i="0" u="none" strike="noStrike" dirty="0" smtClean="0">
                          <a:solidFill>
                            <a:schemeClr val="dk1"/>
                          </a:solidFill>
                          <a:effectLst/>
                          <a:latin typeface="+mn-lt"/>
                        </a:rPr>
                        <a:t>1.5</a:t>
                      </a:r>
                      <a:endParaRPr lang="en-US" sz="2000" b="0" i="0" u="none" strike="noStrike" dirty="0">
                        <a:solidFill>
                          <a:srgbClr val="000000"/>
                        </a:solidFill>
                        <a:effectLst/>
                        <a:latin typeface="Calibri"/>
                      </a:endParaRPr>
                    </a:p>
                  </a:txBody>
                  <a:tcPr marL="9525" marR="9525" marT="9525" marB="0" anchor="b"/>
                </a:tc>
              </a:tr>
              <a:tr h="952500">
                <a:tc>
                  <a:txBody>
                    <a:bodyPr/>
                    <a:lstStyle/>
                    <a:p>
                      <a:pPr algn="l" fontAlgn="b"/>
                      <a:r>
                        <a:rPr lang="en-US" sz="2000" u="none" strike="noStrike" dirty="0">
                          <a:effectLst/>
                        </a:rPr>
                        <a:t>Eligibility - Regular</a:t>
                      </a:r>
                      <a:endParaRPr lang="en-US" sz="2000" b="0" i="0" u="none" strike="noStrike" dirty="0">
                        <a:solidFill>
                          <a:srgbClr val="000000"/>
                        </a:solidFill>
                        <a:effectLst/>
                        <a:latin typeface="Calibri"/>
                      </a:endParaRPr>
                    </a:p>
                  </a:txBody>
                  <a:tcPr marL="9525" marR="9525" marT="9525" marB="0" anchor="b"/>
                </a:tc>
                <a:tc>
                  <a:txBody>
                    <a:bodyPr/>
                    <a:lstStyle/>
                    <a:p>
                      <a:pPr algn="l" fontAlgn="b"/>
                      <a:r>
                        <a:rPr lang="en-US" sz="2000" u="none" strike="noStrike" dirty="0">
                          <a:effectLst/>
                        </a:rPr>
                        <a:t>Age 60, </a:t>
                      </a:r>
                      <a:r>
                        <a:rPr lang="en-US" sz="2000" u="none" strike="noStrike" dirty="0" err="1">
                          <a:effectLst/>
                        </a:rPr>
                        <a:t>Exp</a:t>
                      </a:r>
                      <a:r>
                        <a:rPr lang="en-US" sz="2000" u="none" strike="noStrike" dirty="0">
                          <a:effectLst/>
                        </a:rPr>
                        <a:t> 30, A+E=80</a:t>
                      </a:r>
                      <a:endParaRPr lang="en-US" sz="2000" b="0" i="0" u="none" strike="noStrike" dirty="0">
                        <a:solidFill>
                          <a:srgbClr val="000000"/>
                        </a:solidFill>
                        <a:effectLst/>
                        <a:latin typeface="Calibri"/>
                      </a:endParaRPr>
                    </a:p>
                  </a:txBody>
                  <a:tcPr marL="9525" marR="9525" marT="9525" marB="0" anchor="b"/>
                </a:tc>
                <a:tc>
                  <a:txBody>
                    <a:bodyPr/>
                    <a:lstStyle/>
                    <a:p>
                      <a:pPr algn="l" fontAlgn="b"/>
                      <a:r>
                        <a:rPr lang="en-US" sz="2000" u="none" strike="noStrike" dirty="0">
                          <a:effectLst/>
                        </a:rPr>
                        <a:t>Age 62, </a:t>
                      </a:r>
                      <a:r>
                        <a:rPr lang="en-US" sz="2000" u="none" strike="noStrike" dirty="0" err="1">
                          <a:effectLst/>
                        </a:rPr>
                        <a:t>Exp</a:t>
                      </a:r>
                      <a:r>
                        <a:rPr lang="en-US" sz="2000" u="none" strike="noStrike" dirty="0">
                          <a:effectLst/>
                        </a:rPr>
                        <a:t>=30</a:t>
                      </a:r>
                      <a:endParaRPr lang="en-US" sz="2000" b="0" i="0" u="none" strike="noStrike" dirty="0">
                        <a:solidFill>
                          <a:srgbClr val="000000"/>
                        </a:solidFill>
                        <a:effectLst/>
                        <a:latin typeface="Calibri"/>
                      </a:endParaRPr>
                    </a:p>
                  </a:txBody>
                  <a:tcPr marL="9525" marR="9525" marT="9525" marB="0" anchor="b"/>
                </a:tc>
              </a:tr>
              <a:tr h="476250">
                <a:tc>
                  <a:txBody>
                    <a:bodyPr/>
                    <a:lstStyle/>
                    <a:p>
                      <a:pPr algn="l" fontAlgn="b"/>
                      <a:r>
                        <a:rPr lang="en-US" sz="2000" u="none" strike="noStrike" dirty="0">
                          <a:effectLst/>
                        </a:rPr>
                        <a:t>Eligibility -Early</a:t>
                      </a:r>
                      <a:endParaRPr lang="en-US" sz="2000" b="0" i="0" u="none" strike="noStrike" dirty="0">
                        <a:solidFill>
                          <a:srgbClr val="000000"/>
                        </a:solidFill>
                        <a:effectLst/>
                        <a:latin typeface="Calibri"/>
                      </a:endParaRPr>
                    </a:p>
                  </a:txBody>
                  <a:tcPr marL="9525" marR="9525" marT="9525" marB="0" anchor="b"/>
                </a:tc>
                <a:tc>
                  <a:txBody>
                    <a:bodyPr/>
                    <a:lstStyle/>
                    <a:p>
                      <a:pPr algn="l" fontAlgn="b"/>
                      <a:r>
                        <a:rPr lang="en-US" sz="2000" u="none" strike="noStrike">
                          <a:effectLst/>
                        </a:rPr>
                        <a:t>Exp 25</a:t>
                      </a:r>
                      <a:endParaRPr lang="en-US" sz="2000" b="0" i="0" u="none" strike="noStrike">
                        <a:solidFill>
                          <a:srgbClr val="000000"/>
                        </a:solidFill>
                        <a:effectLst/>
                        <a:latin typeface="Calibri"/>
                      </a:endParaRPr>
                    </a:p>
                  </a:txBody>
                  <a:tcPr marL="9525" marR="9525" marT="9525" marB="0" anchor="b"/>
                </a:tc>
                <a:tc>
                  <a:txBody>
                    <a:bodyPr/>
                    <a:lstStyle/>
                    <a:p>
                      <a:pPr algn="l" fontAlgn="b"/>
                      <a:r>
                        <a:rPr lang="en-US" sz="2000" b="0" i="0" u="none" strike="noStrike" dirty="0" err="1" smtClean="0">
                          <a:solidFill>
                            <a:srgbClr val="000000"/>
                          </a:solidFill>
                          <a:effectLst/>
                          <a:latin typeface="Calibri"/>
                        </a:rPr>
                        <a:t>Exp</a:t>
                      </a:r>
                      <a:r>
                        <a:rPr lang="en-US" sz="2000" b="0" i="0" u="none" strike="noStrike" dirty="0" smtClean="0">
                          <a:solidFill>
                            <a:srgbClr val="000000"/>
                          </a:solidFill>
                          <a:effectLst/>
                          <a:latin typeface="Calibri"/>
                        </a:rPr>
                        <a:t> 25 (age penalty)</a:t>
                      </a:r>
                      <a:endParaRPr lang="en-US" sz="2000" b="0" i="0" u="none" strike="noStrike" dirty="0">
                        <a:solidFill>
                          <a:srgbClr val="000000"/>
                        </a:solidFill>
                        <a:effectLst/>
                        <a:latin typeface="Calibri"/>
                      </a:endParaRPr>
                    </a:p>
                  </a:txBody>
                  <a:tcPr marL="9525" marR="9525" marT="9525" marB="0" anchor="b"/>
                </a:tc>
              </a:tr>
              <a:tr h="476250">
                <a:tc>
                  <a:txBody>
                    <a:bodyPr/>
                    <a:lstStyle/>
                    <a:p>
                      <a:pPr algn="l" fontAlgn="b"/>
                      <a:r>
                        <a:rPr lang="en-US" sz="2000" u="none" strike="noStrike" dirty="0">
                          <a:effectLst/>
                        </a:rPr>
                        <a:t>Social Security</a:t>
                      </a:r>
                      <a:endParaRPr lang="en-US" sz="2000" b="0" i="0" u="none" strike="noStrike" dirty="0">
                        <a:solidFill>
                          <a:srgbClr val="000000"/>
                        </a:solidFill>
                        <a:effectLst/>
                        <a:latin typeface="Calibri"/>
                      </a:endParaRPr>
                    </a:p>
                  </a:txBody>
                  <a:tcPr marL="9525" marR="9525" marT="9525" marB="0" anchor="b"/>
                </a:tc>
                <a:tc>
                  <a:txBody>
                    <a:bodyPr/>
                    <a:lstStyle/>
                    <a:p>
                      <a:pPr algn="l" fontAlgn="b"/>
                      <a:r>
                        <a:rPr lang="en-US" sz="2000" u="none" strike="noStrike">
                          <a:effectLst/>
                        </a:rPr>
                        <a:t>No</a:t>
                      </a:r>
                      <a:endParaRPr lang="en-US" sz="2000" b="0" i="0" u="none" strike="noStrike">
                        <a:solidFill>
                          <a:srgbClr val="000000"/>
                        </a:solidFill>
                        <a:effectLst/>
                        <a:latin typeface="Calibri"/>
                      </a:endParaRPr>
                    </a:p>
                  </a:txBody>
                  <a:tcPr marL="9525" marR="9525" marT="9525" marB="0" anchor="b"/>
                </a:tc>
                <a:tc>
                  <a:txBody>
                    <a:bodyPr/>
                    <a:lstStyle/>
                    <a:p>
                      <a:pPr algn="l" fontAlgn="b"/>
                      <a:r>
                        <a:rPr lang="en-US" sz="2000" u="none" strike="noStrike" dirty="0">
                          <a:effectLst/>
                        </a:rPr>
                        <a:t>Yes</a:t>
                      </a:r>
                      <a:endParaRPr lang="en-US" sz="2000" b="0" i="0" u="none" strike="noStrike" dirty="0">
                        <a:solidFill>
                          <a:srgbClr val="000000"/>
                        </a:solidFill>
                        <a:effectLst/>
                        <a:latin typeface="Calibri"/>
                      </a:endParaRPr>
                    </a:p>
                  </a:txBody>
                  <a:tcPr marL="9525" marR="9525" marT="9525" marB="0" anchor="b"/>
                </a:tc>
              </a:tr>
            </a:tbl>
          </a:graphicData>
        </a:graphic>
      </p:graphicFrame>
      <p:sp>
        <p:nvSpPr>
          <p:cNvPr id="2" name="TextBox 1"/>
          <p:cNvSpPr txBox="1"/>
          <p:nvPr/>
        </p:nvSpPr>
        <p:spPr>
          <a:xfrm>
            <a:off x="747486" y="1839685"/>
            <a:ext cx="2795958" cy="461665"/>
          </a:xfrm>
          <a:prstGeom prst="rect">
            <a:avLst/>
          </a:prstGeom>
          <a:noFill/>
        </p:spPr>
        <p:txBody>
          <a:bodyPr wrap="none" rtlCol="0">
            <a:spAutoFit/>
          </a:bodyPr>
          <a:lstStyle/>
          <a:p>
            <a:r>
              <a:rPr lang="en-US" sz="2400" dirty="0" smtClean="0"/>
              <a:t>Pension Plan Rules</a:t>
            </a:r>
            <a:endParaRPr lang="en-US" sz="2400" dirty="0"/>
          </a:p>
        </p:txBody>
      </p:sp>
      <p:sp>
        <p:nvSpPr>
          <p:cNvPr id="5" name="Title 1"/>
          <p:cNvSpPr txBox="1">
            <a:spLocks/>
          </p:cNvSpPr>
          <p:nvPr/>
        </p:nvSpPr>
        <p:spPr>
          <a:xfrm>
            <a:off x="457200" y="533400"/>
            <a:ext cx="8229600" cy="990600"/>
          </a:xfrm>
          <a:prstGeom prst="rect">
            <a:avLst/>
          </a:prstGeom>
        </p:spPr>
        <p:txBody>
          <a:bodyPr/>
          <a:lstStyle>
            <a:lvl1pPr algn="l" defTabSz="914400" rtl="0" eaLnBrk="1" latinLnBrk="0" hangingPunct="1">
              <a:spcBef>
                <a:spcPct val="0"/>
              </a:spcBef>
              <a:buNone/>
              <a:defRPr sz="4000" kern="1200" spc="-100" baseline="0">
                <a:solidFill>
                  <a:schemeClr val="tx2"/>
                </a:solidFill>
                <a:latin typeface="+mj-lt"/>
                <a:ea typeface="+mj-ea"/>
                <a:cs typeface="+mj-cs"/>
              </a:defRPr>
            </a:lvl1pPr>
          </a:lstStyle>
          <a:p>
            <a:r>
              <a:rPr lang="en-US" dirty="0" smtClean="0"/>
              <a:t>Overview</a:t>
            </a:r>
            <a:endParaRPr lang="en-US" dirty="0"/>
          </a:p>
        </p:txBody>
      </p:sp>
      <p:sp>
        <p:nvSpPr>
          <p:cNvPr id="3" name="Footer Placeholder 2"/>
          <p:cNvSpPr>
            <a:spLocks noGrp="1"/>
          </p:cNvSpPr>
          <p:nvPr>
            <p:ph type="ftr" sz="quarter" idx="11"/>
          </p:nvPr>
        </p:nvSpPr>
        <p:spPr/>
        <p:txBody>
          <a:bodyPr/>
          <a:lstStyle/>
          <a:p>
            <a:endParaRPr lang="en-US"/>
          </a:p>
        </p:txBody>
      </p:sp>
      <p:sp>
        <p:nvSpPr>
          <p:cNvPr id="7" name="TextBox 6"/>
          <p:cNvSpPr txBox="1"/>
          <p:nvPr/>
        </p:nvSpPr>
        <p:spPr>
          <a:xfrm>
            <a:off x="1905000" y="1248263"/>
            <a:ext cx="4357155" cy="461665"/>
          </a:xfrm>
          <a:prstGeom prst="rect">
            <a:avLst/>
          </a:prstGeom>
          <a:noFill/>
        </p:spPr>
        <p:txBody>
          <a:bodyPr wrap="none" rtlCol="0">
            <a:spAutoFit/>
          </a:bodyPr>
          <a:lstStyle/>
          <a:p>
            <a:r>
              <a:rPr lang="en-US" sz="2400" dirty="0" smtClean="0"/>
              <a:t>Final Average Salary DB plans</a:t>
            </a:r>
            <a:endParaRPr lang="en-US" sz="2400" dirty="0"/>
          </a:p>
        </p:txBody>
      </p:sp>
    </p:spTree>
    <p:extLst>
      <p:ext uri="{BB962C8B-B14F-4D97-AF65-F5344CB8AC3E}">
        <p14:creationId xmlns:p14="http://schemas.microsoft.com/office/powerpoint/2010/main" val="342199405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F646BE27-C893-436B-B36D-EF114FC8B6F5}" type="slidenum">
              <a:rPr lang="en-US" smtClean="0"/>
              <a:t>7</a:t>
            </a:fld>
            <a:endParaRPr lang="en-US"/>
          </a:p>
        </p:txBody>
      </p:sp>
      <p:sp>
        <p:nvSpPr>
          <p:cNvPr id="4" name="Title 1"/>
          <p:cNvSpPr txBox="1">
            <a:spLocks/>
          </p:cNvSpPr>
          <p:nvPr/>
        </p:nvSpPr>
        <p:spPr>
          <a:xfrm>
            <a:off x="457200" y="533400"/>
            <a:ext cx="8229600" cy="990600"/>
          </a:xfrm>
          <a:prstGeom prst="rect">
            <a:avLst/>
          </a:prstGeom>
        </p:spPr>
        <p:txBody>
          <a:bodyPr/>
          <a:lstStyle>
            <a:lvl1pPr algn="l" defTabSz="914400" rtl="0" eaLnBrk="1" latinLnBrk="0" hangingPunct="1">
              <a:spcBef>
                <a:spcPct val="0"/>
              </a:spcBef>
              <a:buNone/>
              <a:defRPr sz="4000" kern="1200" spc="-100" baseline="0">
                <a:solidFill>
                  <a:schemeClr val="tx2"/>
                </a:solidFill>
                <a:latin typeface="+mj-lt"/>
                <a:ea typeface="+mj-ea"/>
                <a:cs typeface="+mj-cs"/>
              </a:defRPr>
            </a:lvl1pPr>
          </a:lstStyle>
          <a:p>
            <a:r>
              <a:rPr lang="en-US" dirty="0" smtClean="0"/>
              <a:t>Overview</a:t>
            </a:r>
            <a:endParaRPr lang="en-US" dirty="0"/>
          </a:p>
        </p:txBody>
      </p:sp>
      <p:graphicFrame>
        <p:nvGraphicFramePr>
          <p:cNvPr id="5" name="Chart 4"/>
          <p:cNvGraphicFramePr/>
          <p:nvPr>
            <p:extLst>
              <p:ext uri="{D42A27DB-BD31-4B8C-83A1-F6EECF244321}">
                <p14:modId xmlns:p14="http://schemas.microsoft.com/office/powerpoint/2010/main" val="1129189825"/>
              </p:ext>
            </p:extLst>
          </p:nvPr>
        </p:nvGraphicFramePr>
        <p:xfrm>
          <a:off x="1573567" y="1828800"/>
          <a:ext cx="5943600" cy="4321175"/>
        </p:xfrm>
        <a:graphic>
          <a:graphicData uri="http://schemas.openxmlformats.org/drawingml/2006/chart">
            <c:chart xmlns:c="http://schemas.openxmlformats.org/drawingml/2006/chart" xmlns:r="http://schemas.openxmlformats.org/officeDocument/2006/relationships" r:id="rId2"/>
          </a:graphicData>
        </a:graphic>
      </p:graphicFrame>
      <p:sp>
        <p:nvSpPr>
          <p:cNvPr id="3" name="Footer Placeholder 2"/>
          <p:cNvSpPr>
            <a:spLocks noGrp="1"/>
          </p:cNvSpPr>
          <p:nvPr>
            <p:ph type="ftr" sz="quarter" idx="11"/>
          </p:nvPr>
        </p:nvSpPr>
        <p:spPr/>
        <p:txBody>
          <a:bodyPr/>
          <a:lstStyle/>
          <a:p>
            <a:endParaRPr lang="en-US"/>
          </a:p>
        </p:txBody>
      </p:sp>
      <p:sp>
        <p:nvSpPr>
          <p:cNvPr id="6" name="TextBox 5"/>
          <p:cNvSpPr txBox="1"/>
          <p:nvPr/>
        </p:nvSpPr>
        <p:spPr>
          <a:xfrm>
            <a:off x="2744063" y="1336157"/>
            <a:ext cx="3655873" cy="369332"/>
          </a:xfrm>
          <a:prstGeom prst="rect">
            <a:avLst/>
          </a:prstGeom>
          <a:noFill/>
        </p:spPr>
        <p:txBody>
          <a:bodyPr wrap="none" rtlCol="0">
            <a:spAutoFit/>
          </a:bodyPr>
          <a:lstStyle/>
          <a:p>
            <a:r>
              <a:rPr lang="en-US" dirty="0" smtClean="0"/>
              <a:t>Accrual of Pension Wealth by Age</a:t>
            </a:r>
            <a:endParaRPr lang="en-US" dirty="0"/>
          </a:p>
        </p:txBody>
      </p:sp>
    </p:spTree>
    <p:extLst>
      <p:ext uri="{BB962C8B-B14F-4D97-AF65-F5344CB8AC3E}">
        <p14:creationId xmlns:p14="http://schemas.microsoft.com/office/powerpoint/2010/main" val="108650600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F646BE27-C893-436B-B36D-EF114FC8B6F5}" type="slidenum">
              <a:rPr lang="en-US" smtClean="0"/>
              <a:t>8</a:t>
            </a:fld>
            <a:endParaRPr lang="en-US"/>
          </a:p>
        </p:txBody>
      </p:sp>
      <p:sp>
        <p:nvSpPr>
          <p:cNvPr id="4" name="TextBox 3"/>
          <p:cNvSpPr txBox="1"/>
          <p:nvPr/>
        </p:nvSpPr>
        <p:spPr>
          <a:xfrm>
            <a:off x="2743200" y="1640115"/>
            <a:ext cx="2926891" cy="461665"/>
          </a:xfrm>
          <a:prstGeom prst="rect">
            <a:avLst/>
          </a:prstGeom>
          <a:noFill/>
        </p:spPr>
        <p:txBody>
          <a:bodyPr wrap="none" rtlCol="0">
            <a:spAutoFit/>
          </a:bodyPr>
          <a:lstStyle/>
          <a:p>
            <a:r>
              <a:rPr lang="en-US" sz="2400" dirty="0" smtClean="0"/>
              <a:t>Mean Retirement Age</a:t>
            </a:r>
            <a:endParaRPr lang="en-US" sz="2400" dirty="0"/>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43000" y="2209800"/>
            <a:ext cx="6640050" cy="3991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TextBox 5"/>
          <p:cNvSpPr txBox="1"/>
          <p:nvPr/>
        </p:nvSpPr>
        <p:spPr>
          <a:xfrm>
            <a:off x="2192096" y="1143655"/>
            <a:ext cx="4331635" cy="461665"/>
          </a:xfrm>
          <a:prstGeom prst="rect">
            <a:avLst/>
          </a:prstGeom>
          <a:noFill/>
        </p:spPr>
        <p:txBody>
          <a:bodyPr wrap="none" rtlCol="0">
            <a:spAutoFit/>
          </a:bodyPr>
          <a:lstStyle/>
          <a:p>
            <a:r>
              <a:rPr lang="en-US" sz="2400" dirty="0" smtClean="0"/>
              <a:t>Considerable upside potential </a:t>
            </a:r>
            <a:endParaRPr lang="en-US" sz="2400" dirty="0"/>
          </a:p>
        </p:txBody>
      </p:sp>
      <p:sp>
        <p:nvSpPr>
          <p:cNvPr id="7" name="Title 1"/>
          <p:cNvSpPr txBox="1">
            <a:spLocks/>
          </p:cNvSpPr>
          <p:nvPr/>
        </p:nvSpPr>
        <p:spPr>
          <a:xfrm>
            <a:off x="457200" y="533400"/>
            <a:ext cx="8229600" cy="990600"/>
          </a:xfrm>
          <a:prstGeom prst="rect">
            <a:avLst/>
          </a:prstGeom>
        </p:spPr>
        <p:txBody>
          <a:bodyPr/>
          <a:lstStyle>
            <a:lvl1pPr algn="l" defTabSz="914400" rtl="0" eaLnBrk="1" latinLnBrk="0" hangingPunct="1">
              <a:spcBef>
                <a:spcPct val="0"/>
              </a:spcBef>
              <a:buNone/>
              <a:defRPr sz="4000" kern="1200" spc="-100" baseline="0">
                <a:solidFill>
                  <a:schemeClr val="tx2"/>
                </a:solidFill>
                <a:latin typeface="+mj-lt"/>
                <a:ea typeface="+mj-ea"/>
                <a:cs typeface="+mj-cs"/>
              </a:defRPr>
            </a:lvl1pPr>
          </a:lstStyle>
          <a:p>
            <a:r>
              <a:rPr lang="en-US" smtClean="0"/>
              <a:t>Overview</a:t>
            </a:r>
            <a:endParaRPr lang="en-US" dirty="0"/>
          </a:p>
        </p:txBody>
      </p:sp>
      <p:sp>
        <p:nvSpPr>
          <p:cNvPr id="3" name="Footer Placeholder 2"/>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208616674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t>Overview</a:t>
            </a:r>
            <a:endParaRPr lang="en-US" dirty="0"/>
          </a:p>
        </p:txBody>
      </p:sp>
      <p:sp>
        <p:nvSpPr>
          <p:cNvPr id="3" name="Content Placeholder 2"/>
          <p:cNvSpPr>
            <a:spLocks noGrp="1"/>
          </p:cNvSpPr>
          <p:nvPr>
            <p:ph idx="1"/>
          </p:nvPr>
        </p:nvSpPr>
        <p:spPr/>
        <p:txBody>
          <a:bodyPr/>
          <a:lstStyle/>
          <a:p>
            <a:r>
              <a:rPr lang="en-US" dirty="0" smtClean="0"/>
              <a:t>Turnover of young teachers not out of line with similar professions (Harris and Adams, 2007)</a:t>
            </a:r>
          </a:p>
          <a:p>
            <a:r>
              <a:rPr lang="en-US" dirty="0" smtClean="0"/>
              <a:t>Exit of senior teachers is higher, and exit rates are responsive to pension plan incentives</a:t>
            </a:r>
          </a:p>
          <a:p>
            <a:pPr lvl="1"/>
            <a:r>
              <a:rPr lang="en-US" dirty="0" err="1" smtClean="0"/>
              <a:t>Furgeson</a:t>
            </a:r>
            <a:r>
              <a:rPr lang="en-US" dirty="0" smtClean="0"/>
              <a:t>, Strauss, Vogt (2006)</a:t>
            </a:r>
            <a:endParaRPr lang="en-US" dirty="0"/>
          </a:p>
          <a:p>
            <a:pPr lvl="1"/>
            <a:r>
              <a:rPr lang="en-US" dirty="0" smtClean="0"/>
              <a:t>Brown (2009)</a:t>
            </a:r>
          </a:p>
          <a:p>
            <a:pPr lvl="1"/>
            <a:r>
              <a:rPr lang="en-US" dirty="0" err="1"/>
              <a:t>Costrell</a:t>
            </a:r>
            <a:r>
              <a:rPr lang="en-US" dirty="0"/>
              <a:t> &amp; McGee (2010</a:t>
            </a:r>
            <a:r>
              <a:rPr lang="en-US" dirty="0" smtClean="0"/>
              <a:t>)</a:t>
            </a:r>
            <a:endParaRPr lang="en-US" dirty="0"/>
          </a:p>
          <a:p>
            <a:pPr lvl="1"/>
            <a:r>
              <a:rPr lang="en-US" dirty="0" smtClean="0"/>
              <a:t>Ni and Podgursky (2016)</a:t>
            </a:r>
          </a:p>
          <a:p>
            <a:pPr lvl="1"/>
            <a:r>
              <a:rPr lang="en-US" dirty="0" smtClean="0"/>
              <a:t>Knapp, et. al. (2016)</a:t>
            </a:r>
          </a:p>
          <a:p>
            <a:pPr lvl="1"/>
            <a:endParaRPr lang="en-US" dirty="0"/>
          </a:p>
        </p:txBody>
      </p:sp>
      <p:sp>
        <p:nvSpPr>
          <p:cNvPr id="4" name="Slide Number Placeholder 3"/>
          <p:cNvSpPr>
            <a:spLocks noGrp="1"/>
          </p:cNvSpPr>
          <p:nvPr>
            <p:ph type="sldNum" sz="quarter" idx="12"/>
          </p:nvPr>
        </p:nvSpPr>
        <p:spPr/>
        <p:txBody>
          <a:bodyPr/>
          <a:lstStyle/>
          <a:p>
            <a:fld id="{F646BE27-C893-436B-B36D-EF114FC8B6F5}" type="slidenum">
              <a:rPr lang="en-US" smtClean="0"/>
              <a:t>9</a:t>
            </a:fld>
            <a:endParaRPr lang="en-US"/>
          </a:p>
        </p:txBody>
      </p:sp>
      <p:sp>
        <p:nvSpPr>
          <p:cNvPr id="5" name="Footer Placeholder 4"/>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1103329059"/>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larity">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Clarity</Template>
  <TotalTime>14133</TotalTime>
  <Words>1593</Words>
  <Application>Microsoft Office PowerPoint</Application>
  <PresentationFormat>On-screen Show (4:3)</PresentationFormat>
  <Paragraphs>358</Paragraphs>
  <Slides>23</Slides>
  <Notes>21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23</vt:i4>
      </vt:variant>
    </vt:vector>
  </HeadingPairs>
  <TitlesOfParts>
    <vt:vector size="30" baseType="lpstr">
      <vt:lpstr>SimSun</vt:lpstr>
      <vt:lpstr>Arial</vt:lpstr>
      <vt:lpstr>Calibri</vt:lpstr>
      <vt:lpstr>Cambria Math</vt:lpstr>
      <vt:lpstr>方正舒体</vt:lpstr>
      <vt:lpstr>Times New Roman</vt:lpstr>
      <vt:lpstr>Clarity</vt:lpstr>
      <vt:lpstr>Late Career Teacher Retention</vt:lpstr>
      <vt:lpstr>Overview</vt:lpstr>
      <vt:lpstr>Overview</vt:lpstr>
      <vt:lpstr>PowerPoint Presentation</vt:lpstr>
      <vt:lpstr>PowerPoint Presentation</vt:lpstr>
      <vt:lpstr>PowerPoint Presentation</vt:lpstr>
      <vt:lpstr>PowerPoint Presentation</vt:lpstr>
      <vt:lpstr>PowerPoint Presentation</vt:lpstr>
      <vt:lpstr>Overview</vt:lpstr>
      <vt:lpstr>Why a structural modeling approach?</vt:lpstr>
      <vt:lpstr>Model basics (Stock-Wise model)</vt:lpstr>
      <vt:lpstr>Model Basics (Stock-Wise Model)</vt:lpstr>
      <vt:lpstr>PowerPoint Presentation</vt:lpstr>
      <vt:lpstr>PowerPoint Presentation</vt:lpstr>
      <vt:lpstr>PowerPoint Presentation</vt:lpstr>
      <vt:lpstr>Policy Simulation</vt:lpstr>
      <vt:lpstr>Policy Simulation</vt:lpstr>
      <vt:lpstr>PowerPoint Presentation</vt:lpstr>
      <vt:lpstr>PowerPoint Presentation</vt:lpstr>
      <vt:lpstr>PowerPoint Presentation</vt:lpstr>
      <vt:lpstr>Policy Simulation </vt:lpstr>
      <vt:lpstr>Policy Simulation </vt:lpstr>
      <vt:lpstr>Conclusion </vt:lpstr>
    </vt:vector>
  </TitlesOfParts>
  <Company>Microsoft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Teacher Retirement Behavior and Pension Plan Incentives</dc:title>
  <dc:creator>Owner</dc:creator>
  <cp:lastModifiedBy>Ottehenning, Gerhard</cp:lastModifiedBy>
  <cp:revision>201</cp:revision>
  <cp:lastPrinted>2015-11-09T20:54:42Z</cp:lastPrinted>
  <dcterms:created xsi:type="dcterms:W3CDTF">2015-10-03T17:35:40Z</dcterms:created>
  <dcterms:modified xsi:type="dcterms:W3CDTF">2017-02-01T21:11:56Z</dcterms:modified>
</cp:coreProperties>
</file>