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24" r:id="rId13"/>
    <p:sldId id="326" r:id="rId14"/>
    <p:sldId id="325" r:id="rId15"/>
    <p:sldId id="303" r:id="rId16"/>
    <p:sldId id="327" r:id="rId17"/>
    <p:sldId id="329" r:id="rId18"/>
    <p:sldId id="330" r:id="rId19"/>
    <p:sldId id="304" r:id="rId20"/>
    <p:sldId id="328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3" autoAdjust="0"/>
    <p:restoredTop sz="95861" autoAdjust="0"/>
  </p:normalViewPr>
  <p:slideViewPr>
    <p:cSldViewPr snapToGrid="0">
      <p:cViewPr varScale="1">
        <p:scale>
          <a:sx n="91" d="100"/>
          <a:sy n="91" d="100"/>
        </p:scale>
        <p:origin x="10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705E8-63D6-4288-8E4C-9E355EF5931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528EF-DB2D-430C-8516-85C143B4D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6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6622-1823-4E6D-A183-AEFA7ED2BF8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6622-1823-4E6D-A183-AEFA7ED2BF8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6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6622-1823-4E6D-A183-AEFA7ED2BF8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5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6622-1823-4E6D-A183-AEFA7ED2BF8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1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6622-1823-4E6D-A183-AEFA7ED2BF8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6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6622-1823-4E6D-A183-AEFA7ED2BF8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2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6622-1823-4E6D-A183-AEFA7ED2BF8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1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6622-1823-4E6D-A183-AEFA7ED2BF8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1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6622-1823-4E6D-A183-AEFA7ED2BF8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1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6622-1823-4E6D-A183-AEFA7ED2BF8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7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26622-1823-4E6D-A183-AEFA7ED2BF8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7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26622-1823-4E6D-A183-AEFA7ED2BF8E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50650-2215-4B5F-B403-8C299E4A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3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package" Target="../embeddings/Microsoft_Word_Document1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package" Target="../embeddings/Microsoft_Word_Document2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package" Target="../embeddings/Microsoft_Word_Document3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package" Target="../embeddings/Microsoft_Word_Document4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08661"/>
            <a:ext cx="9144000" cy="2345942"/>
          </a:xfrm>
        </p:spPr>
        <p:txBody>
          <a:bodyPr>
            <a:no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 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78179"/>
            <a:ext cx="9144000" cy="39461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Strategic Staffing?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dirty="0"/>
              <a:t>How Performance Pressures Affect the Distribution of Teachers within Schools and Resulting Student Achievement 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/>
              <a:t>Susanna </a:t>
            </a:r>
            <a:r>
              <a:rPr lang="en-US" sz="3600" dirty="0" smtClean="0"/>
              <a:t>Loeb</a:t>
            </a:r>
          </a:p>
          <a:p>
            <a:r>
              <a:rPr lang="en-US" sz="3600" dirty="0" smtClean="0"/>
              <a:t>Jason Grissom, </a:t>
            </a:r>
            <a:r>
              <a:rPr lang="en-US" sz="3600" dirty="0" err="1" smtClean="0"/>
              <a:t>Demetra</a:t>
            </a:r>
            <a:r>
              <a:rPr lang="en-US" sz="3600" dirty="0" smtClean="0"/>
              <a:t> </a:t>
            </a:r>
            <a:r>
              <a:rPr lang="en-US" sz="3600" dirty="0" err="1" smtClean="0"/>
              <a:t>Kalogrides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11" name="Picture 10" descr="Hom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6"/>
          <a:stretch/>
        </p:blipFill>
        <p:spPr bwMode="auto">
          <a:xfrm>
            <a:off x="120512" y="110780"/>
            <a:ext cx="3409950" cy="786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2904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22789" y="34841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Approach to testing association between performance and future assignment</a:t>
            </a:r>
            <a:endParaRPr lang="en-US" dirty="0">
              <a:latin typeface="+mn-l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2027583"/>
            <a:ext cx="10515600" cy="414938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Predict the </a:t>
            </a:r>
            <a:r>
              <a:rPr lang="en-US" dirty="0"/>
              <a:t>probability that a teacher is assigned to a tested classroom </a:t>
            </a:r>
            <a:r>
              <a:rPr lang="en-US" dirty="0" smtClean="0"/>
              <a:t>as </a:t>
            </a:r>
            <a:r>
              <a:rPr lang="en-US" dirty="0"/>
              <a:t>a function of his/her performance at time </a:t>
            </a:r>
            <a:r>
              <a:rPr lang="en-US" dirty="0" smtClean="0"/>
              <a:t>the prior year, </a:t>
            </a:r>
            <a:r>
              <a:rPr lang="en-US" dirty="0"/>
              <a:t>teacher characteristics, and school-by-year fixed </a:t>
            </a:r>
            <a:r>
              <a:rPr lang="en-US" dirty="0" smtClean="0"/>
              <a:t>effects</a:t>
            </a:r>
            <a:endParaRPr lang="en-US" dirty="0"/>
          </a:p>
          <a:p>
            <a:r>
              <a:rPr lang="en-US" dirty="0"/>
              <a:t>Use three measures of teacher performance</a:t>
            </a:r>
          </a:p>
          <a:p>
            <a:pPr lvl="1"/>
            <a:r>
              <a:rPr lang="en-US" dirty="0"/>
              <a:t>Average math test scores of students in teachers’ classes </a:t>
            </a:r>
            <a:endParaRPr lang="en-US" dirty="0" smtClean="0"/>
          </a:p>
          <a:p>
            <a:pPr lvl="1"/>
            <a:r>
              <a:rPr lang="en-US" dirty="0" smtClean="0"/>
              <a:t>Percent </a:t>
            </a:r>
            <a:r>
              <a:rPr lang="en-US" dirty="0"/>
              <a:t>students proficient in </a:t>
            </a:r>
            <a:r>
              <a:rPr lang="en-US" dirty="0" smtClean="0"/>
              <a:t>math</a:t>
            </a:r>
            <a:endParaRPr lang="en-US" i="1" dirty="0"/>
          </a:p>
          <a:p>
            <a:pPr lvl="1"/>
            <a:r>
              <a:rPr lang="en-US" dirty="0"/>
              <a:t>Value-added score in math at time </a:t>
            </a:r>
            <a:r>
              <a:rPr lang="en-US" i="1" dirty="0"/>
              <a:t>t </a:t>
            </a:r>
          </a:p>
        </p:txBody>
      </p:sp>
    </p:spTree>
    <p:extLst>
      <p:ext uri="{BB962C8B-B14F-4D97-AF65-F5344CB8AC3E}">
        <p14:creationId xmlns:p14="http://schemas.microsoft.com/office/powerpoint/2010/main" val="29989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72659" y="131163"/>
            <a:ext cx="10515600" cy="83810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Results 1</a:t>
            </a:r>
            <a:r>
              <a:rPr lang="en-US" dirty="0" smtClean="0"/>
              <a:t>: Performance Predicts Returning </a:t>
            </a:r>
            <a:r>
              <a:rPr lang="en-US" dirty="0"/>
              <a:t>to High-Stakes Classroom</a:t>
            </a:r>
            <a:endParaRPr lang="en-US" dirty="0">
              <a:latin typeface="+mn-l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322024"/>
            <a:ext cx="10775218" cy="485493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Context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~70</a:t>
            </a:r>
            <a:r>
              <a:rPr lang="en-US" dirty="0"/>
              <a:t>% of “tested” teachers </a:t>
            </a:r>
            <a:r>
              <a:rPr lang="en-US" dirty="0" smtClean="0"/>
              <a:t>remain </a:t>
            </a:r>
            <a:r>
              <a:rPr lang="en-US" dirty="0"/>
              <a:t>in a tested grade/subject in the same school in the following year. </a:t>
            </a:r>
            <a:r>
              <a:rPr lang="en-US" dirty="0" smtClean="0"/>
              <a:t>13% </a:t>
            </a:r>
            <a:r>
              <a:rPr lang="en-US" dirty="0"/>
              <a:t>move within the same school to an untested </a:t>
            </a:r>
            <a:r>
              <a:rPr lang="en-US" dirty="0" smtClean="0"/>
              <a:t>classroom. </a:t>
            </a:r>
            <a:r>
              <a:rPr lang="en-US" dirty="0"/>
              <a:t>7% move to a different school (5% to a tested classroom, 2% to an untested one). The remaining 10% exit the sample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</a:t>
            </a:r>
            <a:r>
              <a:rPr lang="en-US" dirty="0"/>
              <a:t>three performance measures are strong predictors of returning to a tested </a:t>
            </a:r>
            <a:r>
              <a:rPr lang="en-US" dirty="0" smtClean="0"/>
              <a:t>classroom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a </a:t>
            </a:r>
            <a:r>
              <a:rPr lang="en-US" dirty="0" smtClean="0"/>
              <a:t>1 standard </a:t>
            </a:r>
            <a:r>
              <a:rPr lang="en-US" dirty="0"/>
              <a:t>deviation increase in students’ </a:t>
            </a:r>
            <a:r>
              <a:rPr lang="en-US" dirty="0" smtClean="0"/>
              <a:t>math (reading) </a:t>
            </a:r>
            <a:r>
              <a:rPr lang="en-US" dirty="0"/>
              <a:t>test scores predicts an 8 </a:t>
            </a:r>
            <a:r>
              <a:rPr lang="en-US" dirty="0" smtClean="0"/>
              <a:t>(7) percent </a:t>
            </a:r>
            <a:r>
              <a:rPr lang="en-US" dirty="0"/>
              <a:t>increase in the probability that a teacher remains in a tested area in the following </a:t>
            </a:r>
            <a:r>
              <a:rPr lang="en-US" dirty="0" smtClean="0"/>
              <a:t>year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while coefficients are </a:t>
            </a:r>
            <a:r>
              <a:rPr lang="en-US" dirty="0" smtClean="0"/>
              <a:t>larger for  </a:t>
            </a:r>
            <a:r>
              <a:rPr lang="en-US" dirty="0"/>
              <a:t>teachers who remain their schools, the positive relationship </a:t>
            </a:r>
            <a:r>
              <a:rPr lang="en-US" dirty="0" smtClean="0"/>
              <a:t>generally </a:t>
            </a:r>
            <a:r>
              <a:rPr lang="en-US" dirty="0"/>
              <a:t>holds up even among teachers who switch schools </a:t>
            </a:r>
            <a:endParaRPr lang="en-US" dirty="0" smtClean="0"/>
          </a:p>
          <a:p>
            <a:r>
              <a:rPr lang="en-US" dirty="0" smtClean="0"/>
              <a:t>Some heterogeneity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Results are consistent across school level though a bit stronger in elementary schools</a:t>
            </a:r>
            <a:endParaRPr lang="en-US" dirty="0"/>
          </a:p>
          <a:p>
            <a:pPr lvl="1"/>
            <a:r>
              <a:rPr lang="en-US" dirty="0" smtClean="0"/>
              <a:t>Somewhat stronger relationship in high value-added schools</a:t>
            </a:r>
          </a:p>
        </p:txBody>
      </p:sp>
    </p:spTree>
    <p:extLst>
      <p:ext uri="{BB962C8B-B14F-4D97-AF65-F5344CB8AC3E}">
        <p14:creationId xmlns:p14="http://schemas.microsoft.com/office/powerpoint/2010/main" val="26413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548778"/>
              </p:ext>
            </p:extLst>
          </p:nvPr>
        </p:nvGraphicFramePr>
        <p:xfrm>
          <a:off x="1323732" y="313111"/>
          <a:ext cx="9360492" cy="624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4" imgW="8813800" imgH="5880100" progId="Word.Document.12">
                  <p:embed/>
                </p:oleObj>
              </mc:Choice>
              <mc:Fallback>
                <p:oleObj name="Document" r:id="rId4" imgW="8813800" imgH="588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3732" y="313111"/>
                        <a:ext cx="9360492" cy="6244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6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07456" y="409484"/>
            <a:ext cx="10515600" cy="83810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Results 1b</a:t>
            </a:r>
            <a:r>
              <a:rPr lang="en-US" dirty="0" smtClean="0"/>
              <a:t>: Assignment Processes Affect the Relationship between Returning and Performance</a:t>
            </a:r>
            <a:endParaRPr lang="en-US" dirty="0">
              <a:latin typeface="+mn-l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2052616"/>
            <a:ext cx="10775218" cy="412434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linkage </a:t>
            </a:r>
            <a:r>
              <a:rPr lang="en-US" sz="3200" dirty="0"/>
              <a:t>between teacher </a:t>
            </a:r>
            <a:r>
              <a:rPr lang="en-US" sz="3200" dirty="0" smtClean="0"/>
              <a:t>performance </a:t>
            </a:r>
            <a:r>
              <a:rPr lang="en-US" sz="3200" dirty="0"/>
              <a:t>and reassignment to a high-stakes classroom was stronger when teachers perceived that:</a:t>
            </a:r>
          </a:p>
          <a:p>
            <a:pPr lvl="1"/>
            <a:r>
              <a:rPr lang="en-US" sz="2800" dirty="0" smtClean="0"/>
              <a:t>Principals </a:t>
            </a:r>
            <a:r>
              <a:rPr lang="en-US" sz="2800" dirty="0"/>
              <a:t>had more </a:t>
            </a:r>
            <a:r>
              <a:rPr lang="en-US" sz="2800" dirty="0" smtClean="0"/>
              <a:t>influence (as well as other teachers – in some models)</a:t>
            </a:r>
            <a:endParaRPr lang="en-US" sz="2800" dirty="0"/>
          </a:p>
          <a:p>
            <a:pPr lvl="1"/>
            <a:r>
              <a:rPr lang="en-US" sz="2800" dirty="0"/>
              <a:t>Students, parents, and guidance counselors had less influence</a:t>
            </a:r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331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561101"/>
              </p:ext>
            </p:extLst>
          </p:nvPr>
        </p:nvGraphicFramePr>
        <p:xfrm>
          <a:off x="1113496" y="400086"/>
          <a:ext cx="10084246" cy="598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" r:id="rId4" imgW="8839200" imgH="5245100" progId="Word.Document.12">
                  <p:embed/>
                </p:oleObj>
              </mc:Choice>
              <mc:Fallback>
                <p:oleObj name="Document" r:id="rId4" imgW="8839200" imgH="524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3496" y="400086"/>
                        <a:ext cx="10084246" cy="5983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39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22789" y="34841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Results </a:t>
            </a:r>
            <a:r>
              <a:rPr lang="en-US" b="1" dirty="0"/>
              <a:t>2</a:t>
            </a:r>
            <a:r>
              <a:rPr lang="en-US" dirty="0" smtClean="0"/>
              <a:t>: Teachers who move to untested grades have lower value-added</a:t>
            </a:r>
            <a:endParaRPr lang="en-US" dirty="0">
              <a:latin typeface="+mn-l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2027583"/>
            <a:ext cx="10515600" cy="414938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Elementary school teachers in tested classrooms who switch to early grades have substantially lower value-added than those who remain in the same grade. </a:t>
            </a:r>
          </a:p>
          <a:p>
            <a:pPr lvl="1"/>
            <a:r>
              <a:rPr lang="en-US" dirty="0"/>
              <a:t>math from </a:t>
            </a:r>
            <a:r>
              <a:rPr lang="en-US" dirty="0" smtClean="0"/>
              <a:t>0.29 </a:t>
            </a:r>
            <a:r>
              <a:rPr lang="en-US" dirty="0" err="1"/>
              <a:t>s.d.</a:t>
            </a:r>
            <a:r>
              <a:rPr lang="en-US" dirty="0"/>
              <a:t> (second grade) to </a:t>
            </a:r>
            <a:r>
              <a:rPr lang="en-US" dirty="0" smtClean="0"/>
              <a:t>0.46 </a:t>
            </a:r>
            <a:r>
              <a:rPr lang="en-US" dirty="0" err="1"/>
              <a:t>s.d.</a:t>
            </a:r>
            <a:r>
              <a:rPr lang="en-US" dirty="0"/>
              <a:t> (first grade)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reading from </a:t>
            </a:r>
            <a:r>
              <a:rPr lang="en-US" dirty="0" smtClean="0"/>
              <a:t>0.29 </a:t>
            </a:r>
            <a:r>
              <a:rPr lang="en-US" dirty="0" err="1"/>
              <a:t>s.d.</a:t>
            </a:r>
            <a:r>
              <a:rPr lang="en-US" dirty="0"/>
              <a:t> (first grade) to </a:t>
            </a:r>
            <a:r>
              <a:rPr lang="en-US" dirty="0" smtClean="0"/>
              <a:t>0.43 </a:t>
            </a:r>
            <a:r>
              <a:rPr lang="en-US" dirty="0" err="1"/>
              <a:t>s.d.</a:t>
            </a:r>
            <a:r>
              <a:rPr lang="en-US" dirty="0"/>
              <a:t> (kindergarten)</a:t>
            </a:r>
          </a:p>
          <a:p>
            <a:r>
              <a:rPr lang="en-US" dirty="0"/>
              <a:t>Middle School teachers who switch to untested subjects have substantially lower VA</a:t>
            </a:r>
            <a:r>
              <a:rPr lang="en-US" dirty="0" smtClean="0"/>
              <a:t>.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0.20 </a:t>
            </a:r>
            <a:r>
              <a:rPr lang="en-US" dirty="0" err="1"/>
              <a:t>s.d.</a:t>
            </a:r>
            <a:r>
              <a:rPr lang="en-US" dirty="0"/>
              <a:t> in reading to </a:t>
            </a:r>
            <a:r>
              <a:rPr lang="en-US" dirty="0" smtClean="0"/>
              <a:t>0.23 </a:t>
            </a:r>
            <a:r>
              <a:rPr lang="en-US" dirty="0" err="1"/>
              <a:t>s.d.</a:t>
            </a:r>
            <a:r>
              <a:rPr lang="en-US" dirty="0"/>
              <a:t> in math </a:t>
            </a:r>
            <a:endParaRPr lang="en-US" dirty="0" smtClean="0"/>
          </a:p>
          <a:p>
            <a:r>
              <a:rPr lang="en-US" dirty="0"/>
              <a:t>High school </a:t>
            </a:r>
            <a:r>
              <a:rPr lang="en-US" dirty="0" smtClean="0"/>
              <a:t>– </a:t>
            </a:r>
            <a:r>
              <a:rPr lang="en-US" dirty="0"/>
              <a:t>The vast majority </a:t>
            </a:r>
            <a:r>
              <a:rPr lang="en-US" dirty="0" smtClean="0"/>
              <a:t>that </a:t>
            </a:r>
            <a:r>
              <a:rPr lang="en-US" dirty="0"/>
              <a:t>leave a tested grade/subject switch from </a:t>
            </a: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or 10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  <a:r>
              <a:rPr lang="en-US" dirty="0" smtClean="0"/>
              <a:t>to 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and 12</a:t>
            </a:r>
            <a:r>
              <a:rPr lang="en-US" baseline="30000" dirty="0"/>
              <a:t>th</a:t>
            </a:r>
            <a:r>
              <a:rPr lang="en-US" dirty="0"/>
              <a:t> grade students (and remain in the same subject). </a:t>
            </a:r>
            <a:r>
              <a:rPr lang="en-US" dirty="0" smtClean="0"/>
              <a:t>Those </a:t>
            </a:r>
            <a:r>
              <a:rPr lang="en-US" dirty="0"/>
              <a:t>that remain in tested areas </a:t>
            </a:r>
            <a:r>
              <a:rPr lang="en-US" dirty="0" smtClean="0"/>
              <a:t>have </a:t>
            </a:r>
            <a:r>
              <a:rPr lang="en-US" dirty="0"/>
              <a:t>significantly higher value-added than those that switch to 11</a:t>
            </a:r>
            <a:r>
              <a:rPr lang="en-US" baseline="30000" dirty="0"/>
              <a:t>th</a:t>
            </a:r>
            <a:r>
              <a:rPr lang="en-US" dirty="0"/>
              <a:t> and 12</a:t>
            </a:r>
            <a:r>
              <a:rPr lang="en-US" baseline="30000" dirty="0"/>
              <a:t>th</a:t>
            </a:r>
            <a:r>
              <a:rPr lang="en-US" dirty="0"/>
              <a:t> grade classrooms in the following year. </a:t>
            </a:r>
            <a:endParaRPr lang="en-US" dirty="0" smtClean="0"/>
          </a:p>
          <a:p>
            <a:pPr lvl="1"/>
            <a:r>
              <a:rPr lang="en-US" dirty="0" smtClean="0"/>
              <a:t>0.11 </a:t>
            </a:r>
            <a:r>
              <a:rPr lang="en-US" dirty="0" err="1" smtClean="0"/>
              <a:t>s.d.</a:t>
            </a:r>
            <a:r>
              <a:rPr lang="en-US" dirty="0" smtClean="0"/>
              <a:t> in reading, 0.07 </a:t>
            </a:r>
            <a:r>
              <a:rPr lang="en-US" dirty="0" err="1" smtClean="0"/>
              <a:t>s.d.</a:t>
            </a:r>
            <a:r>
              <a:rPr lang="en-US" dirty="0" smtClean="0"/>
              <a:t> in math (94% who move to same subject in 11</a:t>
            </a:r>
            <a:r>
              <a:rPr lang="en-US" baseline="30000" dirty="0" smtClean="0"/>
              <a:t>th</a:t>
            </a:r>
            <a:r>
              <a:rPr lang="en-US" dirty="0" smtClean="0"/>
              <a:t> or 12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0.37 </a:t>
            </a:r>
            <a:r>
              <a:rPr lang="en-US" dirty="0" err="1" smtClean="0"/>
              <a:t>s.d.</a:t>
            </a:r>
            <a:r>
              <a:rPr lang="en-US" dirty="0" smtClean="0"/>
              <a:t> in reading, 0.45 </a:t>
            </a:r>
            <a:r>
              <a:rPr lang="en-US" dirty="0" err="1" smtClean="0"/>
              <a:t>s.d.</a:t>
            </a:r>
            <a:r>
              <a:rPr lang="en-US" dirty="0" smtClean="0"/>
              <a:t> in math (2% who move to a different subject in 9</a:t>
            </a:r>
            <a:r>
              <a:rPr lang="en-US" baseline="30000" dirty="0" smtClean="0"/>
              <a:t>th</a:t>
            </a:r>
            <a:r>
              <a:rPr lang="en-US" dirty="0" smtClean="0"/>
              <a:t> or 10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63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794182"/>
              </p:ext>
            </p:extLst>
          </p:nvPr>
        </p:nvGraphicFramePr>
        <p:xfrm>
          <a:off x="1113503" y="375388"/>
          <a:ext cx="9812755" cy="6203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4" imgW="8839200" imgH="5588000" progId="Word.Document.12">
                  <p:embed/>
                </p:oleObj>
              </mc:Choice>
              <mc:Fallback>
                <p:oleObj name="Document" r:id="rId4" imgW="8839200" imgH="558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3503" y="375388"/>
                        <a:ext cx="9812755" cy="6203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1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48" y="330335"/>
            <a:ext cx="10515600" cy="1325563"/>
          </a:xfrm>
        </p:spPr>
        <p:txBody>
          <a:bodyPr/>
          <a:lstStyle/>
          <a:p>
            <a:r>
              <a:rPr lang="en-US" dirty="0"/>
              <a:t>Results </a:t>
            </a:r>
            <a:r>
              <a:rPr lang="en-US" dirty="0" smtClean="0"/>
              <a:t>2b: </a:t>
            </a:r>
            <a:r>
              <a:rPr lang="en-US" dirty="0"/>
              <a:t>The movement of teachers is not the same in “non-tested grades”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2615"/>
            <a:ext cx="10515600" cy="4124347"/>
          </a:xfrm>
        </p:spPr>
        <p:txBody>
          <a:bodyPr/>
          <a:lstStyle/>
          <a:p>
            <a:r>
              <a:rPr lang="en-US" dirty="0" smtClean="0"/>
              <a:t>High value-added teachers in K-2</a:t>
            </a:r>
            <a:r>
              <a:rPr lang="en-US" baseline="30000" dirty="0" smtClean="0"/>
              <a:t>nd</a:t>
            </a:r>
            <a:r>
              <a:rPr lang="en-US" dirty="0" smtClean="0"/>
              <a:t> compared to 3</a:t>
            </a:r>
            <a:r>
              <a:rPr lang="en-US" baseline="30000" dirty="0" smtClean="0"/>
              <a:t>rd</a:t>
            </a:r>
            <a:r>
              <a:rPr lang="en-US" dirty="0" smtClean="0"/>
              <a:t>-5</a:t>
            </a:r>
            <a:r>
              <a:rPr lang="en-US" baseline="30000" dirty="0" smtClean="0"/>
              <a:t>th</a:t>
            </a:r>
            <a:r>
              <a:rPr lang="en-US" dirty="0" smtClean="0"/>
              <a:t> grade are</a:t>
            </a:r>
          </a:p>
          <a:p>
            <a:pPr lvl="1"/>
            <a:r>
              <a:rPr lang="en-US" dirty="0" smtClean="0"/>
              <a:t>Less likely to remain in their same grade</a:t>
            </a:r>
          </a:p>
          <a:p>
            <a:pPr lvl="1"/>
            <a:r>
              <a:rPr lang="en-US" dirty="0" smtClean="0"/>
              <a:t>Less likely to remain in their grade set (e.g. k-2 vs. 3-5)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More likely to switch grade sets</a:t>
            </a:r>
          </a:p>
          <a:p>
            <a:r>
              <a:rPr lang="en-US" dirty="0" smtClean="0"/>
              <a:t>This pattern holds for both math and 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654671"/>
              </p:ext>
            </p:extLst>
          </p:nvPr>
        </p:nvGraphicFramePr>
        <p:xfrm>
          <a:off x="1676400" y="457200"/>
          <a:ext cx="88392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Document" r:id="rId4" imgW="8839200" imgH="5943600" progId="Word.Document.12">
                  <p:embed/>
                </p:oleObj>
              </mc:Choice>
              <mc:Fallback>
                <p:oleObj name="Document" r:id="rId4" imgW="8839200" imgH="5943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457200"/>
                        <a:ext cx="8839200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8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22789" y="0"/>
            <a:ext cx="10515600" cy="1008913"/>
          </a:xfrm>
        </p:spPr>
        <p:txBody>
          <a:bodyPr/>
          <a:lstStyle/>
          <a:p>
            <a:pPr algn="ctr"/>
            <a:r>
              <a:rPr lang="en-US" b="1" dirty="0" smtClean="0"/>
              <a:t>Results 3</a:t>
            </a:r>
            <a:r>
              <a:rPr lang="en-US" dirty="0" smtClean="0"/>
              <a:t>: Effects of Reassignment</a:t>
            </a:r>
            <a:endParaRPr lang="en-US" dirty="0">
              <a:latin typeface="+mn-l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51539" y="956729"/>
            <a:ext cx="10515600" cy="109588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We run </a:t>
            </a:r>
            <a:r>
              <a:rPr lang="en-US" sz="3200" dirty="0" smtClean="0"/>
              <a:t>growth </a:t>
            </a:r>
            <a:r>
              <a:rPr lang="en-US" sz="3200" dirty="0"/>
              <a:t>models for 1st and 2nd grade SAT-10 as a function of having a teacher reassigned from a high-stakes grade, plus controls and a school-by-grade-by-year fixed effect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600" y="2811439"/>
            <a:ext cx="12058555" cy="5459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09600" y="4966239"/>
            <a:ext cx="115824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987F3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987F3D"/>
                </a:solidFill>
                <a:latin typeface="Century Schoolbook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987F3D"/>
                </a:solidFill>
                <a:latin typeface="Century Schoolbook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987F3D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987F3D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987F3D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987F3D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987F3D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987F3D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Reassigned teachers look similar to first-year teachers in math </a:t>
            </a:r>
          </a:p>
          <a:p>
            <a:r>
              <a:rPr lang="en-US" kern="0" dirty="0" smtClean="0"/>
              <a:t>If you’re going to have a grade switcher, better to come from another early grade (at least in math)</a:t>
            </a:r>
            <a:endParaRPr lang="en-US" kern="0" dirty="0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051007"/>
              </p:ext>
            </p:extLst>
          </p:nvPr>
        </p:nvGraphicFramePr>
        <p:xfrm>
          <a:off x="493593" y="2286000"/>
          <a:ext cx="10784005" cy="2590800"/>
        </p:xfrm>
        <a:graphic>
          <a:graphicData uri="http://schemas.openxmlformats.org/drawingml/2006/table">
            <a:tbl>
              <a:tblPr/>
              <a:tblGrid>
                <a:gridCol w="5199209"/>
                <a:gridCol w="1069693"/>
                <a:gridCol w="472656"/>
                <a:gridCol w="1250049"/>
                <a:gridCol w="1069693"/>
                <a:gridCol w="472656"/>
                <a:gridCol w="1250049"/>
              </a:tblGrid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Math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</a:t>
                      </a: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-value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Reading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</a:t>
                      </a: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-value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Student's Teacher…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Switched from Grades 3-5 in Prior Year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-0.072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***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reference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-0.062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***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reference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(0.008)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(0.008)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Taught Different K-2 Grade Last Year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-0.050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***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0.03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-0.051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***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0.26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(0.008)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(0.008)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Is A First Year Teacher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-0.097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***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0.12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-0.045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** 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0.27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(0.015)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(0.015)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 (School by Year by Grade Cells)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2177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2172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 (Students)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86920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85766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6864" marR="16864" marT="126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6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22789" y="34841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Motivation: Two uncontroversial observations</a:t>
            </a:r>
            <a:endParaRPr lang="en-US" dirty="0">
              <a:latin typeface="+mn-l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2027583"/>
            <a:ext cx="10515600" cy="414938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Teacher quality is a key input to student achievement</a:t>
            </a:r>
          </a:p>
          <a:p>
            <a:pPr lvl="1"/>
            <a:r>
              <a:rPr lang="en-US" dirty="0"/>
              <a:t>The teacher to which a student is assigned matters for how much that student learns that year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(e.g., Aaronson, Barrow, &amp; Sander, 2007; 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Kane,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Rockoff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, &amp;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Staiger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, 2008; Nye, </a:t>
            </a:r>
            <a:r>
              <a:rPr lang="da-DK" dirty="0" err="1">
                <a:solidFill>
                  <a:schemeClr val="accent3">
                    <a:lumMod val="50000"/>
                  </a:schemeClr>
                </a:solidFill>
              </a:rPr>
              <a:t>Konstantopoulos</a:t>
            </a:r>
            <a:r>
              <a:rPr lang="da-DK" dirty="0">
                <a:solidFill>
                  <a:schemeClr val="accent3">
                    <a:lumMod val="50000"/>
                  </a:schemeClr>
                </a:solidFill>
              </a:rPr>
              <a:t>, &amp; Hedges, 2004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Schools face performance pressures from accountability systems, and they respond to them</a:t>
            </a:r>
          </a:p>
          <a:p>
            <a:pPr lvl="1"/>
            <a:r>
              <a:rPr lang="en-US" sz="2100" dirty="0"/>
              <a:t>Ways that produce real learning gains via increased instructional time use, expanded time for collaboration and so forth 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</a:rPr>
              <a:t>(e.g., Jacob &amp; </a:t>
            </a:r>
            <a:r>
              <a:rPr lang="en-US" sz="2100" dirty="0" err="1">
                <a:solidFill>
                  <a:schemeClr val="accent3">
                    <a:lumMod val="50000"/>
                  </a:schemeClr>
                </a:solidFill>
              </a:rPr>
              <a:t>Lefgren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</a:rPr>
              <a:t>, 2004; Rouse et al., 2007; Dee, Jacob, &amp; Schwartz, 2013)</a:t>
            </a:r>
          </a:p>
          <a:p>
            <a:pPr lvl="1"/>
            <a:r>
              <a:rPr lang="en-US" sz="2100" dirty="0"/>
              <a:t>Ways that produce higher test scores  in the short term but not real learning: teaching to the test, reclassifying students to avoid testing, cheating 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</a:rPr>
              <a:t>(e.g., </a:t>
            </a:r>
            <a:r>
              <a:rPr lang="en-US" sz="2100" dirty="0" err="1">
                <a:solidFill>
                  <a:schemeClr val="accent3">
                    <a:lumMod val="50000"/>
                  </a:schemeClr>
                </a:solidFill>
              </a:rPr>
              <a:t>Figlio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</a:rPr>
              <a:t>, 2006; Jacob, 2005; Jacob &amp; Levitt, 2003)</a:t>
            </a:r>
          </a:p>
        </p:txBody>
      </p:sp>
    </p:spTree>
    <p:extLst>
      <p:ext uri="{BB962C8B-B14F-4D97-AF65-F5344CB8AC3E}">
        <p14:creationId xmlns:p14="http://schemas.microsoft.com/office/powerpoint/2010/main" val="12440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87992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Results 3b</a:t>
            </a:r>
            <a:r>
              <a:rPr lang="en-US" dirty="0" smtClean="0"/>
              <a:t>: </a:t>
            </a:r>
            <a:r>
              <a:rPr lang="en-US" dirty="0"/>
              <a:t>Do these lower gains carry forwarded to 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smtClean="0"/>
              <a:t>grade</a:t>
            </a:r>
            <a:r>
              <a:rPr lang="en-US" dirty="0"/>
              <a:t>?</a:t>
            </a:r>
            <a:endParaRPr lang="en-US" dirty="0">
              <a:latin typeface="+mn-lt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0423" y="1285399"/>
            <a:ext cx="11319746" cy="4525963"/>
          </a:xfrm>
        </p:spPr>
        <p:txBody>
          <a:bodyPr/>
          <a:lstStyle/>
          <a:p>
            <a:r>
              <a:rPr lang="en-US" dirty="0" smtClean="0"/>
              <a:t>Run 3</a:t>
            </a:r>
            <a:r>
              <a:rPr lang="en-US" baseline="30000" dirty="0" smtClean="0"/>
              <a:t>rd</a:t>
            </a:r>
            <a:r>
              <a:rPr lang="en-US" dirty="0" smtClean="0"/>
              <a:t> grade achievement models as a function of being taught by a reassigned 2</a:t>
            </a:r>
            <a:r>
              <a:rPr lang="en-US" baseline="30000" dirty="0" smtClean="0"/>
              <a:t>nd</a:t>
            </a:r>
            <a:r>
              <a:rPr lang="en-US" dirty="0" smtClean="0"/>
              <a:t> grade teacher (</a:t>
            </a:r>
            <a:r>
              <a:rPr lang="en-US" dirty="0"/>
              <a:t>s</a:t>
            </a:r>
            <a:r>
              <a:rPr lang="en-US" dirty="0" smtClean="0"/>
              <a:t>tudent &amp;class controls, school-by-year FE)</a:t>
            </a:r>
          </a:p>
          <a:p>
            <a:r>
              <a:rPr lang="en-US" dirty="0" smtClean="0"/>
              <a:t>Include control for 1</a:t>
            </a:r>
            <a:r>
              <a:rPr lang="en-US" baseline="30000" dirty="0" smtClean="0"/>
              <a:t>st</a:t>
            </a:r>
            <a:r>
              <a:rPr lang="en-US" dirty="0" smtClean="0"/>
              <a:t> grade SAT-10 score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466766"/>
            <a:ext cx="12214747" cy="5948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636173"/>
              </p:ext>
            </p:extLst>
          </p:nvPr>
        </p:nvGraphicFramePr>
        <p:xfrm>
          <a:off x="262261" y="2902994"/>
          <a:ext cx="11379199" cy="2838450"/>
        </p:xfrm>
        <a:graphic>
          <a:graphicData uri="http://schemas.openxmlformats.org/drawingml/2006/table">
            <a:tbl>
              <a:tblPr/>
              <a:tblGrid>
                <a:gridCol w="4673600"/>
                <a:gridCol w="2641600"/>
                <a:gridCol w="711200"/>
                <a:gridCol w="2381979"/>
                <a:gridCol w="970820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Math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Reading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Student's Second Grade Teacher….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Switched from Grades 3-5 in Year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0.031*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*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ref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0.028*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*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ref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Prior to Teaching Student</a:t>
                      </a:r>
                    </a:p>
                  </a:txBody>
                  <a:tcPr marL="1143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(0.011)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(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0.009)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Taught Different K-2 Grade in Year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0.006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0.005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0.08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Prior to Teaching Student</a:t>
                      </a:r>
                    </a:p>
                  </a:txBody>
                  <a:tcPr marL="1143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(0.012)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(0.011)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Was First Year Teacher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0.027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0.83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0.015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(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0.019)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(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0.018)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 (School by Year by Grade Cells)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753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 (Students)</a:t>
                      </a: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+mn-ea"/>
                          <a:cs typeface="Cambria"/>
                        </a:rPr>
                        <a:t>49918</a:t>
                      </a:r>
                      <a:r>
                        <a:rPr lang="en-US" dirty="0" smtClean="0">
                          <a:effectLst/>
                          <a:latin typeface="Cambria"/>
                          <a:cs typeface="Cambria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47438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01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5599" y="1"/>
            <a:ext cx="10515600" cy="1182864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  <a:endParaRPr lang="en-US" dirty="0">
              <a:latin typeface="+mn-l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235050"/>
            <a:ext cx="11097172" cy="50636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Schools strategically assign their higher performing teachers to the classrooms that are most important for accountability purposes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Teachers’ perceptions of assignment processes in these schools consistent with the idea that principals play active strategic role that considers teacher effectiveness over teacher preferences and </a:t>
            </a:r>
            <a:r>
              <a:rPr lang="en-US" dirty="0" smtClean="0"/>
              <a:t>seniority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But low-performing teachers systematically moved to lower grades, where students then perform </a:t>
            </a:r>
            <a:r>
              <a:rPr lang="en-US" dirty="0" smtClean="0"/>
              <a:t>worse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May have longer-run implications: lower performance in subsequent years may cut against strategic payoff </a:t>
            </a:r>
            <a:r>
              <a:rPr lang="en-US" dirty="0" smtClean="0"/>
              <a:t>with longer time horizon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Importance of early grades suggests potentially other long-term consequences </a:t>
            </a:r>
            <a:endParaRPr lang="en-US" dirty="0" smtClean="0"/>
          </a:p>
          <a:p>
            <a:r>
              <a:rPr lang="en-US" dirty="0" smtClean="0"/>
              <a:t>Dynamics worth considering with new state designs of accountability under ESSA</a:t>
            </a:r>
            <a:endParaRPr lang="en-US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5387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22789" y="34841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Accountability pressures do not affect all classrooms equally</a:t>
            </a:r>
            <a:endParaRPr lang="en-US" dirty="0">
              <a:latin typeface="+mn-l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2027583"/>
            <a:ext cx="10515600" cy="414938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Only student test scores from tested grades and subjects count for accountability </a:t>
            </a:r>
            <a:r>
              <a:rPr lang="en-US" dirty="0" smtClean="0"/>
              <a:t>purposes in most states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In a typical K-5 elementary school, for example, achievement grades 3, 4, and 5 directly informs a school’s evaluation, whereas achievement in K, 1, and 2 do </a:t>
            </a:r>
            <a:r>
              <a:rPr lang="en-US" dirty="0" smtClean="0"/>
              <a:t>not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School </a:t>
            </a:r>
            <a:r>
              <a:rPr lang="en-US" dirty="0"/>
              <a:t>leaders may concentrate resources on the tested classrooms to improve the school’s accountability </a:t>
            </a:r>
            <a:r>
              <a:rPr lang="en-US" dirty="0" smtClean="0"/>
              <a:t>standing (short time horizon)</a:t>
            </a:r>
            <a:endParaRPr lang="en-US" dirty="0"/>
          </a:p>
          <a:p>
            <a:r>
              <a:rPr lang="en-US" dirty="0"/>
              <a:t>We focus on what is likely the most valuable resources they have at hand: their effective teachers</a:t>
            </a:r>
          </a:p>
        </p:txBody>
      </p:sp>
    </p:spTree>
    <p:extLst>
      <p:ext uri="{BB962C8B-B14F-4D97-AF65-F5344CB8AC3E}">
        <p14:creationId xmlns:p14="http://schemas.microsoft.com/office/powerpoint/2010/main" val="7960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22789" y="34841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Do school leaders target their best teachers to tested classrooms?</a:t>
            </a:r>
            <a:endParaRPr lang="en-US" dirty="0">
              <a:latin typeface="+mn-l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804847"/>
            <a:ext cx="10515600" cy="4372116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Some prior evidence suggests answer is </a:t>
            </a:r>
            <a:r>
              <a:rPr lang="en-US" dirty="0" smtClean="0"/>
              <a:t>yes</a:t>
            </a:r>
            <a:endParaRPr lang="en-US" dirty="0"/>
          </a:p>
          <a:p>
            <a:r>
              <a:rPr lang="en-US" dirty="0"/>
              <a:t>Principals report considering teachers’ past performance or evaluation scores in making assignments for the following year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(Cohen-Vogel, 2011; 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</a:rPr>
              <a:t>Cannata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 et al., 2014)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Though also other considerations (e.g., fairness, matching</a:t>
            </a:r>
            <a:r>
              <a:rPr lang="en-US" dirty="0" smtClean="0"/>
              <a:t>)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Teacher qualifications in elementary schools </a:t>
            </a:r>
            <a:r>
              <a:rPr lang="en-US" dirty="0" smtClean="0"/>
              <a:t>(in NC) </a:t>
            </a:r>
            <a:r>
              <a:rPr lang="en-US" dirty="0"/>
              <a:t>are higher in tested grades than in untested grades, and gap widened with introduction of No Child Left Behind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(Fuller &amp; Ladd, 2013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dirty="0"/>
          </a:p>
          <a:p>
            <a:r>
              <a:rPr lang="en-US" dirty="0"/>
              <a:t>High value-added teachers more likely to return to high-stakes classrooms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</a:rPr>
              <a:t>Chingos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 &amp; West, 2011)</a:t>
            </a:r>
          </a:p>
        </p:txBody>
      </p:sp>
    </p:spTree>
    <p:extLst>
      <p:ext uri="{BB962C8B-B14F-4D97-AF65-F5344CB8AC3E}">
        <p14:creationId xmlns:p14="http://schemas.microsoft.com/office/powerpoint/2010/main" val="20225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56209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Unintended consequences?</a:t>
            </a:r>
            <a:endParaRPr lang="en-US" dirty="0">
              <a:latin typeface="+mn-l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520751"/>
            <a:ext cx="10515600" cy="465621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If less effective teachers are placed in untested classrooms, could have negative impacts for student learning in those grades/</a:t>
            </a:r>
            <a:r>
              <a:rPr lang="en-US" dirty="0" smtClean="0"/>
              <a:t>subjects</a:t>
            </a:r>
            <a:endParaRPr lang="en-US" sz="1600" dirty="0"/>
          </a:p>
          <a:p>
            <a:r>
              <a:rPr lang="en-US" dirty="0"/>
              <a:t>May be particularly problematic if ineffective elementary teachers are moved into K-2</a:t>
            </a:r>
          </a:p>
          <a:p>
            <a:pPr lvl="1"/>
            <a:r>
              <a:rPr lang="en-US" dirty="0"/>
              <a:t>Early grades likely more important for students’ longer term educational trajectories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</a:rPr>
              <a:t>Claessens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, Duncan, &amp; Engel, 2009)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Students’ early grades experiences may impact later life outcomes, such as college-going behavior or earnings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</a:rPr>
              <a:t>Chetty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 et al., 2010;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</a:rPr>
              <a:t>Dynarksi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, Hyman, &amp; </a:t>
            </a:r>
            <a:r>
              <a:rPr lang="en-US" sz="1800" dirty="0" err="1">
                <a:solidFill>
                  <a:schemeClr val="accent3">
                    <a:lumMod val="50000"/>
                  </a:schemeClr>
                </a:solidFill>
              </a:rPr>
              <a:t>Schanzenbach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, 2011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sz="1700" dirty="0"/>
          </a:p>
          <a:p>
            <a:r>
              <a:rPr lang="en-US" dirty="0"/>
              <a:t>Or maybe not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For example, reassignment may improve match of teacher skills to student </a:t>
            </a:r>
            <a:r>
              <a:rPr lang="en-US" dirty="0" smtClean="0"/>
              <a:t>needs</a:t>
            </a:r>
            <a:endParaRPr lang="en-US" sz="1700" dirty="0"/>
          </a:p>
          <a:p>
            <a:r>
              <a:rPr lang="en-US" dirty="0"/>
              <a:t>Unclear whether strategic staffing is productive or unproductive</a:t>
            </a:r>
          </a:p>
        </p:txBody>
      </p:sp>
    </p:spTree>
    <p:extLst>
      <p:ext uri="{BB962C8B-B14F-4D97-AF65-F5344CB8AC3E}">
        <p14:creationId xmlns:p14="http://schemas.microsoft.com/office/powerpoint/2010/main" val="12781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06079" y="131164"/>
            <a:ext cx="10515600" cy="1005222"/>
          </a:xfrm>
        </p:spPr>
        <p:txBody>
          <a:bodyPr/>
          <a:lstStyle/>
          <a:p>
            <a:pPr algn="ctr"/>
            <a:r>
              <a:rPr lang="en-US" dirty="0"/>
              <a:t>Research questions</a:t>
            </a:r>
            <a:endParaRPr lang="en-US" dirty="0">
              <a:latin typeface="+mn-l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621020"/>
            <a:ext cx="10515600" cy="455594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Is the test performance of a teacher’s students related to the likelihood that a teacher remains in or is moved out of a tested grade or subject in a subsequent year?</a:t>
            </a:r>
          </a:p>
          <a:p>
            <a:pPr lvl="1"/>
            <a:r>
              <a:rPr lang="en-US" dirty="0" smtClean="0"/>
              <a:t>Does this relationship vary by school characteristics (e.g., school level, accountability rating, school value-added)?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Does this relationship vary by teacher-reported assignment process?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To where do teachers with lower test performance move?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do strategic assignments of teachers affect the distribution of learning gains within the school?</a:t>
            </a:r>
          </a:p>
          <a:p>
            <a:pPr marL="857250" lvl="1" indent="-457200"/>
            <a:r>
              <a:rPr lang="en-US" dirty="0"/>
              <a:t>In particular, is student achievement in early grades negatively impacted by reassignment of less effective teachers to those classrooms?</a:t>
            </a:r>
          </a:p>
        </p:txBody>
      </p:sp>
    </p:spTree>
    <p:extLst>
      <p:ext uri="{BB962C8B-B14F-4D97-AF65-F5344CB8AC3E}">
        <p14:creationId xmlns:p14="http://schemas.microsoft.com/office/powerpoint/2010/main" val="32625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22789" y="34841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Data</a:t>
            </a:r>
            <a:endParaRPr lang="en-US" dirty="0">
              <a:latin typeface="+mn-l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520751"/>
            <a:ext cx="10515600" cy="46562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Longitudinal data on students and personnel in Miami-Dade County Public Schools (M-DCPS) for 2003-04 to </a:t>
            </a:r>
            <a:r>
              <a:rPr lang="en-US" dirty="0" smtClean="0"/>
              <a:t>2013-14 (11 </a:t>
            </a:r>
            <a:r>
              <a:rPr lang="en-US" dirty="0"/>
              <a:t>years)</a:t>
            </a:r>
          </a:p>
          <a:p>
            <a:pPr lvl="1"/>
            <a:r>
              <a:rPr lang="en-US" dirty="0"/>
              <a:t>4th largest school district in U.S. (350,000 students)</a:t>
            </a:r>
          </a:p>
          <a:p>
            <a:pPr lvl="1"/>
            <a:r>
              <a:rPr lang="en-US" dirty="0"/>
              <a:t>90% black or Hispanic, 60% FRL</a:t>
            </a:r>
          </a:p>
          <a:p>
            <a:pPr lvl="1"/>
            <a:endParaRPr lang="en-US" dirty="0"/>
          </a:p>
          <a:p>
            <a:r>
              <a:rPr lang="en-US" dirty="0"/>
              <a:t>Linked three files across all years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Student information file</a:t>
            </a:r>
            <a:r>
              <a:rPr lang="en-US" dirty="0"/>
              <a:t>: student-level data by year, including performance on Florida Comprehensive Assessment Test (FCAT) in math and reading, grades 3-10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Personnel information file</a:t>
            </a:r>
            <a:r>
              <a:rPr lang="en-US" dirty="0"/>
              <a:t>: teacher-level data by year, including experience, demographic characteristics, and highest degree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Course-level file</a:t>
            </a:r>
            <a:r>
              <a:rPr lang="en-US" dirty="0"/>
              <a:t>: Places students and teachers in classrooms in each year</a:t>
            </a:r>
          </a:p>
        </p:txBody>
      </p:sp>
    </p:spTree>
    <p:extLst>
      <p:ext uri="{BB962C8B-B14F-4D97-AF65-F5344CB8AC3E}">
        <p14:creationId xmlns:p14="http://schemas.microsoft.com/office/powerpoint/2010/main" val="27722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05390" y="330506"/>
            <a:ext cx="10515600" cy="1002693"/>
          </a:xfrm>
        </p:spPr>
        <p:txBody>
          <a:bodyPr/>
          <a:lstStyle/>
          <a:p>
            <a:pPr algn="ctr"/>
            <a:r>
              <a:rPr lang="en-US" dirty="0"/>
              <a:t>Measures</a:t>
            </a:r>
            <a:endParaRPr lang="en-US" dirty="0">
              <a:latin typeface="+mn-l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200" y="1756900"/>
            <a:ext cx="10515600" cy="4420063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ourse files </a:t>
            </a:r>
            <a:r>
              <a:rPr lang="en-US" dirty="0"/>
              <a:t>identify which teachers taught tested grades/subjects and which did not each year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Categorized as “tested grade/subject” if more than 50% of a teacher’s students in a given year were in grades 3–10 and were enrolled in a math or reading class in the teacher’s classroom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Calculated </a:t>
            </a:r>
            <a:r>
              <a:rPr lang="en-US" dirty="0"/>
              <a:t>value-added measures for each tested grade teacher in math and </a:t>
            </a:r>
            <a:r>
              <a:rPr lang="en-US" dirty="0" smtClean="0"/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25307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-60960" y="6660454"/>
            <a:ext cx="12252960" cy="192024"/>
          </a:xfrm>
          <a:prstGeom prst="rect">
            <a:avLst/>
          </a:prstGeom>
          <a:solidFill>
            <a:srgbClr val="DD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-60960" y="6270973"/>
            <a:ext cx="12252960" cy="384048"/>
          </a:xfrm>
          <a:prstGeom prst="rect">
            <a:avLst/>
          </a:prstGeom>
          <a:solidFill>
            <a:srgbClr val="646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9257" y="6149561"/>
            <a:ext cx="2095500" cy="698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09" y="6259223"/>
            <a:ext cx="1980148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2" y="99392"/>
            <a:ext cx="994743" cy="1188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22789" y="34841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Two other data sources</a:t>
            </a:r>
            <a:endParaRPr lang="en-US" dirty="0">
              <a:latin typeface="+mn-l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38199" y="1621020"/>
            <a:ext cx="11126127" cy="45559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Stanford Achievement Test scores (SAT-10) </a:t>
            </a:r>
          </a:p>
          <a:p>
            <a:pPr lvl="1"/>
            <a:r>
              <a:rPr lang="en-US" dirty="0"/>
              <a:t>SAT-10 is “low stakes” </a:t>
            </a:r>
          </a:p>
          <a:p>
            <a:pPr lvl="1"/>
            <a:r>
              <a:rPr lang="en-US" dirty="0"/>
              <a:t>For 2003-04 to </a:t>
            </a:r>
            <a:r>
              <a:rPr lang="en-US" dirty="0" smtClean="0"/>
              <a:t>2013-14, </a:t>
            </a:r>
            <a:r>
              <a:rPr lang="en-US" dirty="0"/>
              <a:t>we have SAT-10 scores for 2</a:t>
            </a:r>
            <a:r>
              <a:rPr lang="en-US" baseline="30000" dirty="0"/>
              <a:t>nd</a:t>
            </a:r>
            <a:r>
              <a:rPr lang="en-US" dirty="0"/>
              <a:t> graders</a:t>
            </a:r>
          </a:p>
          <a:p>
            <a:pPr lvl="1"/>
            <a:r>
              <a:rPr lang="en-US" dirty="0"/>
              <a:t>Have scores for 1</a:t>
            </a:r>
            <a:r>
              <a:rPr lang="en-US" baseline="30000" dirty="0"/>
              <a:t>st</a:t>
            </a:r>
            <a:r>
              <a:rPr lang="en-US" dirty="0"/>
              <a:t> grade in </a:t>
            </a:r>
            <a:r>
              <a:rPr lang="en-US" dirty="0" smtClean="0"/>
              <a:t>7 </a:t>
            </a:r>
            <a:r>
              <a:rPr lang="en-US" dirty="0"/>
              <a:t>most recent years, K for </a:t>
            </a:r>
            <a:r>
              <a:rPr lang="en-US" dirty="0" smtClean="0"/>
              <a:t>5 </a:t>
            </a:r>
            <a:r>
              <a:rPr lang="en-US" dirty="0"/>
              <a:t>years as well</a:t>
            </a:r>
          </a:p>
          <a:p>
            <a:pPr lvl="1"/>
            <a:r>
              <a:rPr lang="en-US" dirty="0"/>
              <a:t>Create measures of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early grades VA </a:t>
            </a:r>
            <a:r>
              <a:rPr lang="en-US" dirty="0"/>
              <a:t>for some years/classrooms</a:t>
            </a:r>
          </a:p>
          <a:p>
            <a:pPr lvl="1"/>
            <a:endParaRPr lang="en-US" dirty="0"/>
          </a:p>
          <a:p>
            <a:r>
              <a:rPr lang="en-US" dirty="0"/>
              <a:t>Web-based survey of M-DCPS teachers </a:t>
            </a:r>
            <a:endParaRPr lang="en-US" dirty="0" smtClean="0"/>
          </a:p>
          <a:p>
            <a:pPr lvl="1"/>
            <a:r>
              <a:rPr lang="en-US" dirty="0" smtClean="0"/>
              <a:t>Responses </a:t>
            </a:r>
            <a:r>
              <a:rPr lang="en-US" dirty="0"/>
              <a:t>from approximately 8,000 teachers across 350 schools </a:t>
            </a:r>
            <a:endParaRPr lang="en-US" dirty="0" smtClean="0"/>
          </a:p>
          <a:p>
            <a:pPr lvl="1"/>
            <a:r>
              <a:rPr lang="en-US" dirty="0" smtClean="0"/>
              <a:t>Asked </a:t>
            </a:r>
            <a:r>
              <a:rPr lang="en-US" dirty="0"/>
              <a:t>teachers about how student and teacher assignments are made in their schools</a:t>
            </a:r>
          </a:p>
          <a:p>
            <a:pPr lvl="2"/>
            <a:r>
              <a:rPr lang="en-US" dirty="0"/>
              <a:t>Which personnel are most involved and how much influence</a:t>
            </a:r>
          </a:p>
          <a:p>
            <a:pPr lvl="2"/>
            <a:r>
              <a:rPr lang="en-US" dirty="0"/>
              <a:t>Among a list of factors (e.g., teacher seniority, teacher effectiveness, and parent preferences), how important is each consideration in determining assignments at their school</a:t>
            </a:r>
          </a:p>
          <a:p>
            <a:pPr lvl="1"/>
            <a:r>
              <a:rPr lang="en-US" dirty="0"/>
              <a:t>Teachers got random set of items </a:t>
            </a:r>
            <a:r>
              <a:rPr lang="en-US" dirty="0">
                <a:sym typeface="Wingdings" panose="05000000000000000000" pitchFamily="2" charset="2"/>
              </a:rPr>
              <a:t> aggregate to school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8779</TotalTime>
  <Words>1861</Words>
  <Application>Microsoft Office PowerPoint</Application>
  <PresentationFormat>Widescreen</PresentationFormat>
  <Paragraphs>198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Wingdings</vt:lpstr>
      <vt:lpstr>Office Theme</vt:lpstr>
      <vt:lpstr>Document</vt:lpstr>
      <vt:lpstr>   </vt:lpstr>
      <vt:lpstr>Motivation: Two uncontroversial observations</vt:lpstr>
      <vt:lpstr>Accountability pressures do not affect all classrooms equally</vt:lpstr>
      <vt:lpstr>Do school leaders target their best teachers to tested classrooms?</vt:lpstr>
      <vt:lpstr>Unintended consequences?</vt:lpstr>
      <vt:lpstr>Research questions</vt:lpstr>
      <vt:lpstr>Data</vt:lpstr>
      <vt:lpstr>Measures</vt:lpstr>
      <vt:lpstr>Two other data sources</vt:lpstr>
      <vt:lpstr>Approach to testing association between performance and future assignment</vt:lpstr>
      <vt:lpstr>Results 1: Performance Predicts Returning to High-Stakes Classroom</vt:lpstr>
      <vt:lpstr>PowerPoint Presentation</vt:lpstr>
      <vt:lpstr>Results 1b: Assignment Processes Affect the Relationship between Returning and Performance</vt:lpstr>
      <vt:lpstr>PowerPoint Presentation</vt:lpstr>
      <vt:lpstr>Results 2: Teachers who move to untested grades have lower value-added</vt:lpstr>
      <vt:lpstr>PowerPoint Presentation</vt:lpstr>
      <vt:lpstr>Results 2b: The movement of teachers is not the same in “non-tested grades”</vt:lpstr>
      <vt:lpstr>PowerPoint Presentation</vt:lpstr>
      <vt:lpstr>Results 3: Effects of Reassignment</vt:lpstr>
      <vt:lpstr>Results 3b: Do these lower gains carry forwarded to 3rd grade?</vt:lpstr>
      <vt:lpstr>Conclusion</vt:lpstr>
    </vt:vector>
  </TitlesOfParts>
  <Company>American Institutes for Research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Ottehenning, Gerhard</dc:creator>
  <cp:lastModifiedBy>Ottehenning, Gerhard</cp:lastModifiedBy>
  <cp:revision>61</cp:revision>
  <dcterms:created xsi:type="dcterms:W3CDTF">2017-01-09T16:54:56Z</dcterms:created>
  <dcterms:modified xsi:type="dcterms:W3CDTF">2017-02-01T14:31:09Z</dcterms:modified>
</cp:coreProperties>
</file>