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5" r:id="rId3"/>
    <p:sldId id="278" r:id="rId4"/>
    <p:sldId id="277" r:id="rId5"/>
    <p:sldId id="276"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4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3" autoAdjust="0"/>
    <p:restoredTop sz="95861" autoAdjust="0"/>
  </p:normalViewPr>
  <p:slideViewPr>
    <p:cSldViewPr snapToGrid="0">
      <p:cViewPr varScale="1">
        <p:scale>
          <a:sx n="106" d="100"/>
          <a:sy n="106" d="100"/>
        </p:scale>
        <p:origin x="13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All Teachers</c:v>
                </c:pt>
              </c:strCache>
            </c:strRef>
          </c:tx>
          <c:spPr>
            <a:solidFill>
              <a:schemeClr val="accent1"/>
            </a:solidFill>
            <a:ln>
              <a:noFill/>
            </a:ln>
            <a:effectLst/>
          </c:spPr>
          <c:invertIfNegative val="0"/>
          <c:cat>
            <c:strRef>
              <c:f>Sheet1!$A$2:$A$9</c:f>
              <c:strCache>
                <c:ptCount val="8"/>
                <c:pt idx="0">
                  <c:v>2006/07</c:v>
                </c:pt>
                <c:pt idx="1">
                  <c:v>2007/08</c:v>
                </c:pt>
                <c:pt idx="2">
                  <c:v>2008/09</c:v>
                </c:pt>
                <c:pt idx="3">
                  <c:v>2009/10</c:v>
                </c:pt>
                <c:pt idx="4">
                  <c:v>2010/11</c:v>
                </c:pt>
                <c:pt idx="5">
                  <c:v>2011/12</c:v>
                </c:pt>
                <c:pt idx="6">
                  <c:v>2012/13</c:v>
                </c:pt>
                <c:pt idx="7">
                  <c:v>2013/14</c:v>
                </c:pt>
              </c:strCache>
            </c:strRef>
          </c:cat>
          <c:val>
            <c:numRef>
              <c:f>Sheet1!$B$2:$B$9</c:f>
              <c:numCache>
                <c:formatCode>General</c:formatCode>
                <c:ptCount val="8"/>
                <c:pt idx="0">
                  <c:v>10.93</c:v>
                </c:pt>
                <c:pt idx="1">
                  <c:v>10.56</c:v>
                </c:pt>
                <c:pt idx="2">
                  <c:v>10.45</c:v>
                </c:pt>
                <c:pt idx="3">
                  <c:v>11.59</c:v>
                </c:pt>
                <c:pt idx="4">
                  <c:v>10.55</c:v>
                </c:pt>
                <c:pt idx="5">
                  <c:v>10.59</c:v>
                </c:pt>
                <c:pt idx="6">
                  <c:v>11.01</c:v>
                </c:pt>
                <c:pt idx="7">
                  <c:v>10.88</c:v>
                </c:pt>
              </c:numCache>
            </c:numRef>
          </c:val>
          <c:extLst xmlns:c16r2="http://schemas.microsoft.com/office/drawing/2015/06/chart">
            <c:ext xmlns:c16="http://schemas.microsoft.com/office/drawing/2014/chart" uri="{C3380CC4-5D6E-409C-BE32-E72D297353CC}">
              <c16:uniqueId val="{00000000-1B17-48EC-B7FC-9E33359761DF}"/>
            </c:ext>
          </c:extLst>
        </c:ser>
        <c:ser>
          <c:idx val="1"/>
          <c:order val="1"/>
          <c:tx>
            <c:strRef>
              <c:f>Sheet1!$C$1</c:f>
              <c:strCache>
                <c:ptCount val="1"/>
                <c:pt idx="0">
                  <c:v>G6-12 Math and Science Teachers</c:v>
                </c:pt>
              </c:strCache>
            </c:strRef>
          </c:tx>
          <c:spPr>
            <a:solidFill>
              <a:schemeClr val="accent2"/>
            </a:solidFill>
            <a:ln>
              <a:noFill/>
            </a:ln>
            <a:effectLst/>
          </c:spPr>
          <c:invertIfNegative val="0"/>
          <c:cat>
            <c:strRef>
              <c:f>Sheet1!$A$2:$A$9</c:f>
              <c:strCache>
                <c:ptCount val="8"/>
                <c:pt idx="0">
                  <c:v>2006/07</c:v>
                </c:pt>
                <c:pt idx="1">
                  <c:v>2007/08</c:v>
                </c:pt>
                <c:pt idx="2">
                  <c:v>2008/09</c:v>
                </c:pt>
                <c:pt idx="3">
                  <c:v>2009/10</c:v>
                </c:pt>
                <c:pt idx="4">
                  <c:v>2010/11</c:v>
                </c:pt>
                <c:pt idx="5">
                  <c:v>2011/12</c:v>
                </c:pt>
                <c:pt idx="6">
                  <c:v>2012/13</c:v>
                </c:pt>
                <c:pt idx="7">
                  <c:v>2013/14</c:v>
                </c:pt>
              </c:strCache>
            </c:strRef>
          </c:cat>
          <c:val>
            <c:numRef>
              <c:f>Sheet1!$C$2:$C$9</c:f>
              <c:numCache>
                <c:formatCode>General</c:formatCode>
                <c:ptCount val="8"/>
                <c:pt idx="0">
                  <c:v>11.71</c:v>
                </c:pt>
                <c:pt idx="1">
                  <c:v>11.39</c:v>
                </c:pt>
                <c:pt idx="2">
                  <c:v>10.7</c:v>
                </c:pt>
                <c:pt idx="3">
                  <c:v>11.2</c:v>
                </c:pt>
                <c:pt idx="4">
                  <c:v>11.36</c:v>
                </c:pt>
                <c:pt idx="5">
                  <c:v>10.75</c:v>
                </c:pt>
                <c:pt idx="6">
                  <c:v>12.97</c:v>
                </c:pt>
                <c:pt idx="7">
                  <c:v>11.18</c:v>
                </c:pt>
              </c:numCache>
            </c:numRef>
          </c:val>
          <c:extLst xmlns:c16r2="http://schemas.microsoft.com/office/drawing/2015/06/chart">
            <c:ext xmlns:c16="http://schemas.microsoft.com/office/drawing/2014/chart" uri="{C3380CC4-5D6E-409C-BE32-E72D297353CC}">
              <c16:uniqueId val="{00000001-1B17-48EC-B7FC-9E33359761DF}"/>
            </c:ext>
          </c:extLst>
        </c:ser>
        <c:dLbls>
          <c:showLegendKey val="0"/>
          <c:showVal val="0"/>
          <c:showCatName val="0"/>
          <c:showSerName val="0"/>
          <c:showPercent val="0"/>
          <c:showBubbleSize val="0"/>
        </c:dLbls>
        <c:gapWidth val="219"/>
        <c:overlap val="-27"/>
        <c:axId val="144995000"/>
        <c:axId val="147832672"/>
      </c:barChart>
      <c:catAx>
        <c:axId val="1449950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Year</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mn-lt"/>
                <a:ea typeface="+mn-ea"/>
                <a:cs typeface="+mn-cs"/>
              </a:defRPr>
            </a:pPr>
            <a:endParaRPr lang="en-US"/>
          </a:p>
        </c:txPr>
        <c:crossAx val="147832672"/>
        <c:crosses val="autoZero"/>
        <c:auto val="1"/>
        <c:lblAlgn val="ctr"/>
        <c:lblOffset val="100"/>
        <c:noMultiLvlLbl val="0"/>
      </c:catAx>
      <c:valAx>
        <c:axId val="1478326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i="0" baseline="0" dirty="0"/>
                  <a:t>Percent</a:t>
                </a:r>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144995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705E8-63D6-4288-8E4C-9E355EF5931D}" type="datetimeFigureOut">
              <a:rPr lang="en-US" smtClean="0"/>
              <a:t>1/17/2017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4528EF-DB2D-430C-8516-85C143B4D4EF}" type="slidenum">
              <a:rPr lang="en-US" smtClean="0"/>
              <a:t>‹#›</a:t>
            </a:fld>
            <a:endParaRPr lang="en-US"/>
          </a:p>
        </p:txBody>
      </p:sp>
    </p:spTree>
    <p:extLst>
      <p:ext uri="{BB962C8B-B14F-4D97-AF65-F5344CB8AC3E}">
        <p14:creationId xmlns:p14="http://schemas.microsoft.com/office/powerpoint/2010/main" val="228076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6026622-1823-4E6D-A183-AEFA7ED2BF8E}"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813041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026622-1823-4E6D-A183-AEFA7ED2BF8E}"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327136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026622-1823-4E6D-A183-AEFA7ED2BF8E}"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124785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026622-1823-4E6D-A183-AEFA7ED2BF8E}"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2970912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026622-1823-4E6D-A183-AEFA7ED2BF8E}"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2837863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026622-1823-4E6D-A183-AEFA7ED2BF8E}"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404282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026622-1823-4E6D-A183-AEFA7ED2BF8E}"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383511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026622-1823-4E6D-A183-AEFA7ED2BF8E}"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45221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26622-1823-4E6D-A183-AEFA7ED2BF8E}" type="datetimeFigureOut">
              <a:rPr lang="en-US" smtClean="0"/>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2869212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026622-1823-4E6D-A183-AEFA7ED2BF8E}"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176297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026622-1823-4E6D-A183-AEFA7ED2BF8E}"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50650-2215-4B5F-B403-8C299E4AF367}" type="slidenum">
              <a:rPr lang="en-US" smtClean="0"/>
              <a:t>‹#›</a:t>
            </a:fld>
            <a:endParaRPr lang="en-US"/>
          </a:p>
        </p:txBody>
      </p:sp>
    </p:spTree>
    <p:extLst>
      <p:ext uri="{BB962C8B-B14F-4D97-AF65-F5344CB8AC3E}">
        <p14:creationId xmlns:p14="http://schemas.microsoft.com/office/powerpoint/2010/main" val="260537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26622-1823-4E6D-A183-AEFA7ED2BF8E}" type="datetimeFigureOut">
              <a:rPr lang="en-US" smtClean="0"/>
              <a:t>1/17/2017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50650-2215-4B5F-B403-8C299E4AF367}" type="slidenum">
              <a:rPr lang="en-US" smtClean="0"/>
              <a:t>‹#›</a:t>
            </a:fld>
            <a:endParaRPr lang="en-US"/>
          </a:p>
        </p:txBody>
      </p:sp>
    </p:spTree>
    <p:extLst>
      <p:ext uri="{BB962C8B-B14F-4D97-AF65-F5344CB8AC3E}">
        <p14:creationId xmlns:p14="http://schemas.microsoft.com/office/powerpoint/2010/main" val="2909438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08661"/>
            <a:ext cx="9144000" cy="2345942"/>
          </a:xfrm>
        </p:spPr>
        <p:txBody>
          <a:bodyPr>
            <a:noAutofit/>
          </a:bodyPr>
          <a:lstStyle/>
          <a:p>
            <a:r>
              <a:rPr lang="en-US" sz="2800" dirty="0"/>
              <a:t/>
            </a:r>
            <a:br>
              <a:rPr lang="en-US" sz="2800" dirty="0"/>
            </a:br>
            <a:r>
              <a:rPr lang="en-US" sz="2800" b="1" dirty="0"/>
              <a:t> </a:t>
            </a:r>
            <a:r>
              <a:rPr lang="en-US" sz="2800" dirty="0"/>
              <a:t/>
            </a:r>
            <a:br>
              <a:rPr lang="en-US" sz="2800" dirty="0"/>
            </a:br>
            <a:endParaRPr lang="en-US" sz="2800" dirty="0"/>
          </a:p>
        </p:txBody>
      </p:sp>
      <p:sp>
        <p:nvSpPr>
          <p:cNvPr id="5" name="Rectangle 4"/>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11" name="Picture 10" descr="Home"/>
          <p:cNvPicPr/>
          <p:nvPr/>
        </p:nvPicPr>
        <p:blipFill rotWithShape="1">
          <a:blip r:embed="rId3">
            <a:extLst>
              <a:ext uri="{28A0092B-C50C-407E-A947-70E740481C1C}">
                <a14:useLocalDpi xmlns:a14="http://schemas.microsoft.com/office/drawing/2010/main" val="0"/>
              </a:ext>
            </a:extLst>
          </a:blip>
          <a:srcRect r="8666"/>
          <a:stretch/>
        </p:blipFill>
        <p:spPr bwMode="auto">
          <a:xfrm>
            <a:off x="120512" y="110780"/>
            <a:ext cx="3409950" cy="786130"/>
          </a:xfrm>
          <a:prstGeom prst="rect">
            <a:avLst/>
          </a:prstGeom>
          <a:noFill/>
          <a:ln>
            <a:noFill/>
          </a:ln>
          <a:extLst>
            <a:ext uri="{53640926-AAD7-44d8-BBD7-CCE9431645EC}">
              <a14:shadowObscured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cx2="http://schemas.microsoft.com/office/drawing/2015/10/21/chartex" xmlns:cx1="http://schemas.microsoft.com/office/drawing/2015/9/8/chartex" xmlns:cx="http://schemas.microsoft.com/office/drawing/2014/chartex" xmlns:wpc="http://schemas.microsoft.com/office/word/2010/wordprocessingCanvas"/>
            </a:ext>
          </a:extLst>
        </p:spPr>
      </p:pic>
      <p:sp>
        <p:nvSpPr>
          <p:cNvPr id="9" name="Subtitle 2"/>
          <p:cNvSpPr txBox="1">
            <a:spLocks/>
          </p:cNvSpPr>
          <p:nvPr/>
        </p:nvSpPr>
        <p:spPr>
          <a:xfrm>
            <a:off x="1524000" y="1510748"/>
            <a:ext cx="9144000" cy="12987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a:t>The Effects of Differential Pay on Teacher Recruitment, Retention and Quality</a:t>
            </a:r>
            <a:endParaRPr lang="en-US" sz="3600" dirty="0"/>
          </a:p>
        </p:txBody>
      </p:sp>
      <p:sp>
        <p:nvSpPr>
          <p:cNvPr id="12" name="Subtitle 2"/>
          <p:cNvSpPr txBox="1">
            <a:spLocks/>
          </p:cNvSpPr>
          <p:nvPr/>
        </p:nvSpPr>
        <p:spPr>
          <a:xfrm>
            <a:off x="1165922" y="2792510"/>
            <a:ext cx="4343400" cy="1219200"/>
          </a:xfrm>
          <a:prstGeom prst="rect">
            <a:avLst/>
          </a:prstGeom>
        </p:spPr>
        <p:txBody>
          <a:bodyPr vert="horz">
            <a:norm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r>
              <a:rPr lang="en-US" sz="2800" b="0" cap="none" spc="0" dirty="0">
                <a:cs typeface="Arial" panose="020B0604020202020204" pitchFamily="34" charset="0"/>
              </a:rPr>
              <a:t>Carycruz Bueno</a:t>
            </a:r>
          </a:p>
          <a:p>
            <a:pPr>
              <a:spcBef>
                <a:spcPts val="0"/>
              </a:spcBef>
            </a:pPr>
            <a:r>
              <a:rPr lang="en-US" sz="1800" b="0" cap="none" spc="0" dirty="0">
                <a:cs typeface="Arial" panose="020B0604020202020204" pitchFamily="34" charset="0"/>
              </a:rPr>
              <a:t>Dept. of Economics</a:t>
            </a:r>
          </a:p>
          <a:p>
            <a:pPr>
              <a:spcBef>
                <a:spcPts val="0"/>
              </a:spcBef>
            </a:pPr>
            <a:r>
              <a:rPr lang="en-US" sz="1800" b="0" cap="none" spc="0" dirty="0">
                <a:cs typeface="Arial" panose="020B0604020202020204" pitchFamily="34" charset="0"/>
              </a:rPr>
              <a:t>Georgia State University</a:t>
            </a:r>
          </a:p>
        </p:txBody>
      </p:sp>
      <p:sp>
        <p:nvSpPr>
          <p:cNvPr id="13" name="TextBox 12"/>
          <p:cNvSpPr txBox="1"/>
          <p:nvPr/>
        </p:nvSpPr>
        <p:spPr>
          <a:xfrm>
            <a:off x="6947643" y="2792510"/>
            <a:ext cx="3581400" cy="1077218"/>
          </a:xfrm>
          <a:prstGeom prst="rect">
            <a:avLst/>
          </a:prstGeom>
          <a:noFill/>
        </p:spPr>
        <p:txBody>
          <a:bodyPr wrap="square" rtlCol="0">
            <a:spAutoFit/>
          </a:bodyPr>
          <a:lstStyle/>
          <a:p>
            <a:pPr lvl="0" algn="ctr">
              <a:buClr>
                <a:schemeClr val="accent1"/>
              </a:buClr>
              <a:buSzPct val="85000"/>
            </a:pPr>
            <a:r>
              <a:rPr lang="en-US" sz="2800" dirty="0">
                <a:solidFill>
                  <a:schemeClr val="tx2"/>
                </a:solidFill>
                <a:cs typeface="Arial" panose="020B0604020202020204" pitchFamily="34" charset="0"/>
              </a:rPr>
              <a:t>Tim Sass</a:t>
            </a:r>
          </a:p>
          <a:p>
            <a:pPr lvl="0" algn="ctr">
              <a:spcBef>
                <a:spcPts val="0"/>
              </a:spcBef>
              <a:buClr>
                <a:schemeClr val="accent1"/>
              </a:buClr>
              <a:buSzPct val="85000"/>
            </a:pPr>
            <a:r>
              <a:rPr lang="en-US" dirty="0">
                <a:solidFill>
                  <a:schemeClr val="tx2"/>
                </a:solidFill>
                <a:cs typeface="Arial" panose="020B0604020202020204" pitchFamily="34" charset="0"/>
              </a:rPr>
              <a:t>Dept. of Economics</a:t>
            </a:r>
          </a:p>
          <a:p>
            <a:pPr lvl="0" algn="ctr">
              <a:spcBef>
                <a:spcPts val="0"/>
              </a:spcBef>
              <a:buClr>
                <a:schemeClr val="accent1"/>
              </a:buClr>
              <a:buSzPct val="85000"/>
            </a:pPr>
            <a:r>
              <a:rPr lang="en-US" dirty="0">
                <a:solidFill>
                  <a:schemeClr val="tx2"/>
                </a:solidFill>
                <a:cs typeface="Arial" panose="020B0604020202020204" pitchFamily="34" charset="0"/>
              </a:rPr>
              <a:t>Georgia State University</a:t>
            </a:r>
          </a:p>
        </p:txBody>
      </p:sp>
      <p:sp>
        <p:nvSpPr>
          <p:cNvPr id="14" name="Subtitle 2"/>
          <p:cNvSpPr txBox="1">
            <a:spLocks/>
          </p:cNvSpPr>
          <p:nvPr/>
        </p:nvSpPr>
        <p:spPr>
          <a:xfrm>
            <a:off x="2617304" y="5213959"/>
            <a:ext cx="6400800" cy="76200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t>2017 CALDER Research Conference</a:t>
            </a:r>
          </a:p>
          <a:p>
            <a:r>
              <a:rPr lang="en-US" sz="2000" dirty="0"/>
              <a:t>February 3, 2017</a:t>
            </a:r>
          </a:p>
        </p:txBody>
      </p:sp>
    </p:spTree>
    <p:extLst>
      <p:ext uri="{BB962C8B-B14F-4D97-AF65-F5344CB8AC3E}">
        <p14:creationId xmlns:p14="http://schemas.microsoft.com/office/powerpoint/2010/main" val="3290456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Georgia’s Differential Pay System</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Implementation of HB280 Middle/HS supplement</a:t>
            </a:r>
          </a:p>
          <a:p>
            <a:pPr lvl="1"/>
            <a:r>
              <a:rPr lang="en-US" dirty="0"/>
              <a:t>The Georgia Department of Education (</a:t>
            </a:r>
            <a:r>
              <a:rPr lang="en-US" dirty="0" err="1"/>
              <a:t>GaDOE</a:t>
            </a:r>
            <a:r>
              <a:rPr lang="en-US" dirty="0"/>
              <a:t>) compiles a list of fully certified teachers teaching middle/high school math and science in October</a:t>
            </a:r>
          </a:p>
          <a:p>
            <a:pPr lvl="1"/>
            <a:r>
              <a:rPr lang="en-US" dirty="0"/>
              <a:t>List sent to legislature who then make appropriations during the following Spring legislative session</a:t>
            </a:r>
          </a:p>
          <a:p>
            <a:pPr lvl="1"/>
            <a:r>
              <a:rPr lang="en-US" dirty="0"/>
              <a:t>Funds received by </a:t>
            </a:r>
            <a:r>
              <a:rPr lang="en-US" dirty="0" err="1"/>
              <a:t>GaDOE</a:t>
            </a:r>
            <a:r>
              <a:rPr lang="en-US" dirty="0"/>
              <a:t> in July and then dispersed to districts</a:t>
            </a:r>
          </a:p>
          <a:p>
            <a:pPr lvl="1"/>
            <a:r>
              <a:rPr lang="en-US" dirty="0"/>
              <a:t>Teachers receive checks in late August/early September (school year after being identified as eligible)</a:t>
            </a:r>
            <a:endParaRPr lang="en-US" sz="2000" dirty="0"/>
          </a:p>
          <a:p>
            <a:endParaRPr lang="en-US" sz="2200" dirty="0"/>
          </a:p>
        </p:txBody>
      </p:sp>
    </p:spTree>
    <p:extLst>
      <p:ext uri="{BB962C8B-B14F-4D97-AF65-F5344CB8AC3E}">
        <p14:creationId xmlns:p14="http://schemas.microsoft.com/office/powerpoint/2010/main" val="64372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Georgia’s Differential Pay System</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Implementation of HB280 Middle/HS Supplement</a:t>
            </a:r>
          </a:p>
          <a:p>
            <a:pPr lvl="1"/>
            <a:r>
              <a:rPr lang="en-US" dirty="0"/>
              <a:t>Payment not contingent on remaining a teacher</a:t>
            </a:r>
          </a:p>
          <a:p>
            <a:pPr lvl="1"/>
            <a:r>
              <a:rPr lang="en-US" dirty="0"/>
              <a:t>Amount of payment independent of actual salary</a:t>
            </a:r>
          </a:p>
          <a:p>
            <a:pPr lvl="2"/>
            <a:r>
              <a:rPr lang="en-US" dirty="0"/>
              <a:t>Some district salary schedules are significantly above the state salary schedule</a:t>
            </a:r>
          </a:p>
          <a:p>
            <a:pPr lvl="1"/>
            <a:r>
              <a:rPr lang="en-US" dirty="0"/>
              <a:t>Payment amount declines with experience</a:t>
            </a:r>
          </a:p>
          <a:p>
            <a:pPr lvl="2"/>
            <a:r>
              <a:rPr lang="en-US" dirty="0"/>
              <a:t>Statute says “teacher … shall be moved to the salary step on the state salary schedule that is applicable to six years of creditable service … From such salary step, the teacher shall be attributed one additional year of creditable service on the salary schedule each year for five years.”</a:t>
            </a:r>
          </a:p>
          <a:p>
            <a:pPr lvl="2"/>
            <a:r>
              <a:rPr lang="en-US" dirty="0"/>
              <a:t>In practice, payment equaled difference between actual step on state salary schedule and salary for teacher with 6 years of service</a:t>
            </a:r>
          </a:p>
          <a:p>
            <a:endParaRPr lang="en-US" sz="2200" dirty="0"/>
          </a:p>
        </p:txBody>
      </p:sp>
    </p:spTree>
    <p:extLst>
      <p:ext uri="{BB962C8B-B14F-4D97-AF65-F5344CB8AC3E}">
        <p14:creationId xmlns:p14="http://schemas.microsoft.com/office/powerpoint/2010/main" val="2710714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Georgia’s Differential Pay System</a:t>
            </a:r>
          </a:p>
        </p:txBody>
      </p:sp>
      <p:pic>
        <p:nvPicPr>
          <p:cNvPr id="3" name="Picture 2"/>
          <p:cNvPicPr>
            <a:picLocks noChangeAspect="1"/>
          </p:cNvPicPr>
          <p:nvPr/>
        </p:nvPicPr>
        <p:blipFill>
          <a:blip r:embed="rId4"/>
          <a:stretch>
            <a:fillRect/>
          </a:stretch>
        </p:blipFill>
        <p:spPr>
          <a:xfrm>
            <a:off x="2356104" y="1619533"/>
            <a:ext cx="7479792" cy="3879308"/>
          </a:xfrm>
          <a:prstGeom prst="rect">
            <a:avLst/>
          </a:prstGeom>
        </p:spPr>
      </p:pic>
    </p:spTree>
    <p:extLst>
      <p:ext uri="{BB962C8B-B14F-4D97-AF65-F5344CB8AC3E}">
        <p14:creationId xmlns:p14="http://schemas.microsoft.com/office/powerpoint/2010/main" val="2343841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Research Questions</a:t>
            </a:r>
          </a:p>
        </p:txBody>
      </p:sp>
      <p:sp>
        <p:nvSpPr>
          <p:cNvPr id="16" name="Content Placeholder 2"/>
          <p:cNvSpPr>
            <a:spLocks noGrp="1"/>
          </p:cNvSpPr>
          <p:nvPr>
            <p:ph idx="1"/>
          </p:nvPr>
        </p:nvSpPr>
        <p:spPr>
          <a:xfrm>
            <a:off x="838200" y="2027583"/>
            <a:ext cx="10515600" cy="4149380"/>
          </a:xfrm>
        </p:spPr>
        <p:txBody>
          <a:bodyPr>
            <a:normAutofit lnSpcReduction="10000"/>
          </a:bodyPr>
          <a:lstStyle/>
          <a:p>
            <a:pPr lvl="0"/>
            <a:r>
              <a:rPr lang="en-US" dirty="0"/>
              <a:t>Has differentiated pay induced more individuals into teaching secondary math and science?</a:t>
            </a:r>
          </a:p>
          <a:p>
            <a:pPr lvl="1"/>
            <a:r>
              <a:rPr lang="en-US" dirty="0"/>
              <a:t>Number of students graduating with secondary math and science education majors</a:t>
            </a:r>
          </a:p>
          <a:p>
            <a:pPr lvl="1"/>
            <a:r>
              <a:rPr lang="en-US" dirty="0"/>
              <a:t>Number of first-year teachers certified to teach secondary math and science</a:t>
            </a:r>
          </a:p>
          <a:p>
            <a:pPr lvl="0"/>
            <a:r>
              <a:rPr lang="en-US" dirty="0"/>
              <a:t>Has differentiated pay changed the quality of secondary math and science teachers?</a:t>
            </a:r>
            <a:endParaRPr lang="en-US" sz="2000" dirty="0"/>
          </a:p>
          <a:p>
            <a:pPr lvl="1"/>
            <a:r>
              <a:rPr lang="en-US" dirty="0"/>
              <a:t>Academic qualifications (GPA, SAT scores)</a:t>
            </a:r>
          </a:p>
          <a:p>
            <a:pPr lvl="1"/>
            <a:r>
              <a:rPr lang="en-US" dirty="0"/>
              <a:t>Effectiveness (value added)</a:t>
            </a:r>
          </a:p>
          <a:p>
            <a:r>
              <a:rPr lang="en-US" dirty="0">
                <a:solidFill>
                  <a:srgbClr val="0070C0"/>
                </a:solidFill>
              </a:rPr>
              <a:t>Has differentiated pay increased the retention rate of secondary math and science teachers?</a:t>
            </a:r>
          </a:p>
          <a:p>
            <a:pPr marL="0" indent="0">
              <a:buNone/>
            </a:pPr>
            <a:endParaRPr lang="en-US" sz="2200" dirty="0"/>
          </a:p>
        </p:txBody>
      </p:sp>
    </p:spTree>
    <p:extLst>
      <p:ext uri="{BB962C8B-B14F-4D97-AF65-F5344CB8AC3E}">
        <p14:creationId xmlns:p14="http://schemas.microsoft.com/office/powerpoint/2010/main" val="185075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Data</a:t>
            </a:r>
          </a:p>
        </p:txBody>
      </p:sp>
      <p:sp>
        <p:nvSpPr>
          <p:cNvPr id="16" name="Content Placeholder 2"/>
          <p:cNvSpPr>
            <a:spLocks noGrp="1"/>
          </p:cNvSpPr>
          <p:nvPr>
            <p:ph idx="1"/>
          </p:nvPr>
        </p:nvSpPr>
        <p:spPr>
          <a:xfrm>
            <a:off x="838200" y="2027583"/>
            <a:ext cx="10515600" cy="4149380"/>
          </a:xfrm>
        </p:spPr>
        <p:txBody>
          <a:bodyPr>
            <a:normAutofit fontScale="92500" lnSpcReduction="20000"/>
          </a:bodyPr>
          <a:lstStyle/>
          <a:p>
            <a:r>
              <a:rPr lang="en-US" dirty="0"/>
              <a:t>First Use of Georgia’s Statewide Longitudinal Data System (GA•AWARDS) by External Researchers</a:t>
            </a:r>
          </a:p>
          <a:p>
            <a:pPr lvl="1"/>
            <a:r>
              <a:rPr lang="en-US" dirty="0"/>
              <a:t>Database currently covers 2006/07 through 2014/15</a:t>
            </a:r>
          </a:p>
          <a:p>
            <a:pPr lvl="1"/>
            <a:r>
              <a:rPr lang="en-US" dirty="0"/>
              <a:t>K-12 teacher-level data</a:t>
            </a:r>
          </a:p>
          <a:p>
            <a:pPr lvl="2"/>
            <a:r>
              <a:rPr lang="en-US" dirty="0"/>
              <a:t>demographics, certification, subject area taught </a:t>
            </a:r>
          </a:p>
          <a:p>
            <a:pPr lvl="1"/>
            <a:r>
              <a:rPr lang="en-US" dirty="0"/>
              <a:t>K-12 student data</a:t>
            </a:r>
          </a:p>
          <a:p>
            <a:pPr lvl="2"/>
            <a:r>
              <a:rPr lang="en-US" dirty="0"/>
              <a:t>Demographics, test scores, attendance, discipline, diploma receipt</a:t>
            </a:r>
          </a:p>
          <a:p>
            <a:pPr lvl="1"/>
            <a:r>
              <a:rPr lang="en-US" dirty="0"/>
              <a:t>K-12 student-teacher links</a:t>
            </a:r>
          </a:p>
          <a:p>
            <a:pPr lvl="2"/>
            <a:r>
              <a:rPr lang="en-US" dirty="0"/>
              <a:t>For Race-to-the-Top districts beginning in 2013/14</a:t>
            </a:r>
          </a:p>
          <a:p>
            <a:pPr lvl="2"/>
            <a:r>
              <a:rPr lang="en-US" dirty="0"/>
              <a:t>For all districts beginning in 2015/16 </a:t>
            </a:r>
          </a:p>
          <a:p>
            <a:pPr lvl="1"/>
            <a:r>
              <a:rPr lang="en-US" dirty="0"/>
              <a:t>Higher education data</a:t>
            </a:r>
          </a:p>
          <a:p>
            <a:pPr lvl="2"/>
            <a:r>
              <a:rPr lang="en-US" sz="2400" dirty="0"/>
              <a:t>Including coursework, major and SAT scores for students who later became teachers</a:t>
            </a:r>
          </a:p>
          <a:p>
            <a:pPr lvl="1"/>
            <a:r>
              <a:rPr lang="en-US" sz="2800" dirty="0"/>
              <a:t>Database also includes pre-K and workforce data (UI records)</a:t>
            </a:r>
          </a:p>
          <a:p>
            <a:endParaRPr lang="en-US" sz="2200" dirty="0"/>
          </a:p>
        </p:txBody>
      </p:sp>
    </p:spTree>
    <p:extLst>
      <p:ext uri="{BB962C8B-B14F-4D97-AF65-F5344CB8AC3E}">
        <p14:creationId xmlns:p14="http://schemas.microsoft.com/office/powerpoint/2010/main" val="162828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Identification Strategy</a:t>
            </a:r>
          </a:p>
        </p:txBody>
      </p:sp>
      <p:sp>
        <p:nvSpPr>
          <p:cNvPr id="16" name="Content Placeholder 2"/>
          <p:cNvSpPr>
            <a:spLocks noGrp="1"/>
          </p:cNvSpPr>
          <p:nvPr>
            <p:ph idx="1"/>
          </p:nvPr>
        </p:nvSpPr>
        <p:spPr>
          <a:xfrm>
            <a:off x="838200" y="2027583"/>
            <a:ext cx="10515600" cy="4149380"/>
          </a:xfrm>
        </p:spPr>
        <p:txBody>
          <a:bodyPr>
            <a:normAutofit lnSpcReduction="10000"/>
          </a:bodyPr>
          <a:lstStyle/>
          <a:p>
            <a:r>
              <a:rPr lang="en-US" dirty="0"/>
              <a:t>Sources of Variation</a:t>
            </a:r>
          </a:p>
          <a:p>
            <a:pPr lvl="1"/>
            <a:r>
              <a:rPr lang="en-US" dirty="0"/>
              <a:t>Certification and Subject Area of Teachers</a:t>
            </a:r>
          </a:p>
          <a:p>
            <a:pPr lvl="2"/>
            <a:r>
              <a:rPr lang="en-US" dirty="0"/>
              <a:t>To be eligible, must have been certified in and teaching math or certified and teaching science</a:t>
            </a:r>
          </a:p>
          <a:p>
            <a:pPr lvl="2"/>
            <a:r>
              <a:rPr lang="en-US" dirty="0"/>
              <a:t>Supplement only applied to math and science teachers in grades 6-12</a:t>
            </a:r>
          </a:p>
          <a:p>
            <a:pPr lvl="3"/>
            <a:r>
              <a:rPr lang="en-US" dirty="0"/>
              <a:t>Elementary math and science teachers eligible for a $1,000 annual stipend for up to 5 years</a:t>
            </a:r>
          </a:p>
          <a:p>
            <a:pPr lvl="1"/>
            <a:r>
              <a:rPr lang="en-US" dirty="0"/>
              <a:t>Experience of Teachers</a:t>
            </a:r>
          </a:p>
          <a:p>
            <a:pPr lvl="2"/>
            <a:r>
              <a:rPr lang="en-US" dirty="0"/>
              <a:t>To qualify, must have less than six years of experience</a:t>
            </a:r>
          </a:p>
          <a:p>
            <a:pPr lvl="1"/>
            <a:r>
              <a:rPr lang="en-US" dirty="0"/>
              <a:t>Timing of Program and Duration of Benefits</a:t>
            </a:r>
          </a:p>
          <a:p>
            <a:pPr lvl="2"/>
            <a:r>
              <a:rPr lang="en-US" dirty="0"/>
              <a:t>First implemented in 2010/11</a:t>
            </a:r>
          </a:p>
          <a:p>
            <a:pPr lvl="1"/>
            <a:r>
              <a:rPr lang="en-US" dirty="0"/>
              <a:t>Size of benefits</a:t>
            </a:r>
          </a:p>
          <a:p>
            <a:pPr lvl="2"/>
            <a:r>
              <a:rPr lang="en-US" dirty="0"/>
              <a:t>Amount varies non-linearly with experience</a:t>
            </a:r>
          </a:p>
          <a:p>
            <a:endParaRPr lang="en-US" sz="2200" dirty="0"/>
          </a:p>
        </p:txBody>
      </p:sp>
    </p:spTree>
    <p:extLst>
      <p:ext uri="{BB962C8B-B14F-4D97-AF65-F5344CB8AC3E}">
        <p14:creationId xmlns:p14="http://schemas.microsoft.com/office/powerpoint/2010/main" val="4039376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Identification Strategy</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Methods </a:t>
            </a:r>
          </a:p>
          <a:p>
            <a:pPr lvl="1"/>
            <a:r>
              <a:rPr lang="en-US" dirty="0"/>
              <a:t>Difference in Differences</a:t>
            </a:r>
          </a:p>
          <a:p>
            <a:pPr lvl="2"/>
            <a:r>
              <a:rPr lang="en-US" dirty="0"/>
              <a:t>Can exploit differences in eligibility for supplement and differences over time in availability of program to estimate impact of program on teacher retention</a:t>
            </a:r>
          </a:p>
          <a:p>
            <a:pPr lvl="1"/>
            <a:r>
              <a:rPr lang="en-US" dirty="0"/>
              <a:t>Triple Difference</a:t>
            </a:r>
          </a:p>
          <a:p>
            <a:pPr lvl="2"/>
            <a:r>
              <a:rPr lang="en-US" dirty="0"/>
              <a:t>Can exploit multiple eligibility criteria to produce DDD estimate of teacher retention</a:t>
            </a:r>
          </a:p>
          <a:p>
            <a:pPr lvl="3"/>
            <a:r>
              <a:rPr lang="en-US" dirty="0"/>
              <a:t>Certification x Less than 6 years of experience x Program in place</a:t>
            </a:r>
          </a:p>
          <a:p>
            <a:endParaRPr lang="en-US" sz="2200" dirty="0"/>
          </a:p>
        </p:txBody>
      </p:sp>
    </p:spTree>
    <p:extLst>
      <p:ext uri="{BB962C8B-B14F-4D97-AF65-F5344CB8AC3E}">
        <p14:creationId xmlns:p14="http://schemas.microsoft.com/office/powerpoint/2010/main" val="1042226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smtClean="0">
                <a:latin typeface="+mn-lt"/>
              </a:rPr>
              <a:t>Descriptive </a:t>
            </a:r>
            <a:r>
              <a:rPr lang="en-US" dirty="0">
                <a:latin typeface="+mn-lt"/>
              </a:rPr>
              <a:t>Evidence</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Mean Teacher Attrition Rate by Year for Math and Science Teachers in Grades 6-12 versus All Teachers</a:t>
            </a:r>
          </a:p>
          <a:p>
            <a:r>
              <a:rPr lang="en-US" dirty="0"/>
              <a:t>Survival Function Graphs by Supplement Receipt for Math and Science Teachers in Grades 6-12</a:t>
            </a:r>
          </a:p>
          <a:p>
            <a:pPr lvl="1"/>
            <a:r>
              <a:rPr lang="en-US" dirty="0"/>
              <a:t>Full sample</a:t>
            </a:r>
          </a:p>
          <a:p>
            <a:pPr lvl="1"/>
            <a:r>
              <a:rPr lang="en-US" dirty="0"/>
              <a:t>Teachers entering in 2011/12 or later</a:t>
            </a:r>
          </a:p>
          <a:p>
            <a:pPr marL="0" indent="0">
              <a:buNone/>
            </a:pPr>
            <a:endParaRPr lang="en-US" sz="2200" dirty="0"/>
          </a:p>
        </p:txBody>
      </p:sp>
    </p:spTree>
    <p:extLst>
      <p:ext uri="{BB962C8B-B14F-4D97-AF65-F5344CB8AC3E}">
        <p14:creationId xmlns:p14="http://schemas.microsoft.com/office/powerpoint/2010/main" val="1677338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normAutofit/>
          </a:bodyPr>
          <a:lstStyle/>
          <a:p>
            <a:pPr algn="ctr"/>
            <a:r>
              <a:rPr lang="en-US" sz="2800" dirty="0">
                <a:latin typeface="+mn-lt"/>
              </a:rPr>
              <a:t>Percentage of Teachers</a:t>
            </a:r>
            <a:br>
              <a:rPr lang="en-US" sz="2800" dirty="0">
                <a:latin typeface="+mn-lt"/>
              </a:rPr>
            </a:br>
            <a:r>
              <a:rPr lang="en-US" sz="2800" dirty="0">
                <a:latin typeface="+mn-lt"/>
              </a:rPr>
              <a:t>Leaving Georgia Public Schools by Year</a:t>
            </a:r>
            <a:br>
              <a:rPr lang="en-US" sz="2800" dirty="0">
                <a:latin typeface="+mn-lt"/>
              </a:rPr>
            </a:br>
            <a:r>
              <a:rPr lang="en-US" sz="2800" dirty="0">
                <a:latin typeface="+mn-lt"/>
              </a:rPr>
              <a:t>(Teachers with 5 or Less Years of Experience)</a:t>
            </a:r>
          </a:p>
        </p:txBody>
      </p:sp>
      <p:graphicFrame>
        <p:nvGraphicFramePr>
          <p:cNvPr id="9" name="Content Placeholder 6"/>
          <p:cNvGraphicFramePr>
            <a:graphicFrameLocks noGrp="1"/>
          </p:cNvGraphicFramePr>
          <p:nvPr>
            <p:ph idx="1"/>
            <p:extLst>
              <p:ext uri="{D42A27DB-BD31-4B8C-83A1-F6EECF244321}">
                <p14:modId xmlns:p14="http://schemas.microsoft.com/office/powerpoint/2010/main" val="4037292059"/>
              </p:ext>
            </p:extLst>
          </p:nvPr>
        </p:nvGraphicFramePr>
        <p:xfrm>
          <a:off x="1981200" y="1634193"/>
          <a:ext cx="8229600" cy="4267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70936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normAutofit/>
          </a:bodyPr>
          <a:lstStyle/>
          <a:p>
            <a:pPr algn="ctr"/>
            <a:r>
              <a:rPr lang="en-US" sz="2700" dirty="0">
                <a:latin typeface="+mn-lt"/>
              </a:rPr>
              <a:t>Kaplan-Meier Survival Estimates of Teaching in Georgia Public Schools</a:t>
            </a:r>
            <a:r>
              <a:rPr lang="en-US" dirty="0">
                <a:latin typeface="+mn-lt"/>
              </a:rPr>
              <a:t/>
            </a:r>
            <a:br>
              <a:rPr lang="en-US" dirty="0">
                <a:latin typeface="+mn-lt"/>
              </a:rPr>
            </a:br>
            <a:r>
              <a:rPr lang="en-US" sz="2000" dirty="0">
                <a:latin typeface="+mn-lt"/>
              </a:rPr>
              <a:t>(Math/Science Teachers Observed in Their First Year of Teaching, 2006/07 – 2013/14)</a:t>
            </a:r>
          </a:p>
        </p:txBody>
      </p:sp>
      <p:pic>
        <p:nvPicPr>
          <p:cNvPr id="9" name="Picture 8"/>
          <p:cNvPicPr>
            <a:picLocks noChangeAspect="1"/>
          </p:cNvPicPr>
          <p:nvPr/>
        </p:nvPicPr>
        <p:blipFill>
          <a:blip r:embed="rId4"/>
          <a:stretch>
            <a:fillRect/>
          </a:stretch>
        </p:blipFill>
        <p:spPr>
          <a:xfrm>
            <a:off x="2871921" y="1503084"/>
            <a:ext cx="6159203" cy="4511350"/>
          </a:xfrm>
          <a:prstGeom prst="rect">
            <a:avLst/>
          </a:prstGeom>
        </p:spPr>
      </p:pic>
    </p:spTree>
    <p:extLst>
      <p:ext uri="{BB962C8B-B14F-4D97-AF65-F5344CB8AC3E}">
        <p14:creationId xmlns:p14="http://schemas.microsoft.com/office/powerpoint/2010/main" val="19864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Disclaimer</a:t>
            </a:r>
          </a:p>
        </p:txBody>
      </p:sp>
      <p:sp>
        <p:nvSpPr>
          <p:cNvPr id="16" name="Content Placeholder 2"/>
          <p:cNvSpPr>
            <a:spLocks noGrp="1"/>
          </p:cNvSpPr>
          <p:nvPr>
            <p:ph idx="1"/>
          </p:nvPr>
        </p:nvSpPr>
        <p:spPr>
          <a:xfrm>
            <a:off x="838200" y="2027583"/>
            <a:ext cx="10515600" cy="4149380"/>
          </a:xfrm>
        </p:spPr>
        <p:txBody>
          <a:bodyPr>
            <a:normAutofit/>
          </a:bodyPr>
          <a:lstStyle/>
          <a:p>
            <a:pPr marL="0" indent="0">
              <a:buNone/>
            </a:pPr>
            <a:r>
              <a:rPr lang="en-US" sz="2000" kern="0" dirty="0"/>
              <a:t>The contents of this report were developed using data provided by Georgia’s Academic and Workforce Analysis and Research Data System (GA•AWARDS). However, those contents do not necessarily represent the policy of GA•AWARDS or any of its participating organizations, and you should not assume endorsement by GA•AWARDS or any of its participating organizations.</a:t>
            </a:r>
          </a:p>
          <a:p>
            <a:pPr marL="0" indent="0">
              <a:buNone/>
            </a:pPr>
            <a:endParaRPr lang="en-US" sz="2200" dirty="0"/>
          </a:p>
        </p:txBody>
      </p:sp>
    </p:spTree>
    <p:extLst>
      <p:ext uri="{BB962C8B-B14F-4D97-AF65-F5344CB8AC3E}">
        <p14:creationId xmlns:p14="http://schemas.microsoft.com/office/powerpoint/2010/main" val="1253878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normAutofit/>
          </a:bodyPr>
          <a:lstStyle/>
          <a:p>
            <a:pPr algn="ctr"/>
            <a:r>
              <a:rPr lang="en-US" sz="2700" dirty="0">
                <a:latin typeface="+mn-lt"/>
              </a:rPr>
              <a:t>Kaplan-Meier Survival Estimates of Teaching in Georgia Public Schools</a:t>
            </a:r>
            <a:r>
              <a:rPr lang="en-US" dirty="0">
                <a:latin typeface="+mn-lt"/>
              </a:rPr>
              <a:t/>
            </a:r>
            <a:br>
              <a:rPr lang="en-US" dirty="0">
                <a:latin typeface="+mn-lt"/>
              </a:rPr>
            </a:br>
            <a:r>
              <a:rPr lang="en-US" sz="2000" dirty="0">
                <a:latin typeface="+mn-lt"/>
              </a:rPr>
              <a:t>(Math/Science Teachers Observed in Their First Year of Teaching, 2006/07 – 2013/14)</a:t>
            </a:r>
          </a:p>
        </p:txBody>
      </p:sp>
      <p:pic>
        <p:nvPicPr>
          <p:cNvPr id="9" name="Picture 8"/>
          <p:cNvPicPr>
            <a:picLocks noChangeAspect="1"/>
          </p:cNvPicPr>
          <p:nvPr/>
        </p:nvPicPr>
        <p:blipFill>
          <a:blip r:embed="rId4"/>
          <a:stretch>
            <a:fillRect/>
          </a:stretch>
        </p:blipFill>
        <p:spPr>
          <a:xfrm>
            <a:off x="2903306" y="1524000"/>
            <a:ext cx="6113063" cy="4477555"/>
          </a:xfrm>
          <a:prstGeom prst="rect">
            <a:avLst/>
          </a:prstGeom>
        </p:spPr>
      </p:pic>
    </p:spTree>
    <p:extLst>
      <p:ext uri="{BB962C8B-B14F-4D97-AF65-F5344CB8AC3E}">
        <p14:creationId xmlns:p14="http://schemas.microsoft.com/office/powerpoint/2010/main" val="4031520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normAutofit/>
          </a:bodyPr>
          <a:lstStyle/>
          <a:p>
            <a:pPr algn="ctr"/>
            <a:r>
              <a:rPr lang="en-US" sz="3200" dirty="0">
                <a:latin typeface="+mn-lt"/>
              </a:rPr>
              <a:t>Diff. in Diff. Estimates of Exit Hazard Ratios</a:t>
            </a:r>
            <a:r>
              <a:rPr lang="en-US" dirty="0">
                <a:latin typeface="+mn-lt"/>
              </a:rPr>
              <a:t/>
            </a:r>
            <a:br>
              <a:rPr lang="en-US" dirty="0">
                <a:latin typeface="+mn-lt"/>
              </a:rPr>
            </a:br>
            <a:r>
              <a:rPr lang="en-US" sz="2400" dirty="0">
                <a:latin typeface="+mn-lt"/>
              </a:rPr>
              <a:t>(Ever 6-12 Math/Science Teachers Observed in First Year of Teaching)</a:t>
            </a:r>
          </a:p>
        </p:txBody>
      </p:sp>
      <p:pic>
        <p:nvPicPr>
          <p:cNvPr id="2" name="Picture 1"/>
          <p:cNvPicPr>
            <a:picLocks noChangeAspect="1"/>
          </p:cNvPicPr>
          <p:nvPr/>
        </p:nvPicPr>
        <p:blipFill>
          <a:blip r:embed="rId4"/>
          <a:stretch>
            <a:fillRect/>
          </a:stretch>
        </p:blipFill>
        <p:spPr>
          <a:xfrm>
            <a:off x="1700405" y="1438624"/>
            <a:ext cx="8730229" cy="4706520"/>
          </a:xfrm>
          <a:prstGeom prst="rect">
            <a:avLst/>
          </a:prstGeom>
        </p:spPr>
      </p:pic>
    </p:spTree>
    <p:extLst>
      <p:ext uri="{BB962C8B-B14F-4D97-AF65-F5344CB8AC3E}">
        <p14:creationId xmlns:p14="http://schemas.microsoft.com/office/powerpoint/2010/main" val="2376120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To-Do List</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Retention Analysis</a:t>
            </a:r>
          </a:p>
          <a:p>
            <a:pPr lvl="1"/>
            <a:r>
              <a:rPr lang="en-US" dirty="0"/>
              <a:t>Include Size of Supplements in Analysis</a:t>
            </a:r>
          </a:p>
          <a:p>
            <a:pPr lvl="1"/>
            <a:r>
              <a:rPr lang="en-US" dirty="0"/>
              <a:t>Investigate cases where qualifications do not align with treatment status</a:t>
            </a:r>
          </a:p>
          <a:p>
            <a:pPr lvl="2"/>
            <a:r>
              <a:rPr lang="en-US" dirty="0"/>
              <a:t>If implementation problems are effectively random, could compare eligible and treated with eligible and not treated</a:t>
            </a:r>
          </a:p>
          <a:p>
            <a:r>
              <a:rPr lang="en-US" dirty="0"/>
              <a:t>Estimate Effects of Differential Pay on supply of new teachers and teacher quality</a:t>
            </a:r>
          </a:p>
          <a:p>
            <a:pPr marL="0" indent="0">
              <a:buNone/>
            </a:pPr>
            <a:endParaRPr lang="en-US" sz="2200" dirty="0"/>
          </a:p>
        </p:txBody>
      </p:sp>
    </p:spTree>
    <p:extLst>
      <p:ext uri="{BB962C8B-B14F-4D97-AF65-F5344CB8AC3E}">
        <p14:creationId xmlns:p14="http://schemas.microsoft.com/office/powerpoint/2010/main" val="472551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Motivation</a:t>
            </a:r>
          </a:p>
        </p:txBody>
      </p:sp>
      <p:sp>
        <p:nvSpPr>
          <p:cNvPr id="16" name="Content Placeholder 2"/>
          <p:cNvSpPr>
            <a:spLocks noGrp="1"/>
          </p:cNvSpPr>
          <p:nvPr>
            <p:ph idx="1"/>
          </p:nvPr>
        </p:nvSpPr>
        <p:spPr>
          <a:xfrm>
            <a:off x="838200" y="2027583"/>
            <a:ext cx="10515600" cy="4149380"/>
          </a:xfrm>
        </p:spPr>
        <p:txBody>
          <a:bodyPr>
            <a:normAutofit/>
          </a:bodyPr>
          <a:lstStyle/>
          <a:p>
            <a:r>
              <a:rPr lang="en-US" kern="0" dirty="0"/>
              <a:t>Concerns Over Supply of Workers in STEM Fields</a:t>
            </a:r>
          </a:p>
          <a:p>
            <a:pPr lvl="1"/>
            <a:r>
              <a:rPr lang="en-US" kern="0" dirty="0"/>
              <a:t>Recent evidence suggests that identity and qualifications of middle and high school math and science teachers may influence post-secondary choices over course taking and majors</a:t>
            </a:r>
          </a:p>
          <a:p>
            <a:pPr lvl="2"/>
            <a:r>
              <a:rPr lang="en-US" dirty="0" err="1"/>
              <a:t>Bottia</a:t>
            </a:r>
            <a:r>
              <a:rPr lang="en-US" dirty="0"/>
              <a:t>, et al. (2015); Sass (2015) </a:t>
            </a:r>
          </a:p>
          <a:p>
            <a:r>
              <a:rPr lang="en-US" kern="0" dirty="0"/>
              <a:t>Persistent Shortages of Teachers </a:t>
            </a:r>
            <a:r>
              <a:rPr lang="en-US" dirty="0"/>
              <a:t>in Fields with High Alternative Wages and/or High Training Requirements</a:t>
            </a:r>
          </a:p>
          <a:p>
            <a:pPr lvl="1"/>
            <a:r>
              <a:rPr lang="en-US" kern="0" dirty="0"/>
              <a:t>Math, Science and Special Education</a:t>
            </a:r>
          </a:p>
          <a:p>
            <a:endParaRPr lang="en-US" sz="2200" dirty="0"/>
          </a:p>
        </p:txBody>
      </p:sp>
    </p:spTree>
    <p:extLst>
      <p:ext uri="{BB962C8B-B14F-4D97-AF65-F5344CB8AC3E}">
        <p14:creationId xmlns:p14="http://schemas.microsoft.com/office/powerpoint/2010/main" val="172179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Policy Responses</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Provide One-Time Hiring Bonuses</a:t>
            </a:r>
          </a:p>
          <a:p>
            <a:pPr lvl="1"/>
            <a:r>
              <a:rPr lang="en-US" dirty="0"/>
              <a:t>Used at varying times by California, Mississippi and Virginia</a:t>
            </a:r>
          </a:p>
          <a:p>
            <a:r>
              <a:rPr lang="en-US" dirty="0"/>
              <a:t>Subsidize Education of Teachers</a:t>
            </a:r>
          </a:p>
          <a:p>
            <a:pPr lvl="1"/>
            <a:r>
              <a:rPr lang="en-US" dirty="0"/>
              <a:t>State Programs</a:t>
            </a:r>
          </a:p>
          <a:p>
            <a:pPr lvl="2"/>
            <a:r>
              <a:rPr lang="en-US" dirty="0"/>
              <a:t>At least 40 states offer loan forgiveness, tuition reimbursement or scholarships for teachers in high-need areas</a:t>
            </a:r>
          </a:p>
          <a:p>
            <a:pPr lvl="1"/>
            <a:r>
              <a:rPr lang="en-US" dirty="0"/>
              <a:t>Federal Programs</a:t>
            </a:r>
          </a:p>
          <a:p>
            <a:pPr lvl="2"/>
            <a:r>
              <a:rPr lang="en-US" dirty="0"/>
              <a:t>Perkins Loan Cancellation Program for teachers cancels a portion of loan for each year teaching in a low-income school or in a high-need subject area, with complete cancellation after five years</a:t>
            </a:r>
          </a:p>
          <a:p>
            <a:pPr marL="0" indent="0">
              <a:buNone/>
            </a:pPr>
            <a:endParaRPr lang="en-US" sz="2200" dirty="0"/>
          </a:p>
        </p:txBody>
      </p:sp>
    </p:spTree>
    <p:extLst>
      <p:ext uri="{BB962C8B-B14F-4D97-AF65-F5344CB8AC3E}">
        <p14:creationId xmlns:p14="http://schemas.microsoft.com/office/powerpoint/2010/main" val="135139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Policy Responses</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Offer Differential Pay</a:t>
            </a:r>
          </a:p>
          <a:p>
            <a:pPr lvl="1"/>
            <a:r>
              <a:rPr lang="en-US" dirty="0"/>
              <a:t>Several district-level salary differential programs</a:t>
            </a:r>
          </a:p>
          <a:p>
            <a:pPr lvl="2"/>
            <a:r>
              <a:rPr lang="en-US" dirty="0"/>
              <a:t>Examples:  Aldine, TX; Hamilton County, TN; Mobile, AL</a:t>
            </a:r>
          </a:p>
          <a:p>
            <a:pPr lvl="1"/>
            <a:r>
              <a:rPr lang="en-US" dirty="0"/>
              <a:t>Statewide programs</a:t>
            </a:r>
          </a:p>
          <a:p>
            <a:pPr lvl="2"/>
            <a:r>
              <a:rPr lang="en-US" dirty="0"/>
              <a:t>North Carolina bonus program for math, science and special ed. teachers in high-poverty schools</a:t>
            </a:r>
          </a:p>
          <a:p>
            <a:pPr lvl="3"/>
            <a:r>
              <a:rPr lang="en-US" dirty="0"/>
              <a:t>Only operated from 2001/02 – 2003/04</a:t>
            </a:r>
          </a:p>
          <a:p>
            <a:pPr lvl="2"/>
            <a:r>
              <a:rPr lang="en-US" dirty="0"/>
              <a:t>Georgia provides salary supplements to math and science teachers in their first five years of teaching</a:t>
            </a:r>
          </a:p>
          <a:p>
            <a:pPr lvl="3"/>
            <a:r>
              <a:rPr lang="en-US" dirty="0"/>
              <a:t>Subject of this study</a:t>
            </a:r>
          </a:p>
          <a:p>
            <a:endParaRPr lang="en-US" sz="2200" dirty="0"/>
          </a:p>
        </p:txBody>
      </p:sp>
    </p:spTree>
    <p:extLst>
      <p:ext uri="{BB962C8B-B14F-4D97-AF65-F5344CB8AC3E}">
        <p14:creationId xmlns:p14="http://schemas.microsoft.com/office/powerpoint/2010/main" val="3379995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Prior Research</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Loan Forgiveness</a:t>
            </a:r>
          </a:p>
          <a:p>
            <a:pPr lvl="1"/>
            <a:r>
              <a:rPr lang="en-US" dirty="0"/>
              <a:t>Feng and Sass (2015) find loan forgiveness program in Florida significantly reduced attrition among teachers in high-need areas including math, science, special ed., foreign languages and ESOL, though effects in special ed. varied with generosity of payments</a:t>
            </a:r>
          </a:p>
          <a:p>
            <a:pPr lvl="1"/>
            <a:r>
              <a:rPr lang="en-US" dirty="0"/>
              <a:t>Some evidence of effectiveness in inducing lawyers to practice public interest law (Field, 2009)</a:t>
            </a:r>
          </a:p>
          <a:p>
            <a:r>
              <a:rPr lang="en-US" dirty="0"/>
              <a:t>Pay Differentials</a:t>
            </a:r>
          </a:p>
          <a:p>
            <a:pPr lvl="1"/>
            <a:r>
              <a:rPr lang="en-US" dirty="0" err="1"/>
              <a:t>Clotfelter</a:t>
            </a:r>
            <a:r>
              <a:rPr lang="en-US" dirty="0"/>
              <a:t>, et al (2008) find $1800 bonus to math, science and special ed. teachers in high poverty schools reduced turnover rates by 18%</a:t>
            </a:r>
          </a:p>
          <a:p>
            <a:endParaRPr lang="en-US" sz="2200" dirty="0"/>
          </a:p>
        </p:txBody>
      </p:sp>
    </p:spTree>
    <p:extLst>
      <p:ext uri="{BB962C8B-B14F-4D97-AF65-F5344CB8AC3E}">
        <p14:creationId xmlns:p14="http://schemas.microsoft.com/office/powerpoint/2010/main" val="233987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Georgia’s Differential Pay System</a:t>
            </a:r>
          </a:p>
        </p:txBody>
      </p:sp>
      <p:sp>
        <p:nvSpPr>
          <p:cNvPr id="16" name="Content Placeholder 2"/>
          <p:cNvSpPr>
            <a:spLocks noGrp="1"/>
          </p:cNvSpPr>
          <p:nvPr>
            <p:ph idx="1"/>
          </p:nvPr>
        </p:nvSpPr>
        <p:spPr>
          <a:xfrm>
            <a:off x="838200" y="2027583"/>
            <a:ext cx="10515600" cy="4149380"/>
          </a:xfrm>
        </p:spPr>
        <p:txBody>
          <a:bodyPr>
            <a:normAutofit/>
          </a:bodyPr>
          <a:lstStyle/>
          <a:p>
            <a:r>
              <a:rPr lang="en-US" dirty="0"/>
              <a:t>Georgia Legislature Passed House Bill 280 in 2009</a:t>
            </a:r>
          </a:p>
          <a:p>
            <a:pPr lvl="1"/>
            <a:r>
              <a:rPr lang="en-US" dirty="0"/>
              <a:t>Became Effective in 2010/11 School Year</a:t>
            </a:r>
          </a:p>
          <a:p>
            <a:pPr lvl="1"/>
            <a:r>
              <a:rPr lang="en-US" dirty="0"/>
              <a:t>K-5 teachers with an endorsement in math or science receive $1000 per year up to five years</a:t>
            </a:r>
          </a:p>
          <a:p>
            <a:pPr lvl="1"/>
            <a:r>
              <a:rPr lang="en-US" dirty="0"/>
              <a:t>New 6-12 teachers math and science teachers paid wages equivalent to a teacher with six years of experience</a:t>
            </a:r>
          </a:p>
          <a:p>
            <a:pPr lvl="2"/>
            <a:r>
              <a:rPr lang="en-US" dirty="0"/>
              <a:t>“a secondary school teacher … who is or becomes certified in mathematics or science shall be moved to the salary step on the state salary schedule that is applicable to six years of creditable service, unless he or she is already on or above such salary step. From such salary step, the teacher shall be attributed one additional year of creditable service on the salary schedule each year for five years.”</a:t>
            </a:r>
          </a:p>
          <a:p>
            <a:pPr marL="0" indent="0">
              <a:buNone/>
            </a:pPr>
            <a:endParaRPr lang="en-US" sz="2200" dirty="0"/>
          </a:p>
        </p:txBody>
      </p:sp>
    </p:spTree>
    <p:extLst>
      <p:ext uri="{BB962C8B-B14F-4D97-AF65-F5344CB8AC3E}">
        <p14:creationId xmlns:p14="http://schemas.microsoft.com/office/powerpoint/2010/main" val="719526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Number of Teachers</a:t>
            </a:r>
            <a:br>
              <a:rPr lang="en-US" dirty="0">
                <a:latin typeface="+mn-lt"/>
              </a:rPr>
            </a:br>
            <a:r>
              <a:rPr lang="en-US" dirty="0">
                <a:latin typeface="+mn-lt"/>
              </a:rPr>
              <a:t>Receiving Differential Pay by Year</a:t>
            </a:r>
          </a:p>
        </p:txBody>
      </p:sp>
      <p:pic>
        <p:nvPicPr>
          <p:cNvPr id="2" name="Content Placeholder 1"/>
          <p:cNvPicPr>
            <a:picLocks noGrp="1" noChangeAspect="1"/>
          </p:cNvPicPr>
          <p:nvPr>
            <p:ph idx="1"/>
          </p:nvPr>
        </p:nvPicPr>
        <p:blipFill>
          <a:blip r:embed="rId4"/>
          <a:stretch>
            <a:fillRect/>
          </a:stretch>
        </p:blipFill>
        <p:spPr>
          <a:xfrm>
            <a:off x="303599" y="1847007"/>
            <a:ext cx="11584802" cy="3163986"/>
          </a:xfrm>
          <a:prstGeom prst="rect">
            <a:avLst/>
          </a:prstGeom>
        </p:spPr>
      </p:pic>
    </p:spTree>
    <p:extLst>
      <p:ext uri="{BB962C8B-B14F-4D97-AF65-F5344CB8AC3E}">
        <p14:creationId xmlns:p14="http://schemas.microsoft.com/office/powerpoint/2010/main" val="3950418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10800000">
            <a:off x="-60960" y="6660454"/>
            <a:ext cx="12252960" cy="192024"/>
          </a:xfrm>
          <a:prstGeom prst="rect">
            <a:avLst/>
          </a:prstGeom>
          <a:solidFill>
            <a:srgbClr val="DDE4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0800000">
            <a:off x="-60960" y="6270973"/>
            <a:ext cx="12252960" cy="384048"/>
          </a:xfrm>
          <a:prstGeom prst="rect">
            <a:avLst/>
          </a:prstGeom>
          <a:solidFill>
            <a:srgbClr val="646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69257" y="6149561"/>
            <a:ext cx="2095500" cy="698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4609" y="6259223"/>
            <a:ext cx="1980148" cy="54864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092" y="99392"/>
            <a:ext cx="994743" cy="1188720"/>
          </a:xfrm>
          <a:prstGeom prst="rect">
            <a:avLst/>
          </a:prstGeom>
        </p:spPr>
      </p:pic>
      <p:sp>
        <p:nvSpPr>
          <p:cNvPr id="15" name="Title 1"/>
          <p:cNvSpPr>
            <a:spLocks noGrp="1"/>
          </p:cNvSpPr>
          <p:nvPr>
            <p:ph type="title"/>
          </p:nvPr>
        </p:nvSpPr>
        <p:spPr>
          <a:xfrm>
            <a:off x="838200" y="365125"/>
            <a:ext cx="10515600" cy="1325563"/>
          </a:xfrm>
        </p:spPr>
        <p:txBody>
          <a:bodyPr/>
          <a:lstStyle/>
          <a:p>
            <a:pPr algn="ctr"/>
            <a:r>
              <a:rPr lang="en-US" dirty="0">
                <a:latin typeface="+mn-lt"/>
              </a:rPr>
              <a:t>Number of Teachers Receiving</a:t>
            </a:r>
            <a:br>
              <a:rPr lang="en-US" dirty="0">
                <a:latin typeface="+mn-lt"/>
              </a:rPr>
            </a:br>
            <a:r>
              <a:rPr lang="en-US" dirty="0">
                <a:latin typeface="+mn-lt"/>
              </a:rPr>
              <a:t>Differential Pay for the First Time by Year</a:t>
            </a:r>
          </a:p>
        </p:txBody>
      </p:sp>
      <p:sp>
        <p:nvSpPr>
          <p:cNvPr id="16" name="Content Placeholder 2"/>
          <p:cNvSpPr>
            <a:spLocks noGrp="1"/>
          </p:cNvSpPr>
          <p:nvPr>
            <p:ph idx="1"/>
          </p:nvPr>
        </p:nvSpPr>
        <p:spPr>
          <a:xfrm>
            <a:off x="838200" y="2027583"/>
            <a:ext cx="10515600" cy="4149380"/>
          </a:xfrm>
        </p:spPr>
        <p:txBody>
          <a:bodyPr>
            <a:normAutofit/>
          </a:bodyPr>
          <a:lstStyle/>
          <a:p>
            <a:endParaRPr lang="en-US" sz="2200" dirty="0"/>
          </a:p>
        </p:txBody>
      </p:sp>
      <p:pic>
        <p:nvPicPr>
          <p:cNvPr id="2" name="Picture 1"/>
          <p:cNvPicPr>
            <a:picLocks noChangeAspect="1"/>
          </p:cNvPicPr>
          <p:nvPr/>
        </p:nvPicPr>
        <p:blipFill>
          <a:blip r:embed="rId4"/>
          <a:stretch>
            <a:fillRect/>
          </a:stretch>
        </p:blipFill>
        <p:spPr>
          <a:xfrm>
            <a:off x="303276" y="1846919"/>
            <a:ext cx="11585448" cy="3164162"/>
          </a:xfrm>
          <a:prstGeom prst="rect">
            <a:avLst/>
          </a:prstGeom>
        </p:spPr>
      </p:pic>
    </p:spTree>
    <p:extLst>
      <p:ext uri="{BB962C8B-B14F-4D97-AF65-F5344CB8AC3E}">
        <p14:creationId xmlns:p14="http://schemas.microsoft.com/office/powerpoint/2010/main" val="37389102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2061</TotalTime>
  <Words>1160</Words>
  <Application>Microsoft Office PowerPoint</Application>
  <PresentationFormat>Widescreen</PresentationFormat>
  <Paragraphs>121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 2</vt:lpstr>
      <vt:lpstr>Office Theme</vt:lpstr>
      <vt:lpstr>   </vt:lpstr>
      <vt:lpstr>Disclaimer</vt:lpstr>
      <vt:lpstr>Motivation</vt:lpstr>
      <vt:lpstr>Policy Responses</vt:lpstr>
      <vt:lpstr>Policy Responses</vt:lpstr>
      <vt:lpstr>Prior Research</vt:lpstr>
      <vt:lpstr>Georgia’s Differential Pay System</vt:lpstr>
      <vt:lpstr>Number of Teachers Receiving Differential Pay by Year</vt:lpstr>
      <vt:lpstr>Number of Teachers Receiving Differential Pay for the First Time by Year</vt:lpstr>
      <vt:lpstr>Georgia’s Differential Pay System</vt:lpstr>
      <vt:lpstr>Georgia’s Differential Pay System</vt:lpstr>
      <vt:lpstr>Georgia’s Differential Pay System</vt:lpstr>
      <vt:lpstr>Research Questions</vt:lpstr>
      <vt:lpstr>Data</vt:lpstr>
      <vt:lpstr>Identification Strategy</vt:lpstr>
      <vt:lpstr>Identification Strategy</vt:lpstr>
      <vt:lpstr>Descriptive Evidence</vt:lpstr>
      <vt:lpstr>Percentage of Teachers Leaving Georgia Public Schools by Year (Teachers with 5 or Less Years of Experience)</vt:lpstr>
      <vt:lpstr>Kaplan-Meier Survival Estimates of Teaching in Georgia Public Schools (Math/Science Teachers Observed in Their First Year of Teaching, 2006/07 – 2013/14)</vt:lpstr>
      <vt:lpstr>Kaplan-Meier Survival Estimates of Teaching in Georgia Public Schools (Math/Science Teachers Observed in Their First Year of Teaching, 2006/07 – 2013/14)</vt:lpstr>
      <vt:lpstr>Diff. in Diff. Estimates of Exit Hazard Ratios (Ever 6-12 Math/Science Teachers Observed in First Year of Teaching)</vt:lpstr>
      <vt:lpstr>To-Do List</vt:lpstr>
    </vt:vector>
  </TitlesOfParts>
  <Company>American Institutes for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Ottehenning, Gerhard</dc:creator>
  <cp:lastModifiedBy>Ottehenning, Gerhard</cp:lastModifiedBy>
  <cp:revision>49</cp:revision>
  <dcterms:created xsi:type="dcterms:W3CDTF">2017-01-09T16:54:56Z</dcterms:created>
  <dcterms:modified xsi:type="dcterms:W3CDTF">2017-01-17T16:00:34Z</dcterms:modified>
</cp:coreProperties>
</file>