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75" r:id="rId3"/>
    <p:sldId id="276" r:id="rId4"/>
    <p:sldId id="281" r:id="rId5"/>
    <p:sldId id="280" r:id="rId6"/>
    <p:sldId id="282" r:id="rId7"/>
    <p:sldId id="283" r:id="rId8"/>
    <p:sldId id="292" r:id="rId9"/>
    <p:sldId id="299" r:id="rId10"/>
    <p:sldId id="293" r:id="rId11"/>
    <p:sldId id="295" r:id="rId12"/>
    <p:sldId id="290" r:id="rId13"/>
    <p:sldId id="301" r:id="rId14"/>
    <p:sldId id="277" r:id="rId15"/>
    <p:sldId id="289" r:id="rId16"/>
    <p:sldId id="296" r:id="rId17"/>
    <p:sldId id="297" r:id="rId18"/>
    <p:sldId id="298" r:id="rId19"/>
    <p:sldId id="302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7" autoAdjust="0"/>
    <p:restoredTop sz="95935" autoAdjust="0"/>
  </p:normalViewPr>
  <p:slideViewPr>
    <p:cSldViewPr snapToGrid="0">
      <p:cViewPr varScale="1">
        <p:scale>
          <a:sx n="84" d="100"/>
          <a:sy n="84" d="100"/>
        </p:scale>
        <p:origin x="11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05E8-63D6-4288-8E4C-9E355EF5931D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28EF-DB2D-430C-8516-85C143B4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28EF-DB2D-430C-8516-85C143B4D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28EF-DB2D-430C-8516-85C143B4D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28EF-DB2D-430C-8516-85C143B4D4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5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07950" y="6311900"/>
            <a:ext cx="2743200" cy="365125"/>
          </a:xfrm>
        </p:spPr>
        <p:txBody>
          <a:bodyPr/>
          <a:lstStyle/>
          <a:p>
            <a:fld id="{0C650650-2215-4B5F-B403-8C299E4AF3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" y="63677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C650650-2215-4B5F-B403-8C299E4AF3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8661"/>
            <a:ext cx="9144000" cy="2345942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11" name="Picture 10" descr="Hom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/>
          <a:stretch/>
        </p:blipFill>
        <p:spPr bwMode="auto">
          <a:xfrm>
            <a:off x="120512" y="110780"/>
            <a:ext cx="3409950" cy="786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26967"/>
            <a:ext cx="9144000" cy="1223755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Dan Goldhaber</a:t>
            </a:r>
            <a:r>
              <a:rPr lang="en-US" b="1" baseline="30000" dirty="0"/>
              <a:t>1,2</a:t>
            </a:r>
            <a:r>
              <a:rPr lang="en-US" b="1" dirty="0"/>
              <a:t>, Vanessa Quince</a:t>
            </a:r>
            <a:r>
              <a:rPr lang="en-US" b="1" baseline="30000" dirty="0"/>
              <a:t>2</a:t>
            </a:r>
            <a:r>
              <a:rPr lang="en-US" b="1" dirty="0"/>
              <a:t>, and Roddy Theobald</a:t>
            </a:r>
            <a:r>
              <a:rPr lang="en-US" b="1" baseline="30000" dirty="0"/>
              <a:t>1</a:t>
            </a:r>
          </a:p>
          <a:p>
            <a:pPr lvl="1"/>
            <a:r>
              <a:rPr lang="en-US" baseline="30000" dirty="0"/>
              <a:t>1</a:t>
            </a:r>
            <a:r>
              <a:rPr lang="en-US" dirty="0"/>
              <a:t>CALDER, American Institutes for Research</a:t>
            </a:r>
          </a:p>
          <a:p>
            <a:pPr lvl="1"/>
            <a:r>
              <a:rPr lang="en-US" baseline="30000" dirty="0"/>
              <a:t>2</a:t>
            </a:r>
            <a:r>
              <a:rPr lang="en-US" dirty="0"/>
              <a:t>Center for Education Data &amp; Research, University of Washington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776" y="1390651"/>
            <a:ext cx="7229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Has It Always Been This Way? </a:t>
            </a:r>
            <a:br>
              <a:rPr lang="en-US" sz="3600" b="1" dirty="0"/>
            </a:br>
            <a:r>
              <a:rPr lang="en-US" sz="3600" b="1" dirty="0"/>
              <a:t>Tracing the Evolution of Teacher Quality Gaps in U.S. Public Schools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0" y="5079122"/>
            <a:ext cx="9144000" cy="122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This work is supported by the William T. Grant Foundation (grant #184925) and the National Center for the Analysis of Longitudinal Data in Education Research (CALDER) (grant #R305C120008)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656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Measures of Teacher Quality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00350"/>
            <a:ext cx="10515600" cy="4068047"/>
          </a:xfrm>
        </p:spPr>
        <p:txBody>
          <a:bodyPr>
            <a:normAutofit/>
          </a:bodyPr>
          <a:lstStyle/>
          <a:p>
            <a:r>
              <a:rPr lang="en-US" dirty="0"/>
              <a:t>Teacher experience</a:t>
            </a:r>
          </a:p>
          <a:p>
            <a:pPr lvl="1"/>
            <a:r>
              <a:rPr lang="en-US" dirty="0"/>
              <a:t>Focus on distribution of novice teachers (&lt; 5 years experience)</a:t>
            </a:r>
          </a:p>
          <a:p>
            <a:pPr lvl="1"/>
            <a:r>
              <a:rPr lang="en-US" dirty="0"/>
              <a:t>Also test &lt;2 years experience as robustness check</a:t>
            </a:r>
          </a:p>
          <a:p>
            <a:r>
              <a:rPr lang="en-US" dirty="0"/>
              <a:t>Licensure test scores</a:t>
            </a:r>
          </a:p>
          <a:p>
            <a:pPr lvl="1"/>
            <a:r>
              <a:rPr lang="en-US" dirty="0"/>
              <a:t>Focus on distribution of teachers in lowest quartile of distribution</a:t>
            </a:r>
          </a:p>
          <a:p>
            <a:pPr lvl="1"/>
            <a:r>
              <a:rPr lang="en-US" dirty="0"/>
              <a:t>Also test lowest decile as robustness check</a:t>
            </a:r>
          </a:p>
          <a:p>
            <a:r>
              <a:rPr lang="en-US" b="1" dirty="0"/>
              <a:t>Value added</a:t>
            </a:r>
          </a:p>
          <a:p>
            <a:pPr lvl="1"/>
            <a:r>
              <a:rPr lang="en-US" b="1" dirty="0"/>
              <a:t>Focus on distribution of teachers in lowest quartile of distribution</a:t>
            </a:r>
          </a:p>
          <a:p>
            <a:pPr lvl="1"/>
            <a:r>
              <a:rPr lang="en-US" b="1" dirty="0"/>
              <a:t>Also test lowest decile as robustness check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pic>
        <p:nvPicPr>
          <p:cNvPr id="16" name="Content Placeholder 19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8" y="539553"/>
            <a:ext cx="7885136" cy="5583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5562" y="70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North Carolina</a:t>
            </a:r>
            <a:endParaRPr lang="en-US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641614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Washington</a:t>
            </a:r>
            <a:endParaRPr lang="en-US" sz="24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480990"/>
            <a:ext cx="250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Proportion </a:t>
            </a:r>
            <a:r>
              <a:rPr lang="en-US" sz="2400" b="1" i="1" dirty="0"/>
              <a:t>b</a:t>
            </a:r>
            <a:r>
              <a:rPr lang="en-US" sz="2400" b="1" i="1" dirty="0" smtClean="0"/>
              <a:t>ottom </a:t>
            </a:r>
            <a:r>
              <a:rPr lang="en-US" sz="2400" b="1" i="1" dirty="0"/>
              <a:t>q</a:t>
            </a:r>
            <a:r>
              <a:rPr lang="en-US" sz="2400" b="1" i="1" dirty="0" smtClean="0"/>
              <a:t>uartile value added </a:t>
            </a:r>
            <a:r>
              <a:rPr lang="en-US" sz="2400" b="1" dirty="0" smtClean="0"/>
              <a:t>teachers across all grades by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566118" y="169510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URM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566118" y="46298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FRL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95676" y="1925940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95676" y="4860729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12643" y="1438359"/>
            <a:ext cx="1879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comparisons are made with </a:t>
            </a:r>
            <a:r>
              <a:rPr lang="en-US" sz="2000" i="1" dirty="0" smtClean="0"/>
              <a:t>average </a:t>
            </a:r>
            <a:r>
              <a:rPr lang="en-US" sz="2000" dirty="0" smtClean="0"/>
              <a:t>value added, TQG is consistently between .02 and .04 standard deviations of student performance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Reconciling TQGs Based on Value Added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Isenberg et al. </a:t>
            </a:r>
            <a:r>
              <a:rPr lang="en-US" dirty="0"/>
              <a:t>(2016): “High- and low-income students have similar chances of being taught by the most effective teachers and the least effective teachers” </a:t>
            </a:r>
            <a:endParaRPr lang="en-US" dirty="0" smtClean="0"/>
          </a:p>
          <a:p>
            <a:r>
              <a:rPr lang="en-US" dirty="0" smtClean="0"/>
              <a:t>Three plausible explanations (among others) are that Isenberg et al. (2016):</a:t>
            </a:r>
          </a:p>
          <a:p>
            <a:pPr lvl="1"/>
            <a:r>
              <a:rPr lang="en-US" dirty="0" smtClean="0"/>
              <a:t>Control for peer effects in VAM</a:t>
            </a:r>
          </a:p>
          <a:p>
            <a:pPr lvl="1"/>
            <a:r>
              <a:rPr lang="en-US" dirty="0" smtClean="0"/>
              <a:t>Disproportionately consider middle schools</a:t>
            </a:r>
          </a:p>
          <a:p>
            <a:pPr lvl="1"/>
            <a:r>
              <a:rPr lang="en-US" dirty="0" smtClean="0"/>
              <a:t>Calculate TQGs only within districts</a:t>
            </a:r>
          </a:p>
          <a:p>
            <a:r>
              <a:rPr lang="en-US" dirty="0" smtClean="0"/>
              <a:t>We use data in Washington to test these different explanations</a:t>
            </a:r>
          </a:p>
          <a:p>
            <a:pPr lvl="1"/>
            <a:r>
              <a:rPr lang="en-US" dirty="0"/>
              <a:t>Goldhaber, D., Quince, V., &amp; Theobald, R. (2016). Reconciling different estimates of teacher quality gaps based on value added. CALDER Policy Brief </a:t>
            </a:r>
            <a:r>
              <a:rPr lang="en-US" dirty="0" smtClean="0"/>
              <a:t>14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dirty="0" smtClean="0"/>
              <a:t>Short answer: </a:t>
            </a:r>
            <a:r>
              <a:rPr lang="en-US" dirty="0"/>
              <a:t>I</a:t>
            </a:r>
            <a:r>
              <a:rPr lang="en-US" dirty="0" smtClean="0"/>
              <a:t>t’s a little of all three explanations</a:t>
            </a:r>
          </a:p>
          <a:p>
            <a:pPr lvl="1"/>
            <a:r>
              <a:rPr lang="en-US" dirty="0" smtClean="0"/>
              <a:t>TQGs </a:t>
            </a:r>
            <a:r>
              <a:rPr lang="en-US" i="1" dirty="0" smtClean="0"/>
              <a:t>in middle school </a:t>
            </a:r>
            <a:r>
              <a:rPr lang="en-US" dirty="0" smtClean="0"/>
              <a:t>are smaller when VAMs control for peer effects</a:t>
            </a:r>
          </a:p>
          <a:p>
            <a:pPr lvl="1"/>
            <a:r>
              <a:rPr lang="en-US" dirty="0" smtClean="0"/>
              <a:t>In Washington, TQGs in all grade levels across districts are larger than TQGs within districts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Supplemental Findings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Dosage of low-quality teachers</a:t>
            </a:r>
          </a:p>
          <a:p>
            <a:pPr lvl="1"/>
            <a:r>
              <a:rPr lang="en-US" dirty="0" smtClean="0"/>
              <a:t>Disadvantaged </a:t>
            </a:r>
            <a:r>
              <a:rPr lang="en-US" dirty="0"/>
              <a:t>students </a:t>
            </a:r>
            <a:r>
              <a:rPr lang="en-US" dirty="0" smtClean="0"/>
              <a:t>about 1.5-2 times as </a:t>
            </a:r>
            <a:r>
              <a:rPr lang="en-US" dirty="0"/>
              <a:t>likely to have three or more </a:t>
            </a:r>
            <a:r>
              <a:rPr lang="en-US" dirty="0" smtClean="0"/>
              <a:t>low-quality teachers during elementary school than advantaged students</a:t>
            </a:r>
          </a:p>
          <a:p>
            <a:pPr lvl="1"/>
            <a:r>
              <a:rPr lang="en-US" b="1" dirty="0" smtClean="0"/>
              <a:t>How much does this matter?</a:t>
            </a:r>
          </a:p>
          <a:p>
            <a:pPr lvl="2"/>
            <a:r>
              <a:rPr lang="en-US" dirty="0" smtClean="0"/>
              <a:t>Differences between URM and non-URM students </a:t>
            </a:r>
            <a:r>
              <a:rPr lang="en-US" dirty="0"/>
              <a:t>in </a:t>
            </a:r>
            <a:r>
              <a:rPr lang="en-US" dirty="0" smtClean="0"/>
              <a:t>terms of 4th-8th </a:t>
            </a:r>
            <a:r>
              <a:rPr lang="en-US" dirty="0"/>
              <a:t>grade teacher </a:t>
            </a:r>
            <a:r>
              <a:rPr lang="en-US" dirty="0" smtClean="0"/>
              <a:t>value added appear to explain a </a:t>
            </a:r>
            <a:r>
              <a:rPr lang="en-US" i="1" dirty="0" smtClean="0"/>
              <a:t>non-trivial </a:t>
            </a:r>
            <a:r>
              <a:rPr lang="en-US" dirty="0" smtClean="0"/>
              <a:t>proportion of </a:t>
            </a:r>
            <a:r>
              <a:rPr lang="en-US" dirty="0"/>
              <a:t>the </a:t>
            </a:r>
            <a:r>
              <a:rPr lang="en-US" dirty="0" smtClean="0"/>
              <a:t>achievement gap between </a:t>
            </a:r>
            <a:r>
              <a:rPr lang="en-US" dirty="0"/>
              <a:t>URM and non-URM students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8th grade in Washington</a:t>
            </a:r>
          </a:p>
          <a:p>
            <a:r>
              <a:rPr lang="en-US" dirty="0" smtClean="0"/>
              <a:t>Heterogeneity of TQGs across districts</a:t>
            </a:r>
          </a:p>
          <a:p>
            <a:pPr lvl="1"/>
            <a:r>
              <a:rPr lang="en-US" dirty="0" smtClean="0"/>
              <a:t>There is considerable variation in the magnitudes of TQGs in different districts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orrelations </a:t>
            </a:r>
            <a:r>
              <a:rPr lang="en-US" dirty="0"/>
              <a:t>between </a:t>
            </a:r>
            <a:r>
              <a:rPr lang="en-US" dirty="0" smtClean="0"/>
              <a:t>TQGs and demographics </a:t>
            </a:r>
            <a:r>
              <a:rPr lang="en-US" dirty="0"/>
              <a:t>are relatively </a:t>
            </a:r>
            <a:r>
              <a:rPr lang="en-US" dirty="0" smtClean="0"/>
              <a:t>weak</a:t>
            </a:r>
          </a:p>
          <a:p>
            <a:pPr lvl="2"/>
            <a:r>
              <a:rPr lang="en-US" dirty="0" smtClean="0"/>
              <a:t>i.e., the </a:t>
            </a:r>
            <a:r>
              <a:rPr lang="en-US" dirty="0"/>
              <a:t>overall diversity of a district is not highly predictive </a:t>
            </a:r>
            <a:r>
              <a:rPr lang="en-US" dirty="0" smtClean="0"/>
              <a:t>of </a:t>
            </a:r>
            <a:r>
              <a:rPr lang="en-US" dirty="0"/>
              <a:t>the extent of inequitable sorting within the </a:t>
            </a:r>
            <a:r>
              <a:rPr lang="en-US" dirty="0" smtClean="0"/>
              <a:t>district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Summary</a:t>
            </a:r>
            <a:endParaRPr lang="en-US" b="1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07720" y="1553845"/>
            <a:ext cx="10515600" cy="4314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TQGs are </a:t>
            </a:r>
            <a:r>
              <a:rPr lang="en-US" i="1" dirty="0"/>
              <a:t>not</a:t>
            </a:r>
            <a:r>
              <a:rPr lang="en-US" dirty="0"/>
              <a:t> a new problem</a:t>
            </a:r>
          </a:p>
          <a:p>
            <a:pPr lvl="1"/>
            <a:r>
              <a:rPr lang="en-US" dirty="0"/>
              <a:t>Disadvantaged students in both states were more likely to be exposed to low-quality teachers in </a:t>
            </a:r>
            <a:r>
              <a:rPr lang="en-US" i="1" dirty="0"/>
              <a:t>every single </a:t>
            </a:r>
            <a:r>
              <a:rPr lang="en-US" dirty="0"/>
              <a:t>year of available data and under </a:t>
            </a:r>
            <a:r>
              <a:rPr lang="en-US" i="1" dirty="0"/>
              <a:t>every</a:t>
            </a:r>
            <a:r>
              <a:rPr lang="en-US" dirty="0"/>
              <a:t> </a:t>
            </a:r>
            <a:r>
              <a:rPr lang="en-US" i="1" dirty="0"/>
              <a:t>definition</a:t>
            </a:r>
            <a:r>
              <a:rPr lang="en-US" dirty="0"/>
              <a:t> of student disadvantage and teacher quality</a:t>
            </a:r>
          </a:p>
          <a:p>
            <a:r>
              <a:rPr lang="en-US" dirty="0"/>
              <a:t>TQGs by student race have been growing in both states, and are </a:t>
            </a:r>
            <a:r>
              <a:rPr lang="en-US" dirty="0" smtClean="0"/>
              <a:t>generally (but not always) </a:t>
            </a:r>
            <a:r>
              <a:rPr lang="en-US" dirty="0"/>
              <a:t>larger </a:t>
            </a:r>
            <a:r>
              <a:rPr lang="en-US" dirty="0" smtClean="0"/>
              <a:t>than </a:t>
            </a:r>
            <a:r>
              <a:rPr lang="en-US" dirty="0"/>
              <a:t>TQGs by student FRL status</a:t>
            </a:r>
          </a:p>
          <a:p>
            <a:pPr lvl="1"/>
            <a:r>
              <a:rPr lang="en-US" dirty="0"/>
              <a:t>Contrasts with recent evidence that gaps in student </a:t>
            </a:r>
            <a:r>
              <a:rPr lang="en-US" i="1" dirty="0"/>
              <a:t>performance</a:t>
            </a:r>
            <a:r>
              <a:rPr lang="en-US" dirty="0"/>
              <a:t> by race have been decreasing over the past several decades (e.g., Reardon, 2011)</a:t>
            </a:r>
          </a:p>
          <a:p>
            <a:r>
              <a:rPr lang="en-US" dirty="0"/>
              <a:t>Some differences in the evolution of TQGs depending on the measure of teacher quality we consider</a:t>
            </a:r>
          </a:p>
          <a:p>
            <a:pPr lvl="1"/>
            <a:r>
              <a:rPr lang="en-US" dirty="0"/>
              <a:t>TQGs by teacher experience have grown over time, TQGs by licensure tests have stayed consistent, and TQGs by value added have varied </a:t>
            </a:r>
          </a:p>
          <a:p>
            <a:r>
              <a:rPr lang="en-US" dirty="0"/>
              <a:t>Within-district sorting of students and teachers contributes to TQGs far more in North Carolina than in Washington</a:t>
            </a:r>
          </a:p>
          <a:p>
            <a:pPr lvl="1"/>
            <a:r>
              <a:rPr lang="en-US" dirty="0"/>
              <a:t>Suggests that we shouldn’t just blame CBAs (no collective bargaining in North Carolina)</a:t>
            </a:r>
          </a:p>
          <a:p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Next Steps</a:t>
            </a:r>
            <a:endParaRPr lang="en-US" b="1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12100"/>
            <a:ext cx="10515600" cy="3719402"/>
          </a:xfrm>
        </p:spPr>
        <p:txBody>
          <a:bodyPr>
            <a:normAutofit/>
          </a:bodyPr>
          <a:lstStyle/>
          <a:p>
            <a:r>
              <a:rPr lang="en-US" dirty="0" smtClean="0"/>
              <a:t>Results </a:t>
            </a:r>
            <a:r>
              <a:rPr lang="en-US" dirty="0"/>
              <a:t>point to the importance of understanding the </a:t>
            </a:r>
            <a:r>
              <a:rPr lang="en-US" i="1" dirty="0"/>
              <a:t>processes</a:t>
            </a:r>
            <a:r>
              <a:rPr lang="en-US" dirty="0"/>
              <a:t> that contribute to </a:t>
            </a:r>
            <a:r>
              <a:rPr lang="en-US" dirty="0" smtClean="0"/>
              <a:t>TQGs in U.S. public schools</a:t>
            </a:r>
            <a:endParaRPr lang="en-US" dirty="0"/>
          </a:p>
          <a:p>
            <a:pPr lvl="1"/>
            <a:r>
              <a:rPr lang="en-US" dirty="0" smtClean="0"/>
              <a:t>Teacher attrition</a:t>
            </a:r>
            <a:endParaRPr lang="en-US" dirty="0"/>
          </a:p>
          <a:p>
            <a:pPr lvl="1"/>
            <a:r>
              <a:rPr lang="en-US" dirty="0"/>
              <a:t>Teacher mobility</a:t>
            </a:r>
          </a:p>
          <a:p>
            <a:pPr lvl="1"/>
            <a:r>
              <a:rPr lang="en-US" dirty="0" smtClean="0"/>
              <a:t>Teacher hiring</a:t>
            </a:r>
          </a:p>
          <a:p>
            <a:pPr lvl="1"/>
            <a:r>
              <a:rPr lang="en-US" dirty="0"/>
              <a:t>Changing student </a:t>
            </a:r>
            <a:r>
              <a:rPr lang="en-US" dirty="0" smtClean="0"/>
              <a:t>demographics</a:t>
            </a:r>
            <a:endParaRPr lang="en-US" dirty="0"/>
          </a:p>
          <a:p>
            <a:r>
              <a:rPr lang="en-US" dirty="0"/>
              <a:t>Next steps: </a:t>
            </a:r>
            <a:r>
              <a:rPr lang="en-US" dirty="0" smtClean="0"/>
              <a:t>How much </a:t>
            </a:r>
            <a:r>
              <a:rPr lang="en-US" dirty="0"/>
              <a:t>do each of these processes contribute to TQGs, and what policies might be most effective to close TQGs?</a:t>
            </a:r>
          </a:p>
          <a:p>
            <a:endParaRPr lang="en-US" sz="2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72" y="647218"/>
            <a:ext cx="7843101" cy="5375704"/>
          </a:xfrm>
        </p:spPr>
      </p:pic>
      <p:sp>
        <p:nvSpPr>
          <p:cNvPr id="10" name="TextBox 9"/>
          <p:cNvSpPr txBox="1"/>
          <p:nvPr/>
        </p:nvSpPr>
        <p:spPr>
          <a:xfrm>
            <a:off x="4323806" y="7589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North Carolina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081554" y="758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Washington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912926" y="7589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Changing Student Demographics</a:t>
            </a:r>
            <a:endParaRPr lang="en-US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912926" y="146139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URM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2926" y="439618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FRL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74720" y="1692225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74720" y="4627014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48" y="1288112"/>
            <a:ext cx="9098252" cy="4461692"/>
          </a:xfrm>
        </p:spPr>
      </p:pic>
      <p:sp>
        <p:nvSpPr>
          <p:cNvPr id="10" name="TextBox 9"/>
          <p:cNvSpPr txBox="1"/>
          <p:nvPr/>
        </p:nvSpPr>
        <p:spPr>
          <a:xfrm>
            <a:off x="3528676" y="6358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North Carolina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874283" y="63583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Washington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143835" y="128516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Geography of Student Demographics</a:t>
            </a:r>
            <a:endParaRPr lang="en-US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-106652" y="208131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URM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235170" y="43708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FRL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55142" y="2312147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26624" y="4601716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834" y="128516"/>
            <a:ext cx="546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Geography of Novice Teacher TQGs</a:t>
            </a:r>
            <a:endParaRPr lang="en-US" sz="2400" b="1" u="sng" dirty="0"/>
          </a:p>
        </p:txBody>
      </p:sp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Context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53846"/>
            <a:ext cx="10515600" cy="43802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Significant evidence of “teacher quality gaps” (TQGs) between advantaged and disadvantaged students in U.S. public schools </a:t>
            </a:r>
            <a:r>
              <a:rPr lang="en-US" dirty="0" smtClean="0"/>
              <a:t>in terms of </a:t>
            </a:r>
            <a:r>
              <a:rPr lang="en-US" i="1" dirty="0" smtClean="0"/>
              <a:t>teacher </a:t>
            </a:r>
            <a:r>
              <a:rPr lang="en-US" i="1" dirty="0"/>
              <a:t>credentials </a:t>
            </a:r>
            <a:r>
              <a:rPr lang="en-US" dirty="0"/>
              <a:t>(e.g. </a:t>
            </a:r>
            <a:r>
              <a:rPr lang="en-US" dirty="0" err="1"/>
              <a:t>Clotfelter</a:t>
            </a:r>
            <a:r>
              <a:rPr lang="en-US" dirty="0"/>
              <a:t> et al., 2005; </a:t>
            </a:r>
            <a:r>
              <a:rPr lang="en-US" dirty="0" err="1"/>
              <a:t>Kalogrides</a:t>
            </a:r>
            <a:r>
              <a:rPr lang="en-US" dirty="0"/>
              <a:t> and Loeb, 2013; Lankford et al., 2002) </a:t>
            </a:r>
          </a:p>
          <a:p>
            <a:r>
              <a:rPr lang="en-US" dirty="0"/>
              <a:t>Mixed </a:t>
            </a:r>
            <a:r>
              <a:rPr lang="en-US" i="1" dirty="0" smtClean="0"/>
              <a:t>characterizations</a:t>
            </a:r>
            <a:r>
              <a:rPr lang="en-US" dirty="0" smtClean="0"/>
              <a:t> of evidence of TQGs in terms of </a:t>
            </a:r>
            <a:r>
              <a:rPr lang="en-US" i="1" dirty="0" smtClean="0"/>
              <a:t>value </a:t>
            </a:r>
            <a:r>
              <a:rPr lang="en-US" i="1" dirty="0"/>
              <a:t>added </a:t>
            </a:r>
            <a:r>
              <a:rPr lang="en-US" dirty="0"/>
              <a:t>(e.g., Goldhaber et al., 2015</a:t>
            </a:r>
            <a:r>
              <a:rPr lang="en-US" dirty="0" smtClean="0"/>
              <a:t>; Isenberg et al., 2013, 2016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r>
              <a:rPr lang="en-US" dirty="0"/>
              <a:t>Mansfield, 2015; Sass et al., </a:t>
            </a:r>
            <a:r>
              <a:rPr lang="en-US" dirty="0" smtClean="0"/>
              <a:t>2010; Steele et al., 2015)</a:t>
            </a:r>
            <a:endParaRPr lang="en-US" dirty="0"/>
          </a:p>
          <a:p>
            <a:r>
              <a:rPr lang="en-US" dirty="0"/>
              <a:t>Limited evidence about the sources of these gaps, their prevalence across </a:t>
            </a:r>
            <a:r>
              <a:rPr lang="en-US" dirty="0" smtClean="0"/>
              <a:t>different contexts</a:t>
            </a:r>
            <a:r>
              <a:rPr lang="en-US" dirty="0"/>
              <a:t>, and their persistence over time</a:t>
            </a:r>
          </a:p>
          <a:p>
            <a:pPr lvl="1"/>
            <a:r>
              <a:rPr lang="en-US" dirty="0"/>
              <a:t>This is important because we care about equity, but also because if </a:t>
            </a:r>
            <a:r>
              <a:rPr lang="en-US" dirty="0" smtClean="0"/>
              <a:t>TQGs </a:t>
            </a:r>
            <a:r>
              <a:rPr lang="en-US" dirty="0"/>
              <a:t>are really </a:t>
            </a:r>
            <a:r>
              <a:rPr lang="en-US" dirty="0" smtClean="0"/>
              <a:t>persistent it </a:t>
            </a:r>
            <a:r>
              <a:rPr lang="en-US" dirty="0"/>
              <a:t>probably means that </a:t>
            </a:r>
            <a:r>
              <a:rPr lang="en-US" dirty="0" smtClean="0"/>
              <a:t>they’re harder to close</a:t>
            </a:r>
          </a:p>
          <a:p>
            <a:pPr lvl="1"/>
            <a:r>
              <a:rPr lang="en-US" dirty="0" smtClean="0"/>
              <a:t>Federal </a:t>
            </a:r>
            <a:r>
              <a:rPr lang="en-US" dirty="0"/>
              <a:t>government recently directed states to develop plans to reduce inequity in the distribution of teacher quality across public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47659"/>
              </p:ext>
            </p:extLst>
          </p:nvPr>
        </p:nvGraphicFramePr>
        <p:xfrm>
          <a:off x="774702" y="0"/>
          <a:ext cx="10388600" cy="68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472"/>
                <a:gridCol w="916641"/>
                <a:gridCol w="916641"/>
                <a:gridCol w="916641"/>
                <a:gridCol w="916641"/>
                <a:gridCol w="916641"/>
                <a:gridCol w="916641"/>
                <a:gridCol w="916641"/>
                <a:gridCol w="916641"/>
              </a:tblGrid>
              <a:tr h="20781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Table 2. Average Difference in Teacher Value-Added Between FRL and Non-FRL Students in Washington, 2012–13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1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Panel A: Grades 4–5 Math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 gap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District share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0.002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0.002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Classroom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0.003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0.005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0.003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Prior year (vs. current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X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Peer effects (vs. no peer effects)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X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Pooled spec (vs. single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X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Panel B: Grades 4–5 ELA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 gap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District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Classroom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Prior year (vs. current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Peer effects (vs. no peer effects)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Pooled spec (vs. single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Panel C: Grades 6–8 Math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 gap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0.065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0.056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District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Classroom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Prior year (vs. current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Peer effects (vs. no peer effects)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Pooled spec (vs. single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Panel D: Grades 6–8 ELA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 gap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District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-0.006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Classroom share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0.007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0.005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0.013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0.011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0.009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Prior year (vs. current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Peer effects (vs. no peer effects)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Pooled spec (vs. single year)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X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66" marR="4456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Data and Analytic Approach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707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Focal states</a:t>
            </a:r>
          </a:p>
          <a:p>
            <a:pPr lvl="1"/>
            <a:r>
              <a:rPr lang="en-US" dirty="0"/>
              <a:t>North </a:t>
            </a:r>
            <a:r>
              <a:rPr lang="en-US" dirty="0" smtClean="0"/>
              <a:t>Carolina (teacher-level and student-level data since 1995)</a:t>
            </a:r>
          </a:p>
          <a:p>
            <a:pPr lvl="1"/>
            <a:r>
              <a:rPr lang="en-US" dirty="0" smtClean="0"/>
              <a:t>Washington (teacher-level data since 1988; student-level data since 2006)</a:t>
            </a:r>
            <a:endParaRPr lang="en-US" dirty="0"/>
          </a:p>
          <a:p>
            <a:r>
              <a:rPr lang="en-US" b="1" dirty="0"/>
              <a:t>Measures of teacher quality</a:t>
            </a:r>
          </a:p>
          <a:p>
            <a:pPr lvl="1"/>
            <a:r>
              <a:rPr lang="en-US" dirty="0"/>
              <a:t>Experience, licensure test scores, and value added</a:t>
            </a:r>
          </a:p>
          <a:p>
            <a:r>
              <a:rPr lang="en-US" b="1" dirty="0"/>
              <a:t>Measures of student disadvantage</a:t>
            </a:r>
          </a:p>
          <a:p>
            <a:pPr lvl="1"/>
            <a:r>
              <a:rPr lang="en-US" dirty="0"/>
              <a:t>URM (Black, Hispanic, or American Indian) and FRL </a:t>
            </a:r>
            <a:r>
              <a:rPr lang="en-US" dirty="0" smtClean="0"/>
              <a:t>(receipt of free/reduced </a:t>
            </a:r>
            <a:r>
              <a:rPr lang="en-US" dirty="0"/>
              <a:t>priced lunch)</a:t>
            </a:r>
          </a:p>
          <a:p>
            <a:r>
              <a:rPr lang="en-US" b="1" dirty="0"/>
              <a:t>Analytic Approach</a:t>
            </a:r>
          </a:p>
          <a:p>
            <a:pPr lvl="1"/>
            <a:r>
              <a:rPr lang="en-US" dirty="0"/>
              <a:t>For each combination of teacher quality measure and student disadvantage measure, calculate the TQG as the average difference between disadvantaged and advantaged students in their exposure rates to low-quality teachers</a:t>
            </a:r>
          </a:p>
          <a:p>
            <a:pPr lvl="1"/>
            <a:r>
              <a:rPr lang="en-US" dirty="0"/>
              <a:t>Track the evolution of these gaps in each state</a:t>
            </a:r>
          </a:p>
          <a:p>
            <a:pPr lvl="1"/>
            <a:r>
              <a:rPr lang="en-US" dirty="0"/>
              <a:t>Investigate the extent to which each gap is due to differences </a:t>
            </a:r>
            <a:r>
              <a:rPr lang="en-US" b="1" dirty="0"/>
              <a:t>across districts</a:t>
            </a:r>
            <a:r>
              <a:rPr lang="en-US" dirty="0"/>
              <a:t>, </a:t>
            </a:r>
            <a:r>
              <a:rPr lang="en-US" b="1" dirty="0"/>
              <a:t>across schools within a district</a:t>
            </a:r>
            <a:r>
              <a:rPr lang="en-US" dirty="0"/>
              <a:t>, and (for years and grades in which student-teacher links are available) </a:t>
            </a:r>
            <a:r>
              <a:rPr lang="en-US" b="1" dirty="0"/>
              <a:t>across classrooms within a school</a:t>
            </a:r>
          </a:p>
          <a:p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Assessing Sources of TQGs</a:t>
            </a:r>
            <a:endParaRPr lang="en-US" b="1" dirty="0"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553846"/>
            <a:ext cx="10515600" cy="4380264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Overall TQG</a:t>
            </a:r>
            <a:r>
              <a:rPr lang="en-US" b="1" u="sng" dirty="0"/>
              <a:t>:</a:t>
            </a:r>
            <a:r>
              <a:rPr lang="en-US" b="1" dirty="0"/>
              <a:t> </a:t>
            </a:r>
            <a:r>
              <a:rPr lang="en-US" dirty="0"/>
              <a:t>Difference in </a:t>
            </a:r>
            <a:r>
              <a:rPr lang="en-US" dirty="0" smtClean="0"/>
              <a:t>probability that disadvantaged </a:t>
            </a:r>
            <a:r>
              <a:rPr lang="en-US" dirty="0"/>
              <a:t>and advantaged </a:t>
            </a:r>
            <a:r>
              <a:rPr lang="en-US" dirty="0" smtClean="0"/>
              <a:t>students are </a:t>
            </a:r>
            <a:r>
              <a:rPr lang="en-US" dirty="0"/>
              <a:t>assigned to low-quality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Overall TQG can be decomposed into three parts:</a:t>
            </a:r>
            <a:endParaRPr lang="en-US" dirty="0"/>
          </a:p>
          <a:p>
            <a:pPr lvl="1"/>
            <a:r>
              <a:rPr lang="en-US" dirty="0" smtClean="0"/>
              <a:t>Portion due to sorting </a:t>
            </a:r>
            <a:r>
              <a:rPr lang="en-US" i="1" dirty="0" smtClean="0"/>
              <a:t>across districts </a:t>
            </a:r>
            <a:endParaRPr lang="en-US" dirty="0" smtClean="0"/>
          </a:p>
          <a:p>
            <a:pPr lvl="1"/>
            <a:r>
              <a:rPr lang="en-US" dirty="0" smtClean="0"/>
              <a:t>Portion due to sorting </a:t>
            </a:r>
            <a:r>
              <a:rPr lang="en-US" i="1" dirty="0" smtClean="0"/>
              <a:t>across schools </a:t>
            </a:r>
            <a:r>
              <a:rPr lang="en-US" dirty="0" smtClean="0"/>
              <a:t>within the </a:t>
            </a:r>
            <a:r>
              <a:rPr lang="en-US" i="1" dirty="0" smtClean="0"/>
              <a:t>same district</a:t>
            </a:r>
            <a:endParaRPr lang="en-US" dirty="0" smtClean="0"/>
          </a:p>
          <a:p>
            <a:pPr lvl="1"/>
            <a:r>
              <a:rPr lang="en-US" dirty="0" smtClean="0"/>
              <a:t>Portion due to sorting </a:t>
            </a:r>
            <a:r>
              <a:rPr lang="en-US" i="1" dirty="0" smtClean="0"/>
              <a:t>across classrooms </a:t>
            </a:r>
            <a:r>
              <a:rPr lang="en-US" dirty="0" smtClean="0"/>
              <a:t>within the </a:t>
            </a:r>
            <a:r>
              <a:rPr lang="en-US" i="1" dirty="0" smtClean="0"/>
              <a:t>same school</a:t>
            </a:r>
            <a:endParaRPr lang="en-US" dirty="0" smtClean="0"/>
          </a:p>
          <a:p>
            <a:pPr lvl="2"/>
            <a:r>
              <a:rPr lang="en-US" dirty="0" smtClean="0"/>
              <a:t>Gaps due to within-school sorting are generally small: presentation focuses on district-level and school-level TQGs (available for longer panel)</a:t>
            </a:r>
          </a:p>
          <a:p>
            <a:r>
              <a:rPr lang="en-US" dirty="0" smtClean="0"/>
              <a:t>Sources of TQGs matter for policy purposes</a:t>
            </a:r>
          </a:p>
          <a:p>
            <a:pPr lvl="1"/>
            <a:r>
              <a:rPr lang="en-US" dirty="0" smtClean="0"/>
              <a:t>Interventions to address cross-district sorting very different than interventions to address within-district, cross-school sorting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Measures of Teacher Quality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00350"/>
            <a:ext cx="10515600" cy="4068047"/>
          </a:xfrm>
        </p:spPr>
        <p:txBody>
          <a:bodyPr>
            <a:normAutofit/>
          </a:bodyPr>
          <a:lstStyle/>
          <a:p>
            <a:r>
              <a:rPr lang="en-US" dirty="0"/>
              <a:t>Teacher experience</a:t>
            </a:r>
          </a:p>
          <a:p>
            <a:pPr lvl="1"/>
            <a:r>
              <a:rPr lang="en-US" dirty="0"/>
              <a:t>Focus on distribution of novice teachers </a:t>
            </a:r>
            <a:r>
              <a:rPr lang="en-US" dirty="0" smtClean="0"/>
              <a:t>(&lt; 5 </a:t>
            </a:r>
            <a:r>
              <a:rPr lang="en-US" dirty="0"/>
              <a:t>years experience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test &lt;2 years experience as robustness check</a:t>
            </a:r>
            <a:endParaRPr lang="en-US" dirty="0"/>
          </a:p>
          <a:p>
            <a:r>
              <a:rPr lang="en-US" dirty="0" smtClean="0"/>
              <a:t>Licensure </a:t>
            </a:r>
            <a:r>
              <a:rPr lang="en-US" dirty="0"/>
              <a:t>test scores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distribution of teachers in lowest quartile of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Also test lowest decile as robustness check</a:t>
            </a:r>
            <a:endParaRPr lang="en-US" dirty="0"/>
          </a:p>
          <a:p>
            <a:r>
              <a:rPr lang="en-US" dirty="0"/>
              <a:t>Value added</a:t>
            </a:r>
          </a:p>
          <a:p>
            <a:pPr lvl="1"/>
            <a:r>
              <a:rPr lang="en-US" dirty="0"/>
              <a:t>Focus on distribution of teachers in lowest quartile of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/>
              <a:t>Also test lowest decile as robustness </a:t>
            </a:r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3" y="0"/>
            <a:ext cx="6858000" cy="6858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34" y="6259223"/>
            <a:ext cx="1980148" cy="54864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7" y="99392"/>
            <a:ext cx="994743" cy="1188720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8706308" y="3166110"/>
            <a:ext cx="152400" cy="2886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8860613" y="1184910"/>
            <a:ext cx="7620" cy="525970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8706308" y="4442460"/>
            <a:ext cx="152400" cy="704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710118" y="3467100"/>
            <a:ext cx="152400" cy="9753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708213" y="1184910"/>
            <a:ext cx="0" cy="525970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9028303" y="4477702"/>
            <a:ext cx="735930" cy="708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552971" y="4709422"/>
            <a:ext cx="263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Average proportion of novice teachers in districts attended by non-URM students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9020632" y="2207632"/>
            <a:ext cx="641528" cy="860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9533823" y="1659719"/>
            <a:ext cx="263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Average proportion of novice teachers in schools attended by URM students</a:t>
            </a:r>
            <a:endParaRPr lang="en-US" sz="1800" dirty="0"/>
          </a:p>
        </p:txBody>
      </p:sp>
      <p:cxnSp>
        <p:nvCxnSpPr>
          <p:cNvPr id="134" name="Straight Arrow Connector 133"/>
          <p:cNvCxnSpPr/>
          <p:nvPr/>
        </p:nvCxnSpPr>
        <p:spPr>
          <a:xfrm flipH="1" flipV="1">
            <a:off x="9018729" y="4597511"/>
            <a:ext cx="699622" cy="678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9595805" y="4967375"/>
            <a:ext cx="263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Average proportion of novice teachers in schools attended by non-URM students</a:t>
            </a:r>
            <a:endParaRPr lang="en-US" sz="1800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9014363" y="2379923"/>
            <a:ext cx="667654" cy="868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9534353" y="1831513"/>
            <a:ext cx="263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Average proportion of novice teachers in districts attended by URM students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9028302" y="3905355"/>
            <a:ext cx="726358" cy="4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533823" y="3588417"/>
            <a:ext cx="263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Portion of gap explained by cross-district sorting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 flipV="1">
            <a:off x="9013013" y="3376695"/>
            <a:ext cx="739212" cy="361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9036525" y="4030317"/>
            <a:ext cx="702316" cy="428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5717" y="2151727"/>
            <a:ext cx="2655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Motivating Example</a:t>
            </a:r>
          </a:p>
          <a:p>
            <a:r>
              <a:rPr lang="en-US" sz="2000" dirty="0" smtClean="0"/>
              <a:t>What is the history of TQGs between URM and non-URM students in Washington with respect to exposure to </a:t>
            </a:r>
            <a:r>
              <a:rPr lang="en-US" sz="2000" i="1" dirty="0" smtClean="0"/>
              <a:t>novice</a:t>
            </a:r>
            <a:r>
              <a:rPr lang="en-US" sz="2000" dirty="0" smtClean="0"/>
              <a:t> (&lt;5 years) teachers across all grades?</a:t>
            </a:r>
            <a:endParaRPr lang="en-US" sz="2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9524298" y="3420037"/>
            <a:ext cx="263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Portion of gap explained by cross-school, within-district sorting</a:t>
            </a:r>
            <a:endParaRPr lang="en-US" sz="1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766810" y="3453765"/>
            <a:ext cx="7620" cy="8191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64303" y="3670707"/>
            <a:ext cx="189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District-level TQG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770620" y="3208020"/>
            <a:ext cx="3810" cy="113534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182112" y="3579188"/>
            <a:ext cx="252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School-level TQG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68962" y="951470"/>
            <a:ext cx="198738" cy="15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378383" y="5294707"/>
            <a:ext cx="292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Overall gap represents 25% increase in probability of receiving novice teacher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6784 -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06784 -0.0009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052 0.2810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05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104 0.4233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0.2361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5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31" grpId="0"/>
      <p:bldP spid="131" grpId="1"/>
      <p:bldP spid="133" grpId="0"/>
      <p:bldP spid="133" grpId="1"/>
      <p:bldP spid="135" grpId="0"/>
      <p:bldP spid="135" grpId="1"/>
      <p:bldP spid="137" grpId="0"/>
      <p:bldP spid="137" grpId="1"/>
      <p:bldP spid="139" grpId="0"/>
      <p:bldP spid="139" grpId="1"/>
      <p:bldP spid="141" grpId="0"/>
      <p:bldP spid="141" grpId="1"/>
      <p:bldP spid="13" grpId="0"/>
      <p:bldP spid="13" grpId="1"/>
      <p:bldP spid="46" grpId="0"/>
      <p:bldP spid="46" grpId="1"/>
      <p:bldP spid="2" grpId="0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562" y="30960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North Carolina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653310" y="30960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Washington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-566118" y="169510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URM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566118" y="46298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FRL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95676" y="1925940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95676" y="4860729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5" y="771271"/>
            <a:ext cx="8097171" cy="5494270"/>
          </a:xfrm>
        </p:spPr>
      </p:pic>
      <p:sp>
        <p:nvSpPr>
          <p:cNvPr id="17" name="TextBox 16"/>
          <p:cNvSpPr txBox="1"/>
          <p:nvPr/>
        </p:nvSpPr>
        <p:spPr>
          <a:xfrm>
            <a:off x="10261600" y="1057279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Figure from previous slide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853711" y="1695108"/>
            <a:ext cx="407889" cy="461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879295"/>
            <a:ext cx="263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Proportion </a:t>
            </a:r>
            <a:r>
              <a:rPr lang="en-US" sz="2400" b="1" i="1" dirty="0"/>
              <a:t>n</a:t>
            </a:r>
            <a:r>
              <a:rPr lang="en-US" sz="2400" b="1" i="1" dirty="0" smtClean="0"/>
              <a:t>ovice </a:t>
            </a:r>
            <a:r>
              <a:rPr lang="en-US" sz="2400" b="1" dirty="0"/>
              <a:t>t</a:t>
            </a:r>
            <a:r>
              <a:rPr lang="en-US" sz="2400" b="1" dirty="0" smtClean="0"/>
              <a:t>eachers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across all grades by</a:t>
            </a:r>
            <a:endParaRPr lang="en-US" sz="24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Measures of Teacher Quality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00350"/>
            <a:ext cx="10515600" cy="4068047"/>
          </a:xfrm>
        </p:spPr>
        <p:txBody>
          <a:bodyPr>
            <a:normAutofit/>
          </a:bodyPr>
          <a:lstStyle/>
          <a:p>
            <a:r>
              <a:rPr lang="en-US" dirty="0"/>
              <a:t>Teacher experience</a:t>
            </a:r>
          </a:p>
          <a:p>
            <a:pPr lvl="1"/>
            <a:r>
              <a:rPr lang="en-US" dirty="0"/>
              <a:t>Focus on distribution of novice teachers (&lt; 5 years experience)</a:t>
            </a:r>
          </a:p>
          <a:p>
            <a:pPr lvl="1"/>
            <a:r>
              <a:rPr lang="en-US" dirty="0"/>
              <a:t>Also test &lt;2 years experience as robustness check</a:t>
            </a:r>
          </a:p>
          <a:p>
            <a:r>
              <a:rPr lang="en-US" b="1" dirty="0"/>
              <a:t>Licensure test scores</a:t>
            </a:r>
          </a:p>
          <a:p>
            <a:pPr lvl="1"/>
            <a:r>
              <a:rPr lang="en-US" b="1" dirty="0"/>
              <a:t>Focus on distribution of teachers in lowest quartile of distribution</a:t>
            </a:r>
          </a:p>
          <a:p>
            <a:pPr lvl="1"/>
            <a:r>
              <a:rPr lang="en-US" b="1" dirty="0"/>
              <a:t>Also test lowest decile as robustness check</a:t>
            </a:r>
          </a:p>
          <a:p>
            <a:r>
              <a:rPr lang="en-US" dirty="0"/>
              <a:t>Value added</a:t>
            </a:r>
          </a:p>
          <a:p>
            <a:pPr lvl="1"/>
            <a:r>
              <a:rPr lang="en-US" dirty="0"/>
              <a:t>Focus on distribution of teachers in lowest quartile of distribution</a:t>
            </a:r>
          </a:p>
          <a:p>
            <a:pPr lvl="1"/>
            <a:r>
              <a:rPr lang="en-US" dirty="0"/>
              <a:t>Also test lowest decile as robustness check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8" y="480513"/>
            <a:ext cx="7569264" cy="57787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562" y="70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North Carolina</a:t>
            </a:r>
            <a:endParaRPr lang="en-US" sz="2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641614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Washington</a:t>
            </a:r>
            <a:endParaRPr lang="en-US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502707"/>
            <a:ext cx="250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Proportion </a:t>
            </a:r>
            <a:r>
              <a:rPr lang="en-US" sz="2400" b="1" i="1" dirty="0"/>
              <a:t>b</a:t>
            </a:r>
            <a:r>
              <a:rPr lang="en-US" sz="2400" b="1" i="1" dirty="0" smtClean="0"/>
              <a:t>ottom </a:t>
            </a:r>
            <a:r>
              <a:rPr lang="en-US" sz="2400" b="1" i="1" dirty="0"/>
              <a:t>q</a:t>
            </a:r>
            <a:r>
              <a:rPr lang="en-US" sz="2400" b="1" i="1" dirty="0" smtClean="0"/>
              <a:t>uartile </a:t>
            </a:r>
            <a:r>
              <a:rPr lang="en-US" sz="2400" b="1" i="1" dirty="0"/>
              <a:t>l</a:t>
            </a:r>
            <a:r>
              <a:rPr lang="en-US" sz="2400" b="1" i="1" dirty="0" smtClean="0"/>
              <a:t>icensure </a:t>
            </a:r>
            <a:r>
              <a:rPr lang="en-US" sz="2400" b="1" i="1" dirty="0"/>
              <a:t>t</a:t>
            </a:r>
            <a:r>
              <a:rPr lang="en-US" sz="2400" b="1" i="1" dirty="0" smtClean="0"/>
              <a:t>est </a:t>
            </a:r>
            <a:r>
              <a:rPr lang="en-US" sz="2400" b="1" dirty="0" smtClean="0"/>
              <a:t>teachers across all grades by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566118" y="169510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URM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566118" y="46298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FRL</a:t>
            </a:r>
            <a:endParaRPr lang="en-US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95676" y="1925940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95676" y="4860729"/>
            <a:ext cx="381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208474" y="1723298"/>
            <a:ext cx="1879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Disadvantaged students (URM or FRL) consistently 20%-40% more likely to have teacher in bottom quartile of distribution of licensure test scores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3202</TotalTime>
  <Words>1748</Words>
  <Application>Microsoft Office PowerPoint</Application>
  <PresentationFormat>Widescreen</PresentationFormat>
  <Paragraphs>419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   </vt:lpstr>
      <vt:lpstr>Context</vt:lpstr>
      <vt:lpstr>Data and Analytic Approach</vt:lpstr>
      <vt:lpstr>Assessing Sources of TQGs</vt:lpstr>
      <vt:lpstr>Measures of Teacher Quality</vt:lpstr>
      <vt:lpstr>PowerPoint Presentation</vt:lpstr>
      <vt:lpstr>PowerPoint Presentation</vt:lpstr>
      <vt:lpstr>Measures of Teacher Quality</vt:lpstr>
      <vt:lpstr>PowerPoint Presentation</vt:lpstr>
      <vt:lpstr>Measures of Teacher Quality</vt:lpstr>
      <vt:lpstr>PowerPoint Presentation</vt:lpstr>
      <vt:lpstr>Reconciling TQGs Based on Value Added</vt:lpstr>
      <vt:lpstr>Supplemental Findings</vt:lpstr>
      <vt:lpstr>Summary</vt:lpstr>
      <vt:lpstr>Next Steps</vt:lpstr>
      <vt:lpstr>Backup slides</vt:lpstr>
      <vt:lpstr>PowerPoint Presentation</vt:lpstr>
      <vt:lpstr>PowerPoint Presentation</vt:lpstr>
      <vt:lpstr>PowerPoint Presentation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Ottehenning, Gerhard</dc:creator>
  <cp:lastModifiedBy>Ottehenning, Gerhard</cp:lastModifiedBy>
  <cp:revision>123</cp:revision>
  <dcterms:created xsi:type="dcterms:W3CDTF">2017-01-09T16:54:56Z</dcterms:created>
  <dcterms:modified xsi:type="dcterms:W3CDTF">2017-01-30T15:22:42Z</dcterms:modified>
</cp:coreProperties>
</file>