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7" r:id="rId9"/>
    <p:sldId id="275" r:id="rId10"/>
    <p:sldId id="264" r:id="rId11"/>
    <p:sldId id="272" r:id="rId12"/>
    <p:sldId id="277" r:id="rId13"/>
    <p:sldId id="263" r:id="rId14"/>
    <p:sldId id="265" r:id="rId15"/>
    <p:sldId id="269" r:id="rId16"/>
    <p:sldId id="270" r:id="rId17"/>
    <p:sldId id="271" r:id="rId18"/>
    <p:sldId id="276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7"/>
    <p:restoredTop sz="94621"/>
  </p:normalViewPr>
  <p:slideViewPr>
    <p:cSldViewPr snapToGrid="0" snapToObjects="1">
      <p:cViewPr varScale="1">
        <p:scale>
          <a:sx n="92" d="100"/>
          <a:sy n="92" d="100"/>
        </p:scale>
        <p:origin x="2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938-CFEC-FC49-87C0-A889BF142A8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898-2EEF-2748-AC13-1C9E6A32B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9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938-CFEC-FC49-87C0-A889BF142A8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898-2EEF-2748-AC13-1C9E6A32B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3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938-CFEC-FC49-87C0-A889BF142A8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898-2EEF-2748-AC13-1C9E6A32B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1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938-CFEC-FC49-87C0-A889BF142A8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898-2EEF-2748-AC13-1C9E6A32B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3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938-CFEC-FC49-87C0-A889BF142A8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898-2EEF-2748-AC13-1C9E6A32B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8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938-CFEC-FC49-87C0-A889BF142A8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898-2EEF-2748-AC13-1C9E6A32B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12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938-CFEC-FC49-87C0-A889BF142A8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898-2EEF-2748-AC13-1C9E6A32B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938-CFEC-FC49-87C0-A889BF142A8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898-2EEF-2748-AC13-1C9E6A32B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21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938-CFEC-FC49-87C0-A889BF142A8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898-2EEF-2748-AC13-1C9E6A32B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938-CFEC-FC49-87C0-A889BF142A8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898-2EEF-2748-AC13-1C9E6A32B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2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F938-CFEC-FC49-87C0-A889BF142A8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7898-2EEF-2748-AC13-1C9E6A32B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9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FF938-CFEC-FC49-87C0-A889BF142A83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97898-2EEF-2748-AC13-1C9E6A32B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Bilingual Education and Shorter- and Longer- Term Outcomes of English Language Learners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7454"/>
            <a:ext cx="9144000" cy="106881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Eric </a:t>
            </a:r>
            <a:r>
              <a:rPr lang="en-US" dirty="0" err="1" smtClean="0"/>
              <a:t>Hanushek</a:t>
            </a:r>
            <a:r>
              <a:rPr lang="en-US" dirty="0" smtClean="0"/>
              <a:t>, Steven Rivkin and Jeffrey </a:t>
            </a:r>
            <a:r>
              <a:rPr lang="en-US" dirty="0" err="1" smtClean="0"/>
              <a:t>Schiman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February,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34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confounding factors and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Participation in other interventions may vary discontinuously at enrolment of 20 LEP students </a:t>
            </a:r>
            <a:endParaRPr lang="en-US" dirty="0"/>
          </a:p>
          <a:p>
            <a:pPr lvl="1"/>
            <a:r>
              <a:rPr lang="en-US" dirty="0"/>
              <a:t>No such programs known to be in place</a:t>
            </a:r>
          </a:p>
          <a:p>
            <a:r>
              <a:rPr lang="en-US" dirty="0"/>
              <a:t>Districts may manipulate LEP classification to avoid having to offer bilingual classrooms by not classifying LEP students as LEP</a:t>
            </a:r>
          </a:p>
          <a:p>
            <a:pPr lvl="1"/>
            <a:r>
              <a:rPr lang="en-US" dirty="0"/>
              <a:t>No support for this hypothesis in the data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Interpretation - Estimates are only relevant for districts (and students coming from those districts) around the threshold enrollment of 20 LEP students</a:t>
            </a:r>
          </a:p>
        </p:txBody>
      </p:sp>
    </p:spTree>
    <p:extLst>
      <p:ext uri="{BB962C8B-B14F-4D97-AF65-F5344CB8AC3E}">
        <p14:creationId xmlns:p14="http://schemas.microsoft.com/office/powerpoint/2010/main" val="87186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1223"/>
          </a:xfrm>
        </p:spPr>
        <p:txBody>
          <a:bodyPr/>
          <a:lstStyle/>
          <a:p>
            <a:r>
              <a:rPr lang="en-US" dirty="0" smtClean="0"/>
              <a:t>Density of District Hispanic LEP Enrollment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74" y="1539024"/>
            <a:ext cx="10660626" cy="463793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O:\projects\086_ell_tps\figures\hist_hisp_cap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957" y="1539024"/>
            <a:ext cx="5943600" cy="455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10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Specifications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Data </a:t>
                </a:r>
                <a:r>
                  <a:rPr lang="en-US" dirty="0"/>
                  <a:t>span 1998 to </a:t>
                </a:r>
                <a:r>
                  <a:rPr lang="en-US" dirty="0" smtClean="0"/>
                  <a:t>2009</a:t>
                </a:r>
              </a:p>
              <a:p>
                <a:r>
                  <a:rPr lang="en-US" dirty="0" smtClean="0"/>
                  <a:t>Sample </a:t>
                </a:r>
                <a:r>
                  <a:rPr lang="en-US" dirty="0"/>
                  <a:t>is restricted to students with 200 or fewer students in their district when in 1</a:t>
                </a:r>
                <a:r>
                  <a:rPr lang="en-US" baseline="30000" dirty="0"/>
                  <a:t>st</a:t>
                </a:r>
                <a:r>
                  <a:rPr lang="en-US" dirty="0"/>
                  <a:t> grade. </a:t>
                </a:r>
                <a:endParaRPr lang="en-US" dirty="0" smtClean="0"/>
              </a:p>
              <a:p>
                <a:r>
                  <a:rPr lang="en-US" dirty="0" smtClean="0"/>
                  <a:t>Estimates </a:t>
                </a:r>
                <a:r>
                  <a:rPr lang="en-US" dirty="0"/>
                  <a:t>are for </a:t>
                </a:r>
                <a:r>
                  <a:rPr lang="en-US" dirty="0" smtClean="0"/>
                  <a:t>districts with enrolments in a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±</m:t>
                    </m:r>
                    <m:r>
                      <a:rPr lang="en-US" b="1" i="1">
                        <a:latin typeface="Cambria Math"/>
                      </a:rPr>
                      <m:t>𝟐𝟎</m:t>
                    </m:r>
                  </m:oMath>
                </a14:m>
                <a:r>
                  <a:rPr lang="en-GB" dirty="0">
                    <a:ea typeface="Calibri"/>
                    <a:cs typeface="Times New Roman"/>
                  </a:rPr>
                  <a:t> </a:t>
                </a:r>
                <a:r>
                  <a:rPr lang="en-GB" dirty="0" smtClean="0">
                    <a:ea typeface="Calibri"/>
                    <a:cs typeface="Times New Roman"/>
                  </a:rPr>
                  <a:t>student window </a:t>
                </a:r>
                <a:r>
                  <a:rPr lang="en-GB" dirty="0">
                    <a:ea typeface="Calibri"/>
                    <a:cs typeface="Times New Roman"/>
                  </a:rPr>
                  <a:t>around the LEP </a:t>
                </a:r>
                <a:r>
                  <a:rPr lang="en-GB" dirty="0" smtClean="0">
                    <a:ea typeface="Calibri"/>
                    <a:cs typeface="Times New Roman"/>
                  </a:rPr>
                  <a:t>threshold of 20 students</a:t>
                </a:r>
                <a:endParaRPr lang="en-GB" dirty="0">
                  <a:ea typeface="Calibri"/>
                  <a:cs typeface="Times New Roman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71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RDD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Probability of offering a bilingual program increases by around 20 percentage points at cutoff</a:t>
            </a:r>
          </a:p>
          <a:p>
            <a:r>
              <a:rPr lang="en-US" dirty="0" smtClean="0"/>
              <a:t>Probability of participating in bilingual education increases by a smaller amount</a:t>
            </a:r>
          </a:p>
          <a:p>
            <a:r>
              <a:rPr lang="en-US" dirty="0" smtClean="0"/>
              <a:t>Negative effect of bilingual education on mathematics and reading achievement in early grades; positive in some later grades</a:t>
            </a:r>
          </a:p>
          <a:p>
            <a:r>
              <a:rPr lang="en-US" dirty="0" smtClean="0"/>
              <a:t>Preliminary estimates suggest </a:t>
            </a:r>
            <a:r>
              <a:rPr lang="en-US" b="1" dirty="0" smtClean="0"/>
              <a:t>no significant effect </a:t>
            </a:r>
            <a:r>
              <a:rPr lang="en-US" dirty="0" smtClean="0"/>
              <a:t>on </a:t>
            </a:r>
          </a:p>
          <a:p>
            <a:pPr lvl="1"/>
            <a:r>
              <a:rPr lang="en-US" dirty="0" smtClean="0"/>
              <a:t>the probability of high school graduation</a:t>
            </a:r>
          </a:p>
          <a:p>
            <a:pPr lvl="1"/>
            <a:r>
              <a:rPr lang="en-US" dirty="0" smtClean="0"/>
              <a:t>the probability of dropping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74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stage at district-offer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:\projects\086_ell_tps\figures\g1first_stage_offer_99_08_under200_hisprun_single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408" y="1624013"/>
            <a:ext cx="5943600" cy="455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097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 et al. first-stage relationship for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7985" t="23443" r="50250" b="25399"/>
          <a:stretch/>
        </p:blipFill>
        <p:spPr bwMode="auto">
          <a:xfrm>
            <a:off x="2955562" y="1690688"/>
            <a:ext cx="5584190" cy="5058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525486"/>
            <a:ext cx="15479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Roughly a 27pp increase in probability of offering bilingual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69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stage at </a:t>
            </a:r>
            <a:r>
              <a:rPr lang="en-US" dirty="0" smtClean="0"/>
              <a:t>student take-up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:\projects\086_ell_tps\figures\g1first_stage_lepstudent_99_08_hisprun_under200_single.t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9"/>
          <a:stretch/>
        </p:blipFill>
        <p:spPr bwMode="auto">
          <a:xfrm>
            <a:off x="3044112" y="1624013"/>
            <a:ext cx="5387340" cy="4552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5027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RDD Estimates of Bilingual Program Effects on Math Achievement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05936"/>
              </p:ext>
            </p:extLst>
          </p:nvPr>
        </p:nvGraphicFramePr>
        <p:xfrm>
          <a:off x="337436" y="1966991"/>
          <a:ext cx="11689103" cy="3475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7458"/>
                <a:gridCol w="1547105"/>
                <a:gridCol w="1544458"/>
                <a:gridCol w="1544458"/>
                <a:gridCol w="1658411"/>
                <a:gridCol w="1637213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</a:t>
                      </a:r>
                      <a:r>
                        <a:rPr lang="en-US" sz="2800" baseline="30000" dirty="0">
                          <a:effectLst/>
                        </a:rPr>
                        <a:t>rd</a:t>
                      </a:r>
                      <a:r>
                        <a:rPr lang="en-US" sz="2800" dirty="0">
                          <a:effectLst/>
                        </a:rPr>
                        <a:t> grade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</a:t>
                      </a:r>
                      <a:r>
                        <a:rPr lang="en-US" sz="2800" baseline="30000" dirty="0">
                          <a:effectLst/>
                        </a:rPr>
                        <a:t>th</a:t>
                      </a:r>
                      <a:r>
                        <a:rPr lang="en-US" sz="2800" dirty="0">
                          <a:effectLst/>
                        </a:rPr>
                        <a:t> grade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2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grade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2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grade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2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grade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Reduced Form Estimate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-0.064**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-0.050*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0.087**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0.009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0.121***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(</a:t>
                      </a:r>
                      <a:r>
                        <a:rPr lang="en-US" sz="2800" dirty="0" smtClean="0">
                          <a:effectLst/>
                        </a:rPr>
                        <a:t>0.033)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(0.028)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(0.038)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(0.037)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(0.045)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 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280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Control</a:t>
                      </a:r>
                      <a:r>
                        <a:rPr lang="en-US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group mean math score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-0.303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-0.260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-0.217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-0.251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-0.266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560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Sample Size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29,303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27,812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15,842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13,072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9,148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256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Corresponding First-Stage Estimates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562650"/>
              </p:ext>
            </p:extLst>
          </p:nvPr>
        </p:nvGraphicFramePr>
        <p:xfrm>
          <a:off x="269965" y="1825625"/>
          <a:ext cx="11800114" cy="4525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4121"/>
                <a:gridCol w="1629429"/>
                <a:gridCol w="1626641"/>
                <a:gridCol w="1626641"/>
                <a:gridCol w="1626641"/>
                <a:gridCol w="1626641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</a:t>
                      </a:r>
                      <a:r>
                        <a:rPr lang="en-US" sz="2800" baseline="30000" dirty="0">
                          <a:effectLst/>
                        </a:rPr>
                        <a:t>rd</a:t>
                      </a:r>
                      <a:r>
                        <a:rPr lang="en-US" sz="2800" dirty="0">
                          <a:effectLst/>
                        </a:rPr>
                        <a:t> grade 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</a:t>
                      </a:r>
                      <a:r>
                        <a:rPr lang="en-US" sz="2800" baseline="30000">
                          <a:effectLst/>
                        </a:rPr>
                        <a:t>th</a:t>
                      </a:r>
                      <a:r>
                        <a:rPr lang="en-US" sz="2800">
                          <a:effectLst/>
                        </a:rPr>
                        <a:t> grade 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2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grade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2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grade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en-US" sz="2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grade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Student participates in bilingual education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0.171***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0.153***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0.145***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0.157***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0.140***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(</a:t>
                      </a:r>
                      <a:r>
                        <a:rPr lang="en-US" sz="2800" dirty="0" smtClean="0">
                          <a:effectLst/>
                        </a:rPr>
                        <a:t>0.026)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(0.030)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(0.040)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(0.037)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(0.038)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District offers bilingual education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0.240***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0.229***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0.248***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0.251***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0.248***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(0.035)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(0.043)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(0.050)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(0.049)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(0.055)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Sample Size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29,303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27,812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15,842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13,072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9,148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481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steps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Specification testing for selective attrition for later grades</a:t>
            </a:r>
          </a:p>
          <a:p>
            <a:r>
              <a:rPr lang="en-US" dirty="0"/>
              <a:t>High school outcomes:  dropout, graduate</a:t>
            </a:r>
          </a:p>
          <a:p>
            <a:r>
              <a:rPr lang="en-US" dirty="0"/>
              <a:t>College entry</a:t>
            </a:r>
          </a:p>
          <a:p>
            <a:r>
              <a:rPr lang="en-US" dirty="0"/>
              <a:t>Workforce data</a:t>
            </a:r>
          </a:p>
          <a:p>
            <a:r>
              <a:rPr lang="en-US" dirty="0" smtClean="0"/>
              <a:t>Mechanisms</a:t>
            </a:r>
          </a:p>
          <a:p>
            <a:pPr lvl="1"/>
            <a:r>
              <a:rPr lang="en-US" dirty="0" smtClean="0"/>
              <a:t>Changes in the teaching staff and teaching quality</a:t>
            </a:r>
          </a:p>
          <a:p>
            <a:pPr lvl="1"/>
            <a:r>
              <a:rPr lang="en-US" dirty="0" smtClean="0"/>
              <a:t>Changes in peer composition and </a:t>
            </a:r>
            <a:r>
              <a:rPr lang="en-US" smtClean="0"/>
              <a:t>class size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714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debate over the merits of bilingual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Educating English language learners in the native language can support learning in math, science and other subjects;</a:t>
            </a:r>
          </a:p>
          <a:p>
            <a:r>
              <a:rPr lang="en-US" dirty="0" smtClean="0"/>
              <a:t>A slower transition to English provides a better learning environment that is perhaps less damaging to self-esteem</a:t>
            </a:r>
            <a:endParaRPr lang="en-US" dirty="0"/>
          </a:p>
          <a:p>
            <a:r>
              <a:rPr lang="en-US" dirty="0" smtClean="0"/>
              <a:t>Immersion in English, although educationally costly at first in some subjects, accelerates English language acquisition and may be more effective approach to foster success in school over the longer run</a:t>
            </a:r>
            <a:endParaRPr lang="en-US" dirty="0"/>
          </a:p>
          <a:p>
            <a:r>
              <a:rPr lang="en-US" dirty="0" smtClean="0"/>
              <a:t>Segregation that comes from separation into bilingual classes may be harmful</a:t>
            </a:r>
          </a:p>
          <a:p>
            <a:pPr lvl="1"/>
            <a:r>
              <a:rPr lang="en-US" dirty="0" smtClean="0"/>
              <a:t>Peer effects</a:t>
            </a:r>
          </a:p>
          <a:p>
            <a:pPr lvl="1"/>
            <a:r>
              <a:rPr lang="en-US" dirty="0" smtClean="0"/>
              <a:t>Differences in teacher quality for bilingual participants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tradeoffs among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positive bilingual effect on achievement may be offset by negative future effects on achievement, school persistence and other outcomes if more rapid integration into non-bilingual classrooms fosters better longer-term outcomes</a:t>
            </a:r>
          </a:p>
          <a:p>
            <a:endParaRPr lang="en-US" dirty="0"/>
          </a:p>
          <a:p>
            <a:r>
              <a:rPr lang="en-US" dirty="0" smtClean="0"/>
              <a:t>Note that grades 3 and 4 are “longer-term” with respect to educational choices in kindergarten and grade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0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84951"/>
          </a:xfrm>
        </p:spPr>
        <p:txBody>
          <a:bodyPr>
            <a:normAutofit fontScale="90000"/>
          </a:bodyPr>
          <a:lstStyle/>
          <a:p>
            <a:r>
              <a:rPr lang="en-US" smtClean="0"/>
              <a:t>Recent evidence </a:t>
            </a:r>
            <a:r>
              <a:rPr lang="en-US" dirty="0" smtClean="0"/>
              <a:t>finds little difference in early achievement between bilingual and English-only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3264"/>
            <a:ext cx="10515600" cy="282128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Chin, </a:t>
            </a:r>
            <a:r>
              <a:rPr lang="en-US" dirty="0" err="1" smtClean="0"/>
              <a:t>Daysal</a:t>
            </a:r>
            <a:r>
              <a:rPr lang="en-US" dirty="0" smtClean="0"/>
              <a:t> and </a:t>
            </a:r>
            <a:r>
              <a:rPr lang="en-US" dirty="0" err="1" smtClean="0"/>
              <a:t>Imberman</a:t>
            </a:r>
            <a:r>
              <a:rPr lang="en-US" dirty="0" smtClean="0"/>
              <a:t> (2013) using RDD design based on Texas bilingual law</a:t>
            </a:r>
          </a:p>
          <a:p>
            <a:r>
              <a:rPr lang="en-US" dirty="0" err="1" smtClean="0"/>
              <a:t>Matsudaira</a:t>
            </a:r>
            <a:r>
              <a:rPr lang="en-US" dirty="0" smtClean="0"/>
              <a:t> (2005); Angrist, Chin, and Godoy (2008); </a:t>
            </a:r>
            <a:r>
              <a:rPr lang="en-US" dirty="0" err="1" smtClean="0"/>
              <a:t>Slavin</a:t>
            </a:r>
            <a:r>
              <a:rPr lang="en-US" dirty="0" smtClean="0"/>
              <a:t> et al (2011)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Some studies find English skill acquisition lower in bilingual setting</a:t>
            </a:r>
          </a:p>
          <a:p>
            <a:r>
              <a:rPr lang="en-US" dirty="0"/>
              <a:t>Conger (2010) </a:t>
            </a:r>
            <a:r>
              <a:rPr lang="en-US" dirty="0" smtClean="0"/>
              <a:t>and Jepsen </a:t>
            </a:r>
            <a:r>
              <a:rPr lang="en-US" dirty="0"/>
              <a:t>(2010)</a:t>
            </a:r>
          </a:p>
        </p:txBody>
      </p:sp>
    </p:spTree>
    <p:extLst>
      <p:ext uri="{BB962C8B-B14F-4D97-AF65-F5344CB8AC3E}">
        <p14:creationId xmlns:p14="http://schemas.microsoft.com/office/powerpoint/2010/main" val="93634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Schools Project Microdata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Panel data set of all students between 1994 and 2016</a:t>
            </a:r>
          </a:p>
          <a:p>
            <a:pPr lvl="1"/>
            <a:r>
              <a:rPr lang="en-US" dirty="0" smtClean="0"/>
              <a:t>Elementary and secondary school data</a:t>
            </a:r>
          </a:p>
          <a:p>
            <a:pPr lvl="2"/>
            <a:r>
              <a:rPr lang="en-US" dirty="0" smtClean="0"/>
              <a:t>Annual student testing in reading and mathematics from grades 3-8</a:t>
            </a:r>
          </a:p>
          <a:p>
            <a:pPr lvl="2"/>
            <a:r>
              <a:rPr lang="en-US" dirty="0" smtClean="0"/>
              <a:t>Classification as LEP </a:t>
            </a:r>
          </a:p>
          <a:p>
            <a:pPr lvl="3"/>
            <a:r>
              <a:rPr lang="en-US" dirty="0" smtClean="0"/>
              <a:t>Participation in bilingual program or ESL (immersion) program</a:t>
            </a:r>
          </a:p>
          <a:p>
            <a:pPr lvl="2"/>
            <a:r>
              <a:rPr lang="en-US" dirty="0" smtClean="0"/>
              <a:t>Teacher-student links beginning in 2013</a:t>
            </a:r>
          </a:p>
          <a:p>
            <a:pPr lvl="2"/>
            <a:r>
              <a:rPr lang="en-US" dirty="0" smtClean="0"/>
              <a:t>Information on schools and teachers (future work)</a:t>
            </a:r>
          </a:p>
          <a:p>
            <a:pPr lvl="2"/>
            <a:r>
              <a:rPr lang="en-US" dirty="0" smtClean="0"/>
              <a:t>Graduation and dropout status</a:t>
            </a:r>
          </a:p>
          <a:p>
            <a:pPr lvl="1"/>
            <a:r>
              <a:rPr lang="en-US" dirty="0" smtClean="0"/>
              <a:t>Texas higher education data for public colleges and universities (future work)</a:t>
            </a:r>
          </a:p>
          <a:p>
            <a:pPr lvl="2"/>
            <a:r>
              <a:rPr lang="en-US" dirty="0" smtClean="0"/>
              <a:t>College entry and persistence</a:t>
            </a:r>
          </a:p>
          <a:p>
            <a:pPr lvl="1"/>
            <a:r>
              <a:rPr lang="en-US" dirty="0" smtClean="0"/>
              <a:t>Workforce commission data on earnings (future work)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79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challenge in the estimation of the causal effect of bilingual education is that students, schools and districts that use bilingual education differ from those that do not</a:t>
            </a:r>
          </a:p>
          <a:p>
            <a:pPr lvl="1"/>
            <a:r>
              <a:rPr lang="en-US" dirty="0" smtClean="0"/>
              <a:t>Not valid to compare bilingual education participants with nonparticipants </a:t>
            </a:r>
          </a:p>
          <a:p>
            <a:r>
              <a:rPr lang="en-US" dirty="0" smtClean="0"/>
              <a:t>Build on Chin et al. (2013) and investigate bilingual effects on early achievement and longer-term outcomes</a:t>
            </a:r>
          </a:p>
          <a:p>
            <a:pPr lvl="1"/>
            <a:r>
              <a:rPr lang="en-US" dirty="0" smtClean="0"/>
              <a:t>Use RDD methods based on the law that districts with at least 20 LEP students in a given grade and native language must provide bilingual education</a:t>
            </a:r>
          </a:p>
        </p:txBody>
      </p:sp>
    </p:spTree>
    <p:extLst>
      <p:ext uri="{BB962C8B-B14F-4D97-AF65-F5344CB8AC3E}">
        <p14:creationId xmlns:p14="http://schemas.microsoft.com/office/powerpoint/2010/main" val="79732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student micro-data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participants in bilingual education</a:t>
            </a:r>
          </a:p>
          <a:p>
            <a:pPr lvl="1"/>
            <a:r>
              <a:rPr lang="en-US" dirty="0" smtClean="0"/>
              <a:t>Compare teacher characteristics and productivity for those in bilingual education versus others in the same school</a:t>
            </a:r>
          </a:p>
          <a:p>
            <a:pPr lvl="1"/>
            <a:r>
              <a:rPr lang="en-US" dirty="0" smtClean="0"/>
              <a:t>Compare LEP/non-LEP differences in teacher characteristics by program used to teach LEP students</a:t>
            </a:r>
          </a:p>
          <a:p>
            <a:pPr lvl="1"/>
            <a:r>
              <a:rPr lang="en-US" dirty="0" smtClean="0"/>
              <a:t>Follow students who received bilingual education over time</a:t>
            </a:r>
          </a:p>
          <a:p>
            <a:pPr lvl="2"/>
            <a:r>
              <a:rPr lang="en-US" dirty="0" smtClean="0"/>
              <a:t>Achievement trends</a:t>
            </a:r>
          </a:p>
          <a:p>
            <a:pPr lvl="2"/>
            <a:r>
              <a:rPr lang="en-US" dirty="0" smtClean="0"/>
              <a:t>High school graduation and dropout status</a:t>
            </a:r>
          </a:p>
          <a:p>
            <a:pPr lvl="2"/>
            <a:r>
              <a:rPr lang="en-US" dirty="0" smtClean="0"/>
              <a:t>College entry </a:t>
            </a:r>
          </a:p>
          <a:p>
            <a:pPr lvl="2"/>
            <a:r>
              <a:rPr lang="en-US" dirty="0" smtClean="0"/>
              <a:t>earnings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01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Trends in fraction classified as LEP and fraction of LEP students in bilingual education programs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656" y="1690688"/>
            <a:ext cx="7173206" cy="5014912"/>
          </a:xfrm>
        </p:spPr>
      </p:pic>
    </p:spTree>
    <p:extLst>
      <p:ext uri="{BB962C8B-B14F-4D97-AF65-F5344CB8AC3E}">
        <p14:creationId xmlns:p14="http://schemas.microsoft.com/office/powerpoint/2010/main" val="151258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Shares of districts offering bilingual education, by year and district size quintile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108" y="1690688"/>
            <a:ext cx="6734665" cy="4900504"/>
          </a:xfrm>
        </p:spPr>
      </p:pic>
    </p:spTree>
    <p:extLst>
      <p:ext uri="{BB962C8B-B14F-4D97-AF65-F5344CB8AC3E}">
        <p14:creationId xmlns:p14="http://schemas.microsoft.com/office/powerpoint/2010/main" val="3149863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906</Words>
  <Application>Microsoft Office PowerPoint</Application>
  <PresentationFormat>Widescreen</PresentationFormat>
  <Paragraphs>148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Office Theme</vt:lpstr>
      <vt:lpstr>Bilingual Education and Shorter- and Longer- Term Outcomes of English Language Learners</vt:lpstr>
      <vt:lpstr>Ongoing debate over the merits of bilingual education</vt:lpstr>
      <vt:lpstr>Potential tradeoffs among outcomes</vt:lpstr>
      <vt:lpstr>Recent evidence finds little difference in early achievement between bilingual and English-only participants</vt:lpstr>
      <vt:lpstr>Texas Schools Project Microdata</vt:lpstr>
      <vt:lpstr>Empirical Framework</vt:lpstr>
      <vt:lpstr>Advantages of student micro-data</vt:lpstr>
      <vt:lpstr>Trends in fraction classified as LEP and fraction of LEP students in bilingual education programs</vt:lpstr>
      <vt:lpstr>Shares of districts offering bilingual education, by year and district size quintile</vt:lpstr>
      <vt:lpstr>Potential confounding factors and interpretation</vt:lpstr>
      <vt:lpstr>Density of District Hispanic LEP Enrollment </vt:lpstr>
      <vt:lpstr>RDD Specifications</vt:lpstr>
      <vt:lpstr>Summary of RDD results</vt:lpstr>
      <vt:lpstr>First stage at district-offer level</vt:lpstr>
      <vt:lpstr>Chin et al. first-stage relationship for comparison</vt:lpstr>
      <vt:lpstr>First stage at student take-up level</vt:lpstr>
      <vt:lpstr>RDD Estimates of Bilingual Program Effects on Math Achievement</vt:lpstr>
      <vt:lpstr>Corresponding First-Stage Estimates</vt:lpstr>
      <vt:lpstr>Next steps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Bilingual Education and Shorter- and Longer- Term Outcomes of English Language Learners</dc:title>
  <dc:creator>Rivkin, Steven G</dc:creator>
  <cp:lastModifiedBy>Ottehenning, Gerhard</cp:lastModifiedBy>
  <cp:revision>80</cp:revision>
  <dcterms:created xsi:type="dcterms:W3CDTF">2017-01-30T14:29:03Z</dcterms:created>
  <dcterms:modified xsi:type="dcterms:W3CDTF">2017-02-01T20:11:01Z</dcterms:modified>
</cp:coreProperties>
</file>