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notesSlides/notesSlide2.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8" r:id="rId3"/>
    <p:sldId id="291" r:id="rId4"/>
    <p:sldId id="292" r:id="rId5"/>
    <p:sldId id="289" r:id="rId6"/>
    <p:sldId id="276" r:id="rId7"/>
    <p:sldId id="277" r:id="rId8"/>
    <p:sldId id="275" r:id="rId9"/>
    <p:sldId id="304" r:id="rId10"/>
    <p:sldId id="303" r:id="rId11"/>
    <p:sldId id="294" r:id="rId12"/>
    <p:sldId id="293" r:id="rId13"/>
    <p:sldId id="290" r:id="rId14"/>
    <p:sldId id="306" r:id="rId15"/>
    <p:sldId id="296" r:id="rId16"/>
    <p:sldId id="300" r:id="rId17"/>
    <p:sldId id="298" r:id="rId18"/>
    <p:sldId id="302" r:id="rId19"/>
    <p:sldId id="27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3" autoAdjust="0"/>
    <p:restoredTop sz="87294" autoAdjust="0"/>
  </p:normalViewPr>
  <p:slideViewPr>
    <p:cSldViewPr snapToGrid="0">
      <p:cViewPr varScale="1">
        <p:scale>
          <a:sx n="85" d="100"/>
          <a:sy n="85" d="100"/>
        </p:scale>
        <p:origin x="3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Approve</c:v>
                </c:pt>
              </c:strCache>
            </c:strRef>
          </c:tx>
          <c:spPr>
            <a:ln w="28575" cap="rnd">
              <a:solidFill>
                <a:srgbClr val="0070C0"/>
              </a:solidFill>
              <a:round/>
            </a:ln>
            <a:effectLst/>
          </c:spPr>
          <c:marker>
            <c:symbol val="none"/>
          </c:marker>
          <c:dPt>
            <c:idx val="4"/>
            <c:bubble3D val="0"/>
            <c:spPr>
              <a:ln w="44450" cap="rnd">
                <a:solidFill>
                  <a:srgbClr val="0070C0"/>
                </a:solidFill>
                <a:round/>
              </a:ln>
              <a:effectLst/>
            </c:spPr>
            <c:extLst xmlns:c16r2="http://schemas.microsoft.com/office/drawing/2015/06/chart">
              <c:ext xmlns:c16="http://schemas.microsoft.com/office/drawing/2014/chart" uri="{C3380CC4-5D6E-409C-BE32-E72D297353CC}">
                <c16:uniqueId val="{00000003-CAF1-4718-8FBA-B3EC0F9D5230}"/>
              </c:ext>
            </c:extLst>
          </c:dPt>
          <c:cat>
            <c:strRef>
              <c:f>Sheet1!$A$2:$A$9</c:f>
              <c:strCache>
                <c:ptCount val="8"/>
                <c:pt idx="0">
                  <c:v>2006-07</c:v>
                </c:pt>
                <c:pt idx="1">
                  <c:v>2007-08</c:v>
                </c:pt>
                <c:pt idx="2">
                  <c:v>2008-09</c:v>
                </c:pt>
                <c:pt idx="3">
                  <c:v>2009-10</c:v>
                </c:pt>
                <c:pt idx="4">
                  <c:v>2010-11</c:v>
                </c:pt>
                <c:pt idx="5">
                  <c:v>2011-12</c:v>
                </c:pt>
                <c:pt idx="6">
                  <c:v>2012-13</c:v>
                </c:pt>
                <c:pt idx="7">
                  <c:v>2013-14</c:v>
                </c:pt>
              </c:strCache>
            </c:strRef>
          </c:cat>
          <c:val>
            <c:numRef>
              <c:f>Sheet1!$B$2:$B$9</c:f>
              <c:numCache>
                <c:formatCode>0%</c:formatCode>
                <c:ptCount val="8"/>
                <c:pt idx="0">
                  <c:v>0.97</c:v>
                </c:pt>
                <c:pt idx="1">
                  <c:v>0.94399999999999995</c:v>
                </c:pt>
                <c:pt idx="2">
                  <c:v>0.93700000000000006</c:v>
                </c:pt>
                <c:pt idx="3">
                  <c:v>0.89100000000000001</c:v>
                </c:pt>
                <c:pt idx="4">
                  <c:v>0.58299999999999996</c:v>
                </c:pt>
                <c:pt idx="5">
                  <c:v>0.58699999999999997</c:v>
                </c:pt>
                <c:pt idx="6">
                  <c:v>0.57399999999999995</c:v>
                </c:pt>
                <c:pt idx="7">
                  <c:v>0.63400000000000001</c:v>
                </c:pt>
              </c:numCache>
            </c:numRef>
          </c:val>
          <c:smooth val="0"/>
          <c:extLst xmlns:c16r2="http://schemas.microsoft.com/office/drawing/2015/06/chart">
            <c:ext xmlns:c16="http://schemas.microsoft.com/office/drawing/2014/chart" uri="{C3380CC4-5D6E-409C-BE32-E72D297353CC}">
              <c16:uniqueId val="{00000000-CAF1-4718-8FBA-B3EC0F9D5230}"/>
            </c:ext>
          </c:extLst>
        </c:ser>
        <c:ser>
          <c:idx val="1"/>
          <c:order val="1"/>
          <c:tx>
            <c:strRef>
              <c:f>Sheet1!$C$1</c:f>
              <c:strCache>
                <c:ptCount val="1"/>
                <c:pt idx="0">
                  <c:v>Extend</c:v>
                </c:pt>
              </c:strCache>
            </c:strRef>
          </c:tx>
          <c:spPr>
            <a:ln w="44450" cap="rnd">
              <a:solidFill>
                <a:schemeClr val="accent6">
                  <a:lumMod val="75000"/>
                </a:schemeClr>
              </a:solidFill>
              <a:prstDash val="sysDash"/>
              <a:round/>
            </a:ln>
            <a:effectLst/>
          </c:spPr>
          <c:marker>
            <c:symbol val="none"/>
          </c:marker>
          <c:cat>
            <c:strRef>
              <c:f>Sheet1!$A$2:$A$9</c:f>
              <c:strCache>
                <c:ptCount val="8"/>
                <c:pt idx="0">
                  <c:v>2006-07</c:v>
                </c:pt>
                <c:pt idx="1">
                  <c:v>2007-08</c:v>
                </c:pt>
                <c:pt idx="2">
                  <c:v>2008-09</c:v>
                </c:pt>
                <c:pt idx="3">
                  <c:v>2009-10</c:v>
                </c:pt>
                <c:pt idx="4">
                  <c:v>2010-11</c:v>
                </c:pt>
                <c:pt idx="5">
                  <c:v>2011-12</c:v>
                </c:pt>
                <c:pt idx="6">
                  <c:v>2012-13</c:v>
                </c:pt>
                <c:pt idx="7">
                  <c:v>2013-14</c:v>
                </c:pt>
              </c:strCache>
            </c:strRef>
          </c:cat>
          <c:val>
            <c:numRef>
              <c:f>Sheet1!$C$2:$C$9</c:f>
              <c:numCache>
                <c:formatCode>0%</c:formatCode>
                <c:ptCount val="8"/>
                <c:pt idx="0">
                  <c:v>0.02</c:v>
                </c:pt>
                <c:pt idx="1">
                  <c:v>3.5000000000000003E-2</c:v>
                </c:pt>
                <c:pt idx="2">
                  <c:v>4.2000000000000003E-2</c:v>
                </c:pt>
                <c:pt idx="3">
                  <c:v>7.6999999999999999E-2</c:v>
                </c:pt>
                <c:pt idx="4">
                  <c:v>0.38800000000000001</c:v>
                </c:pt>
                <c:pt idx="5">
                  <c:v>0.38500000000000001</c:v>
                </c:pt>
                <c:pt idx="6">
                  <c:v>0.4</c:v>
                </c:pt>
                <c:pt idx="7">
                  <c:v>0.34699999999999998</c:v>
                </c:pt>
              </c:numCache>
            </c:numRef>
          </c:val>
          <c:smooth val="0"/>
          <c:extLst xmlns:c16r2="http://schemas.microsoft.com/office/drawing/2015/06/chart">
            <c:ext xmlns:c16="http://schemas.microsoft.com/office/drawing/2014/chart" uri="{C3380CC4-5D6E-409C-BE32-E72D297353CC}">
              <c16:uniqueId val="{00000001-CAF1-4718-8FBA-B3EC0F9D5230}"/>
            </c:ext>
          </c:extLst>
        </c:ser>
        <c:ser>
          <c:idx val="2"/>
          <c:order val="2"/>
          <c:tx>
            <c:strRef>
              <c:f>Sheet1!$D$1</c:f>
              <c:strCache>
                <c:ptCount val="1"/>
                <c:pt idx="0">
                  <c:v>Deny</c:v>
                </c:pt>
              </c:strCache>
            </c:strRef>
          </c:tx>
          <c:spPr>
            <a:ln w="44450" cap="rnd">
              <a:solidFill>
                <a:srgbClr val="C00000"/>
              </a:solidFill>
              <a:round/>
            </a:ln>
            <a:effectLst/>
          </c:spPr>
          <c:marker>
            <c:symbol val="none"/>
          </c:marker>
          <c:cat>
            <c:strRef>
              <c:f>Sheet1!$A$2:$A$9</c:f>
              <c:strCache>
                <c:ptCount val="8"/>
                <c:pt idx="0">
                  <c:v>2006-07</c:v>
                </c:pt>
                <c:pt idx="1">
                  <c:v>2007-08</c:v>
                </c:pt>
                <c:pt idx="2">
                  <c:v>2008-09</c:v>
                </c:pt>
                <c:pt idx="3">
                  <c:v>2009-10</c:v>
                </c:pt>
                <c:pt idx="4">
                  <c:v>2010-11</c:v>
                </c:pt>
                <c:pt idx="5">
                  <c:v>2011-12</c:v>
                </c:pt>
                <c:pt idx="6">
                  <c:v>2012-13</c:v>
                </c:pt>
                <c:pt idx="7">
                  <c:v>2013-14</c:v>
                </c:pt>
              </c:strCache>
            </c:strRef>
          </c:cat>
          <c:val>
            <c:numRef>
              <c:f>Sheet1!$D$2:$D$9</c:f>
              <c:numCache>
                <c:formatCode>0%</c:formatCode>
                <c:ptCount val="8"/>
                <c:pt idx="0">
                  <c:v>0.01</c:v>
                </c:pt>
                <c:pt idx="1">
                  <c:v>2.1000000000000001E-2</c:v>
                </c:pt>
                <c:pt idx="2">
                  <c:v>2.1000000000000001E-2</c:v>
                </c:pt>
                <c:pt idx="3">
                  <c:v>3.3000000000000002E-2</c:v>
                </c:pt>
                <c:pt idx="4">
                  <c:v>2.9000000000000001E-2</c:v>
                </c:pt>
                <c:pt idx="5">
                  <c:v>2.8000000000000001E-2</c:v>
                </c:pt>
                <c:pt idx="6">
                  <c:v>2.5999999999999999E-2</c:v>
                </c:pt>
                <c:pt idx="7">
                  <c:v>1.9E-2</c:v>
                </c:pt>
              </c:numCache>
            </c:numRef>
          </c:val>
          <c:smooth val="0"/>
          <c:extLst xmlns:c16r2="http://schemas.microsoft.com/office/drawing/2015/06/chart">
            <c:ext xmlns:c16="http://schemas.microsoft.com/office/drawing/2014/chart" uri="{C3380CC4-5D6E-409C-BE32-E72D297353CC}">
              <c16:uniqueId val="{00000002-CAF1-4718-8FBA-B3EC0F9D5230}"/>
            </c:ext>
          </c:extLst>
        </c:ser>
        <c:dLbls>
          <c:showLegendKey val="0"/>
          <c:showVal val="0"/>
          <c:showCatName val="0"/>
          <c:showSerName val="0"/>
          <c:showPercent val="0"/>
          <c:showBubbleSize val="0"/>
        </c:dLbls>
        <c:smooth val="0"/>
        <c:axId val="160012904"/>
        <c:axId val="160013288"/>
      </c:lineChart>
      <c:catAx>
        <c:axId val="16001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60013288"/>
        <c:crosses val="autoZero"/>
        <c:auto val="1"/>
        <c:lblAlgn val="ctr"/>
        <c:lblOffset val="100"/>
        <c:noMultiLvlLbl val="0"/>
      </c:catAx>
      <c:valAx>
        <c:axId val="160013288"/>
        <c:scaling>
          <c:orientation val="minMax"/>
          <c:max val="1"/>
          <c:min val="0"/>
        </c:scaling>
        <c:delete val="0"/>
        <c:axPos val="l"/>
        <c:majorGridlines>
          <c:spPr>
            <a:ln w="6350"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600129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642585301837271"/>
          <c:y val="6.4166666666666664E-2"/>
          <c:w val="0.79301859142607178"/>
          <c:h val="0.7834292979002625"/>
        </c:manualLayout>
      </c:layout>
      <c:barChart>
        <c:barDir val="col"/>
        <c:grouping val="clustered"/>
        <c:varyColors val="0"/>
        <c:ser>
          <c:idx val="0"/>
          <c:order val="0"/>
          <c:spPr>
            <a:solidFill>
              <a:srgbClr val="4472C4">
                <a:lumMod val="50000"/>
              </a:srgbClr>
            </a:solidFill>
          </c:spPr>
          <c:invertIfNegative val="0"/>
          <c:cat>
            <c:strRef>
              <c:f>'SchlCharac&amp;Tenure'!$U$8:$U$9</c:f>
              <c:strCache>
                <c:ptCount val="2"/>
                <c:pt idx="0">
                  <c:v>Some/Some</c:v>
                </c:pt>
                <c:pt idx="1">
                  <c:v>A lot/A lot</c:v>
                </c:pt>
              </c:strCache>
            </c:strRef>
          </c:cat>
          <c:val>
            <c:numRef>
              <c:f>'SchlCharac&amp;Tenure'!$V$8:$V$9</c:f>
              <c:numCache>
                <c:formatCode>General</c:formatCode>
                <c:ptCount val="2"/>
                <c:pt idx="0">
                  <c:v>26.899763</c:v>
                </c:pt>
                <c:pt idx="1">
                  <c:v>35.456325</c:v>
                </c:pt>
              </c:numCache>
            </c:numRef>
          </c:val>
        </c:ser>
        <c:dLbls>
          <c:showLegendKey val="0"/>
          <c:showVal val="0"/>
          <c:showCatName val="0"/>
          <c:showSerName val="0"/>
          <c:showPercent val="0"/>
          <c:showBubbleSize val="0"/>
        </c:dLbls>
        <c:gapWidth val="81"/>
        <c:axId val="243608272"/>
        <c:axId val="243608664"/>
      </c:barChart>
      <c:catAx>
        <c:axId val="243608272"/>
        <c:scaling>
          <c:orientation val="minMax"/>
        </c:scaling>
        <c:delete val="0"/>
        <c:axPos val="b"/>
        <c:numFmt formatCode="General" sourceLinked="0"/>
        <c:majorTickMark val="out"/>
        <c:minorTickMark val="none"/>
        <c:tickLblPos val="nextTo"/>
        <c:crossAx val="243608664"/>
        <c:crosses val="autoZero"/>
        <c:auto val="1"/>
        <c:lblAlgn val="ctr"/>
        <c:lblOffset val="100"/>
        <c:noMultiLvlLbl val="0"/>
      </c:catAx>
      <c:valAx>
        <c:axId val="243608664"/>
        <c:scaling>
          <c:orientation val="minMax"/>
          <c:max val="40"/>
        </c:scaling>
        <c:delete val="0"/>
        <c:axPos val="l"/>
        <c:majorGridlines/>
        <c:title>
          <c:tx>
            <c:rich>
              <a:bodyPr rot="-5400000" vert="horz"/>
              <a:lstStyle/>
              <a:p>
                <a:pPr>
                  <a:defRPr/>
                </a:pPr>
                <a:r>
                  <a:rPr lang="en-US" dirty="0" smtClean="0"/>
                  <a:t>Percent Extended</a:t>
                </a:r>
                <a:endParaRPr lang="en-US" dirty="0"/>
              </a:p>
            </c:rich>
          </c:tx>
          <c:overlay val="0"/>
        </c:title>
        <c:numFmt formatCode="General" sourceLinked="1"/>
        <c:majorTickMark val="out"/>
        <c:minorTickMark val="none"/>
        <c:tickLblPos val="nextTo"/>
        <c:crossAx val="243608272"/>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642585301837271"/>
          <c:y val="6.4166666666666664E-2"/>
          <c:w val="0.79301859142607178"/>
          <c:h val="0.79047770528011374"/>
        </c:manualLayout>
      </c:layout>
      <c:barChart>
        <c:barDir val="col"/>
        <c:grouping val="clustered"/>
        <c:varyColors val="0"/>
        <c:ser>
          <c:idx val="0"/>
          <c:order val="0"/>
          <c:spPr>
            <a:solidFill>
              <a:srgbClr val="4472C4">
                <a:lumMod val="50000"/>
              </a:srgbClr>
            </a:solidFill>
          </c:spPr>
          <c:invertIfNegative val="0"/>
          <c:cat>
            <c:strRef>
              <c:f>'SchlCharac&amp;Tenure'!$U$4:$U$5</c:f>
              <c:strCache>
                <c:ptCount val="2"/>
                <c:pt idx="0">
                  <c:v>Some/Some</c:v>
                </c:pt>
                <c:pt idx="1">
                  <c:v>A lot/A lot</c:v>
                </c:pt>
              </c:strCache>
            </c:strRef>
          </c:cat>
          <c:val>
            <c:numRef>
              <c:f>'SchlCharac&amp;Tenure'!$V$4:$V$5</c:f>
              <c:numCache>
                <c:formatCode>General</c:formatCode>
                <c:ptCount val="2"/>
                <c:pt idx="0">
                  <c:v>27.161441</c:v>
                </c:pt>
                <c:pt idx="1">
                  <c:v>34.592968999999997</c:v>
                </c:pt>
              </c:numCache>
            </c:numRef>
          </c:val>
        </c:ser>
        <c:dLbls>
          <c:showLegendKey val="0"/>
          <c:showVal val="0"/>
          <c:showCatName val="0"/>
          <c:showSerName val="0"/>
          <c:showPercent val="0"/>
          <c:showBubbleSize val="0"/>
        </c:dLbls>
        <c:gapWidth val="79"/>
        <c:axId val="244834808"/>
        <c:axId val="244835200"/>
      </c:barChart>
      <c:catAx>
        <c:axId val="244834808"/>
        <c:scaling>
          <c:orientation val="minMax"/>
        </c:scaling>
        <c:delete val="0"/>
        <c:axPos val="b"/>
        <c:numFmt formatCode="General" sourceLinked="0"/>
        <c:majorTickMark val="out"/>
        <c:minorTickMark val="none"/>
        <c:tickLblPos val="nextTo"/>
        <c:crossAx val="244835200"/>
        <c:crosses val="autoZero"/>
        <c:auto val="1"/>
        <c:lblAlgn val="ctr"/>
        <c:lblOffset val="100"/>
        <c:noMultiLvlLbl val="0"/>
      </c:catAx>
      <c:valAx>
        <c:axId val="244835200"/>
        <c:scaling>
          <c:orientation val="minMax"/>
          <c:max val="40"/>
        </c:scaling>
        <c:delete val="0"/>
        <c:axPos val="l"/>
        <c:majorGridlines/>
        <c:title>
          <c:tx>
            <c:rich>
              <a:bodyPr rot="-5400000" vert="horz"/>
              <a:lstStyle/>
              <a:p>
                <a:pPr>
                  <a:defRPr/>
                </a:pPr>
                <a:r>
                  <a:rPr lang="en-US" dirty="0" smtClean="0"/>
                  <a:t>Percent Extended</a:t>
                </a:r>
                <a:endParaRPr lang="en-US" dirty="0"/>
              </a:p>
            </c:rich>
          </c:tx>
          <c:overlay val="0"/>
        </c:title>
        <c:numFmt formatCode="General" sourceLinked="1"/>
        <c:majorTickMark val="out"/>
        <c:minorTickMark val="none"/>
        <c:tickLblPos val="nextTo"/>
        <c:crossAx val="244834808"/>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642585301837271"/>
          <c:y val="6.4166666666666664E-2"/>
          <c:w val="0.79301859142607178"/>
          <c:h val="0.72671323772312524"/>
        </c:manualLayout>
      </c:layout>
      <c:barChart>
        <c:barDir val="col"/>
        <c:grouping val="clustered"/>
        <c:varyColors val="0"/>
        <c:ser>
          <c:idx val="0"/>
          <c:order val="0"/>
          <c:tx>
            <c:strRef>
              <c:f>Sheet2!$G$20</c:f>
              <c:strCache>
                <c:ptCount val="1"/>
                <c:pt idx="0">
                  <c:v>Talk few times a year</c:v>
                </c:pt>
              </c:strCache>
            </c:strRef>
          </c:tx>
          <c:spPr>
            <a:solidFill>
              <a:schemeClr val="bg1">
                <a:lumMod val="50000"/>
              </a:schemeClr>
            </a:solidFill>
          </c:spPr>
          <c:invertIfNegative val="0"/>
          <c:cat>
            <c:strRef>
              <c:f>Sheet2!$H$19:$I$19</c:f>
              <c:strCache>
                <c:ptCount val="2"/>
                <c:pt idx="0">
                  <c:v>Some</c:v>
                </c:pt>
                <c:pt idx="1">
                  <c:v>A lot</c:v>
                </c:pt>
              </c:strCache>
            </c:strRef>
          </c:cat>
          <c:val>
            <c:numRef>
              <c:f>Sheet2!$H$20:$I$20</c:f>
              <c:numCache>
                <c:formatCode>General</c:formatCode>
                <c:ptCount val="2"/>
                <c:pt idx="0">
                  <c:v>32.35</c:v>
                </c:pt>
                <c:pt idx="1">
                  <c:v>23.53</c:v>
                </c:pt>
              </c:numCache>
            </c:numRef>
          </c:val>
        </c:ser>
        <c:ser>
          <c:idx val="1"/>
          <c:order val="1"/>
          <c:tx>
            <c:strRef>
              <c:f>Sheet2!$G$21</c:f>
              <c:strCache>
                <c:ptCount val="1"/>
                <c:pt idx="0">
                  <c:v>Talk once month</c:v>
                </c:pt>
              </c:strCache>
            </c:strRef>
          </c:tx>
          <c:spPr>
            <a:solidFill>
              <a:schemeClr val="accent5">
                <a:lumMod val="50000"/>
              </a:schemeClr>
            </a:solidFill>
          </c:spPr>
          <c:invertIfNegative val="0"/>
          <c:cat>
            <c:strRef>
              <c:f>Sheet2!$H$19:$I$19</c:f>
              <c:strCache>
                <c:ptCount val="2"/>
                <c:pt idx="0">
                  <c:v>Some</c:v>
                </c:pt>
                <c:pt idx="1">
                  <c:v>A lot</c:v>
                </c:pt>
              </c:strCache>
            </c:strRef>
          </c:cat>
          <c:val>
            <c:numRef>
              <c:f>Sheet2!$H$21:$I$21</c:f>
              <c:numCache>
                <c:formatCode>General</c:formatCode>
                <c:ptCount val="2"/>
                <c:pt idx="0">
                  <c:v>18.010000000000002</c:v>
                </c:pt>
                <c:pt idx="1">
                  <c:v>43.48</c:v>
                </c:pt>
              </c:numCache>
            </c:numRef>
          </c:val>
        </c:ser>
        <c:dLbls>
          <c:showLegendKey val="0"/>
          <c:showVal val="0"/>
          <c:showCatName val="0"/>
          <c:showSerName val="0"/>
          <c:showPercent val="0"/>
          <c:showBubbleSize val="0"/>
        </c:dLbls>
        <c:gapWidth val="84"/>
        <c:axId val="244835984"/>
        <c:axId val="244836376"/>
      </c:barChart>
      <c:catAx>
        <c:axId val="244835984"/>
        <c:scaling>
          <c:orientation val="minMax"/>
        </c:scaling>
        <c:delete val="0"/>
        <c:axPos val="b"/>
        <c:numFmt formatCode="General" sourceLinked="0"/>
        <c:majorTickMark val="out"/>
        <c:minorTickMark val="none"/>
        <c:tickLblPos val="nextTo"/>
        <c:crossAx val="244836376"/>
        <c:crosses val="autoZero"/>
        <c:auto val="1"/>
        <c:lblAlgn val="ctr"/>
        <c:lblOffset val="100"/>
        <c:noMultiLvlLbl val="0"/>
      </c:catAx>
      <c:valAx>
        <c:axId val="244836376"/>
        <c:scaling>
          <c:orientation val="minMax"/>
          <c:max val="60"/>
        </c:scaling>
        <c:delete val="0"/>
        <c:axPos val="l"/>
        <c:majorGridlines/>
        <c:title>
          <c:tx>
            <c:rich>
              <a:bodyPr rot="-5400000" vert="horz"/>
              <a:lstStyle/>
              <a:p>
                <a:pPr>
                  <a:defRPr/>
                </a:pPr>
                <a:r>
                  <a:rPr lang="en-US"/>
                  <a:t>Percent</a:t>
                </a:r>
              </a:p>
            </c:rich>
          </c:tx>
          <c:overlay val="0"/>
        </c:title>
        <c:numFmt formatCode="General" sourceLinked="1"/>
        <c:majorTickMark val="out"/>
        <c:minorTickMark val="none"/>
        <c:tickLblPos val="nextTo"/>
        <c:crossAx val="244835984"/>
        <c:crosses val="autoZero"/>
        <c:crossBetween val="between"/>
        <c:majorUnit val="10"/>
      </c:valAx>
    </c:plotArea>
    <c:legend>
      <c:legendPos val="b"/>
      <c:overlay val="0"/>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42585301837271"/>
          <c:y val="6.4166666666666664E-2"/>
          <c:w val="0.79301859142607178"/>
          <c:h val="0.71990698775385176"/>
        </c:manualLayout>
      </c:layout>
      <c:barChart>
        <c:barDir val="col"/>
        <c:grouping val="clustered"/>
        <c:varyColors val="0"/>
        <c:ser>
          <c:idx val="0"/>
          <c:order val="0"/>
          <c:tx>
            <c:strRef>
              <c:f>Sheet2!$G$6</c:f>
              <c:strCache>
                <c:ptCount val="1"/>
                <c:pt idx="0">
                  <c:v>Talk few times a year</c:v>
                </c:pt>
              </c:strCache>
            </c:strRef>
          </c:tx>
          <c:spPr>
            <a:solidFill>
              <a:schemeClr val="bg1">
                <a:lumMod val="50000"/>
              </a:schemeClr>
            </a:solidFill>
          </c:spPr>
          <c:invertIfNegative val="0"/>
          <c:cat>
            <c:strRef>
              <c:f>Sheet2!$H$5:$I$5</c:f>
              <c:strCache>
                <c:ptCount val="2"/>
                <c:pt idx="0">
                  <c:v>Some</c:v>
                </c:pt>
                <c:pt idx="1">
                  <c:v>A lot</c:v>
                </c:pt>
              </c:strCache>
            </c:strRef>
          </c:cat>
          <c:val>
            <c:numRef>
              <c:f>Sheet2!$H$6:$I$6</c:f>
              <c:numCache>
                <c:formatCode>General</c:formatCode>
                <c:ptCount val="2"/>
                <c:pt idx="0">
                  <c:v>58.06</c:v>
                </c:pt>
                <c:pt idx="1">
                  <c:v>12.9</c:v>
                </c:pt>
              </c:numCache>
            </c:numRef>
          </c:val>
        </c:ser>
        <c:ser>
          <c:idx val="1"/>
          <c:order val="1"/>
          <c:tx>
            <c:strRef>
              <c:f>Sheet2!$G$7</c:f>
              <c:strCache>
                <c:ptCount val="1"/>
                <c:pt idx="0">
                  <c:v>Talk once month</c:v>
                </c:pt>
              </c:strCache>
            </c:strRef>
          </c:tx>
          <c:spPr>
            <a:solidFill>
              <a:schemeClr val="accent5">
                <a:lumMod val="50000"/>
              </a:schemeClr>
            </a:solidFill>
          </c:spPr>
          <c:invertIfNegative val="0"/>
          <c:cat>
            <c:strRef>
              <c:f>Sheet2!$H$5:$I$5</c:f>
              <c:strCache>
                <c:ptCount val="2"/>
                <c:pt idx="0">
                  <c:v>Some</c:v>
                </c:pt>
                <c:pt idx="1">
                  <c:v>A lot</c:v>
                </c:pt>
              </c:strCache>
            </c:strRef>
          </c:cat>
          <c:val>
            <c:numRef>
              <c:f>Sheet2!$H$7:$I$7</c:f>
              <c:numCache>
                <c:formatCode>General</c:formatCode>
                <c:ptCount val="2"/>
                <c:pt idx="0">
                  <c:v>35.67</c:v>
                </c:pt>
                <c:pt idx="1">
                  <c:v>32.479999999999997</c:v>
                </c:pt>
              </c:numCache>
            </c:numRef>
          </c:val>
        </c:ser>
        <c:dLbls>
          <c:showLegendKey val="0"/>
          <c:showVal val="0"/>
          <c:showCatName val="0"/>
          <c:showSerName val="0"/>
          <c:showPercent val="0"/>
          <c:showBubbleSize val="0"/>
        </c:dLbls>
        <c:gapWidth val="82"/>
        <c:axId val="244837160"/>
        <c:axId val="244837552"/>
      </c:barChart>
      <c:catAx>
        <c:axId val="244837160"/>
        <c:scaling>
          <c:orientation val="minMax"/>
        </c:scaling>
        <c:delete val="0"/>
        <c:axPos val="b"/>
        <c:numFmt formatCode="General" sourceLinked="0"/>
        <c:majorTickMark val="out"/>
        <c:minorTickMark val="none"/>
        <c:tickLblPos val="nextTo"/>
        <c:crossAx val="244837552"/>
        <c:crosses val="autoZero"/>
        <c:auto val="1"/>
        <c:lblAlgn val="ctr"/>
        <c:lblOffset val="100"/>
        <c:noMultiLvlLbl val="0"/>
      </c:catAx>
      <c:valAx>
        <c:axId val="244837552"/>
        <c:scaling>
          <c:orientation val="minMax"/>
          <c:max val="60"/>
        </c:scaling>
        <c:delete val="0"/>
        <c:axPos val="l"/>
        <c:majorGridlines/>
        <c:title>
          <c:tx>
            <c:rich>
              <a:bodyPr rot="-5400000" vert="horz"/>
              <a:lstStyle/>
              <a:p>
                <a:pPr>
                  <a:defRPr/>
                </a:pPr>
                <a:r>
                  <a:rPr lang="en-US"/>
                  <a:t>Percent</a:t>
                </a:r>
              </a:p>
            </c:rich>
          </c:tx>
          <c:overlay val="0"/>
        </c:title>
        <c:numFmt formatCode="General" sourceLinked="1"/>
        <c:majorTickMark val="out"/>
        <c:minorTickMark val="none"/>
        <c:tickLblPos val="nextTo"/>
        <c:crossAx val="244837160"/>
        <c:crosses val="autoZero"/>
        <c:crossBetween val="between"/>
      </c:valAx>
    </c:plotArea>
    <c:legend>
      <c:legendPos val="b"/>
      <c:overlay val="0"/>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Approve</c:v>
                </c:pt>
              </c:strCache>
            </c:strRef>
          </c:tx>
          <c:spPr>
            <a:ln w="28575" cap="rnd">
              <a:solidFill>
                <a:srgbClr val="0070C0"/>
              </a:solidFill>
              <a:round/>
            </a:ln>
            <a:effectLst/>
          </c:spPr>
          <c:marker>
            <c:symbol val="none"/>
          </c:marker>
          <c:dPt>
            <c:idx val="4"/>
            <c:bubble3D val="0"/>
            <c:spPr>
              <a:ln w="44450" cap="rnd">
                <a:solidFill>
                  <a:srgbClr val="0070C0"/>
                </a:solidFill>
                <a:round/>
              </a:ln>
              <a:effectLst/>
            </c:spPr>
            <c:extLst xmlns:c16r2="http://schemas.microsoft.com/office/drawing/2015/06/chart">
              <c:ext xmlns:c16="http://schemas.microsoft.com/office/drawing/2014/chart" uri="{C3380CC4-5D6E-409C-BE32-E72D297353CC}">
                <c16:uniqueId val="{00000003-CAF1-4718-8FBA-B3EC0F9D5230}"/>
              </c:ext>
            </c:extLst>
          </c:dPt>
          <c:cat>
            <c:strRef>
              <c:f>Sheet1!$A$2:$A$9</c:f>
              <c:strCache>
                <c:ptCount val="8"/>
                <c:pt idx="0">
                  <c:v>2006-07</c:v>
                </c:pt>
                <c:pt idx="1">
                  <c:v>2007-08</c:v>
                </c:pt>
                <c:pt idx="2">
                  <c:v>2008-09</c:v>
                </c:pt>
                <c:pt idx="3">
                  <c:v>2009-10</c:v>
                </c:pt>
                <c:pt idx="4">
                  <c:v>2010-11</c:v>
                </c:pt>
                <c:pt idx="5">
                  <c:v>2011-12</c:v>
                </c:pt>
                <c:pt idx="6">
                  <c:v>2012-13</c:v>
                </c:pt>
                <c:pt idx="7">
                  <c:v>2013-14</c:v>
                </c:pt>
              </c:strCache>
            </c:strRef>
          </c:cat>
          <c:val>
            <c:numRef>
              <c:f>Sheet1!$B$2:$B$9</c:f>
              <c:numCache>
                <c:formatCode>0%</c:formatCode>
                <c:ptCount val="8"/>
                <c:pt idx="0">
                  <c:v>0.97</c:v>
                </c:pt>
                <c:pt idx="1">
                  <c:v>0.94399999999999995</c:v>
                </c:pt>
                <c:pt idx="2">
                  <c:v>0.93700000000000006</c:v>
                </c:pt>
                <c:pt idx="3">
                  <c:v>0.89100000000000001</c:v>
                </c:pt>
                <c:pt idx="4">
                  <c:v>0.58299999999999996</c:v>
                </c:pt>
                <c:pt idx="5">
                  <c:v>0.58699999999999997</c:v>
                </c:pt>
                <c:pt idx="6">
                  <c:v>0.57399999999999995</c:v>
                </c:pt>
                <c:pt idx="7">
                  <c:v>0.63400000000000001</c:v>
                </c:pt>
              </c:numCache>
            </c:numRef>
          </c:val>
          <c:smooth val="0"/>
          <c:extLst xmlns:c16r2="http://schemas.microsoft.com/office/drawing/2015/06/chart">
            <c:ext xmlns:c16="http://schemas.microsoft.com/office/drawing/2014/chart" uri="{C3380CC4-5D6E-409C-BE32-E72D297353CC}">
              <c16:uniqueId val="{00000000-CAF1-4718-8FBA-B3EC0F9D5230}"/>
            </c:ext>
          </c:extLst>
        </c:ser>
        <c:ser>
          <c:idx val="1"/>
          <c:order val="1"/>
          <c:tx>
            <c:strRef>
              <c:f>Sheet1!$C$1</c:f>
              <c:strCache>
                <c:ptCount val="1"/>
                <c:pt idx="0">
                  <c:v>Extend</c:v>
                </c:pt>
              </c:strCache>
            </c:strRef>
          </c:tx>
          <c:spPr>
            <a:ln w="44450" cap="rnd">
              <a:solidFill>
                <a:schemeClr val="accent6">
                  <a:lumMod val="75000"/>
                </a:schemeClr>
              </a:solidFill>
              <a:prstDash val="sysDash"/>
              <a:round/>
            </a:ln>
            <a:effectLst/>
          </c:spPr>
          <c:marker>
            <c:symbol val="none"/>
          </c:marker>
          <c:cat>
            <c:strRef>
              <c:f>Sheet1!$A$2:$A$9</c:f>
              <c:strCache>
                <c:ptCount val="8"/>
                <c:pt idx="0">
                  <c:v>2006-07</c:v>
                </c:pt>
                <c:pt idx="1">
                  <c:v>2007-08</c:v>
                </c:pt>
                <c:pt idx="2">
                  <c:v>2008-09</c:v>
                </c:pt>
                <c:pt idx="3">
                  <c:v>2009-10</c:v>
                </c:pt>
                <c:pt idx="4">
                  <c:v>2010-11</c:v>
                </c:pt>
                <c:pt idx="5">
                  <c:v>2011-12</c:v>
                </c:pt>
                <c:pt idx="6">
                  <c:v>2012-13</c:v>
                </c:pt>
                <c:pt idx="7">
                  <c:v>2013-14</c:v>
                </c:pt>
              </c:strCache>
            </c:strRef>
          </c:cat>
          <c:val>
            <c:numRef>
              <c:f>Sheet1!$C$2:$C$9</c:f>
              <c:numCache>
                <c:formatCode>0%</c:formatCode>
                <c:ptCount val="8"/>
                <c:pt idx="0">
                  <c:v>0.02</c:v>
                </c:pt>
                <c:pt idx="1">
                  <c:v>3.5000000000000003E-2</c:v>
                </c:pt>
                <c:pt idx="2">
                  <c:v>4.2000000000000003E-2</c:v>
                </c:pt>
                <c:pt idx="3">
                  <c:v>7.6999999999999999E-2</c:v>
                </c:pt>
                <c:pt idx="4">
                  <c:v>0.38800000000000001</c:v>
                </c:pt>
                <c:pt idx="5">
                  <c:v>0.38500000000000001</c:v>
                </c:pt>
                <c:pt idx="6">
                  <c:v>0.4</c:v>
                </c:pt>
                <c:pt idx="7">
                  <c:v>0.34699999999999998</c:v>
                </c:pt>
              </c:numCache>
            </c:numRef>
          </c:val>
          <c:smooth val="0"/>
          <c:extLst xmlns:c16r2="http://schemas.microsoft.com/office/drawing/2015/06/chart">
            <c:ext xmlns:c16="http://schemas.microsoft.com/office/drawing/2014/chart" uri="{C3380CC4-5D6E-409C-BE32-E72D297353CC}">
              <c16:uniqueId val="{00000001-CAF1-4718-8FBA-B3EC0F9D5230}"/>
            </c:ext>
          </c:extLst>
        </c:ser>
        <c:ser>
          <c:idx val="2"/>
          <c:order val="2"/>
          <c:tx>
            <c:strRef>
              <c:f>Sheet1!$D$1</c:f>
              <c:strCache>
                <c:ptCount val="1"/>
                <c:pt idx="0">
                  <c:v>Deny</c:v>
                </c:pt>
              </c:strCache>
            </c:strRef>
          </c:tx>
          <c:spPr>
            <a:ln w="44450" cap="rnd">
              <a:solidFill>
                <a:srgbClr val="C00000"/>
              </a:solidFill>
              <a:round/>
            </a:ln>
            <a:effectLst/>
          </c:spPr>
          <c:marker>
            <c:symbol val="none"/>
          </c:marker>
          <c:cat>
            <c:strRef>
              <c:f>Sheet1!$A$2:$A$9</c:f>
              <c:strCache>
                <c:ptCount val="8"/>
                <c:pt idx="0">
                  <c:v>2006-07</c:v>
                </c:pt>
                <c:pt idx="1">
                  <c:v>2007-08</c:v>
                </c:pt>
                <c:pt idx="2">
                  <c:v>2008-09</c:v>
                </c:pt>
                <c:pt idx="3">
                  <c:v>2009-10</c:v>
                </c:pt>
                <c:pt idx="4">
                  <c:v>2010-11</c:v>
                </c:pt>
                <c:pt idx="5">
                  <c:v>2011-12</c:v>
                </c:pt>
                <c:pt idx="6">
                  <c:v>2012-13</c:v>
                </c:pt>
                <c:pt idx="7">
                  <c:v>2013-14</c:v>
                </c:pt>
              </c:strCache>
            </c:strRef>
          </c:cat>
          <c:val>
            <c:numRef>
              <c:f>Sheet1!$D$2:$D$9</c:f>
              <c:numCache>
                <c:formatCode>0%</c:formatCode>
                <c:ptCount val="8"/>
                <c:pt idx="0">
                  <c:v>0.01</c:v>
                </c:pt>
                <c:pt idx="1">
                  <c:v>2.1000000000000001E-2</c:v>
                </c:pt>
                <c:pt idx="2">
                  <c:v>2.1000000000000001E-2</c:v>
                </c:pt>
                <c:pt idx="3">
                  <c:v>3.3000000000000002E-2</c:v>
                </c:pt>
                <c:pt idx="4">
                  <c:v>2.9000000000000001E-2</c:v>
                </c:pt>
                <c:pt idx="5">
                  <c:v>2.8000000000000001E-2</c:v>
                </c:pt>
                <c:pt idx="6">
                  <c:v>2.5999999999999999E-2</c:v>
                </c:pt>
                <c:pt idx="7">
                  <c:v>1.9E-2</c:v>
                </c:pt>
              </c:numCache>
            </c:numRef>
          </c:val>
          <c:smooth val="0"/>
          <c:extLst xmlns:c16r2="http://schemas.microsoft.com/office/drawing/2015/06/chart">
            <c:ext xmlns:c16="http://schemas.microsoft.com/office/drawing/2014/chart" uri="{C3380CC4-5D6E-409C-BE32-E72D297353CC}">
              <c16:uniqueId val="{00000002-CAF1-4718-8FBA-B3EC0F9D5230}"/>
            </c:ext>
          </c:extLst>
        </c:ser>
        <c:dLbls>
          <c:showLegendKey val="0"/>
          <c:showVal val="0"/>
          <c:showCatName val="0"/>
          <c:showSerName val="0"/>
          <c:showPercent val="0"/>
          <c:showBubbleSize val="0"/>
        </c:dLbls>
        <c:smooth val="0"/>
        <c:axId val="246096576"/>
        <c:axId val="246096968"/>
      </c:lineChart>
      <c:catAx>
        <c:axId val="2460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246096968"/>
        <c:crosses val="autoZero"/>
        <c:auto val="1"/>
        <c:lblAlgn val="ctr"/>
        <c:lblOffset val="100"/>
        <c:noMultiLvlLbl val="0"/>
      </c:catAx>
      <c:valAx>
        <c:axId val="246096968"/>
        <c:scaling>
          <c:orientation val="minMax"/>
          <c:max val="1"/>
          <c:min val="0"/>
        </c:scaling>
        <c:delete val="0"/>
        <c:axPos val="l"/>
        <c:majorGridlines>
          <c:spPr>
            <a:ln w="6350"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2460965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chemeClr val="accent5">
                  <a:lumMod val="50000"/>
                </a:schemeClr>
              </a:solidFill>
            </c:spPr>
          </c:dPt>
          <c:dPt>
            <c:idx val="2"/>
            <c:invertIfNegative val="0"/>
            <c:bubble3D val="0"/>
            <c:spPr>
              <a:solidFill>
                <a:schemeClr val="bg1">
                  <a:lumMod val="75000"/>
                </a:schemeClr>
              </a:solidFill>
            </c:spPr>
          </c:dPt>
          <c:dPt>
            <c:idx val="3"/>
            <c:invertIfNegative val="0"/>
            <c:bubble3D val="0"/>
            <c:spPr>
              <a:solidFill>
                <a:schemeClr val="bg1">
                  <a:lumMod val="50000"/>
                </a:schemeClr>
              </a:solidFill>
            </c:spPr>
          </c:dPt>
          <c:cat>
            <c:strRef>
              <c:f>'Q3 Q4'!$G$5:$J$5</c:f>
              <c:strCache>
                <c:ptCount val="4"/>
                <c:pt idx="0">
                  <c:v>Not at all</c:v>
                </c:pt>
                <c:pt idx="1">
                  <c:v>Some</c:v>
                </c:pt>
                <c:pt idx="2">
                  <c:v>A good amount</c:v>
                </c:pt>
                <c:pt idx="3">
                  <c:v>A lot</c:v>
                </c:pt>
              </c:strCache>
            </c:strRef>
          </c:cat>
          <c:val>
            <c:numRef>
              <c:f>'Q3 Q4'!$G$6:$J$6</c:f>
              <c:numCache>
                <c:formatCode>General</c:formatCode>
                <c:ptCount val="4"/>
                <c:pt idx="0">
                  <c:v>2.11</c:v>
                </c:pt>
                <c:pt idx="1">
                  <c:v>31.65</c:v>
                </c:pt>
                <c:pt idx="2">
                  <c:v>40.08</c:v>
                </c:pt>
                <c:pt idx="3">
                  <c:v>26.16</c:v>
                </c:pt>
              </c:numCache>
            </c:numRef>
          </c:val>
        </c:ser>
        <c:dLbls>
          <c:showLegendKey val="0"/>
          <c:showVal val="0"/>
          <c:showCatName val="0"/>
          <c:showSerName val="0"/>
          <c:showPercent val="0"/>
          <c:showBubbleSize val="0"/>
        </c:dLbls>
        <c:gapWidth val="78"/>
        <c:axId val="243343344"/>
        <c:axId val="243324272"/>
      </c:barChart>
      <c:catAx>
        <c:axId val="243343344"/>
        <c:scaling>
          <c:orientation val="minMax"/>
        </c:scaling>
        <c:delete val="0"/>
        <c:axPos val="b"/>
        <c:numFmt formatCode="General" sourceLinked="0"/>
        <c:majorTickMark val="out"/>
        <c:minorTickMark val="none"/>
        <c:tickLblPos val="nextTo"/>
        <c:crossAx val="243324272"/>
        <c:crosses val="autoZero"/>
        <c:auto val="1"/>
        <c:lblAlgn val="ctr"/>
        <c:lblOffset val="100"/>
        <c:noMultiLvlLbl val="0"/>
      </c:catAx>
      <c:valAx>
        <c:axId val="243324272"/>
        <c:scaling>
          <c:orientation val="minMax"/>
          <c:max val="50"/>
        </c:scaling>
        <c:delete val="0"/>
        <c:axPos val="l"/>
        <c:majorGridlines/>
        <c:title>
          <c:tx>
            <c:rich>
              <a:bodyPr rot="-5400000" vert="horz"/>
              <a:lstStyle/>
              <a:p>
                <a:pPr>
                  <a:defRPr/>
                </a:pPr>
                <a:r>
                  <a:rPr lang="en-US"/>
                  <a:t>Percent of Principals</a:t>
                </a:r>
              </a:p>
            </c:rich>
          </c:tx>
          <c:overlay val="0"/>
        </c:title>
        <c:numFmt formatCode="General" sourceLinked="1"/>
        <c:majorTickMark val="out"/>
        <c:minorTickMark val="none"/>
        <c:tickLblPos val="nextTo"/>
        <c:crossAx val="243343344"/>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642585301837271"/>
          <c:y val="6.4166666666666664E-2"/>
          <c:w val="0.79301859142607178"/>
          <c:h val="0.72711490364037845"/>
        </c:manualLayout>
      </c:layout>
      <c:barChart>
        <c:barDir val="col"/>
        <c:grouping val="clustered"/>
        <c:varyColors val="0"/>
        <c:ser>
          <c:idx val="0"/>
          <c:order val="0"/>
          <c:spPr>
            <a:solidFill>
              <a:schemeClr val="bg1">
                <a:lumMod val="50000"/>
              </a:schemeClr>
            </a:solidFill>
          </c:spPr>
          <c:invertIfNegative val="0"/>
          <c:dPt>
            <c:idx val="0"/>
            <c:invertIfNegative val="0"/>
            <c:bubble3D val="0"/>
            <c:spPr>
              <a:solidFill>
                <a:srgbClr val="5B9BD5">
                  <a:lumMod val="60000"/>
                  <a:lumOff val="40000"/>
                </a:srgbClr>
              </a:solidFill>
            </c:spPr>
          </c:dPt>
          <c:dPt>
            <c:idx val="1"/>
            <c:invertIfNegative val="0"/>
            <c:bubble3D val="0"/>
            <c:spPr>
              <a:solidFill>
                <a:srgbClr val="4472C4">
                  <a:lumMod val="50000"/>
                </a:srgbClr>
              </a:solidFill>
            </c:spPr>
          </c:dPt>
          <c:dPt>
            <c:idx val="2"/>
            <c:invertIfNegative val="0"/>
            <c:bubble3D val="0"/>
            <c:spPr>
              <a:solidFill>
                <a:sysClr val="window" lastClr="FFFFFF">
                  <a:lumMod val="75000"/>
                </a:sysClr>
              </a:solidFill>
            </c:spPr>
          </c:dPt>
          <c:cat>
            <c:strRef>
              <c:f>'Q3 Q4'!$G$18:$J$18</c:f>
              <c:strCache>
                <c:ptCount val="4"/>
                <c:pt idx="0">
                  <c:v>Not at all</c:v>
                </c:pt>
                <c:pt idx="1">
                  <c:v>Some</c:v>
                </c:pt>
                <c:pt idx="2">
                  <c:v>A good amount</c:v>
                </c:pt>
                <c:pt idx="3">
                  <c:v>A lot</c:v>
                </c:pt>
              </c:strCache>
            </c:strRef>
          </c:cat>
          <c:val>
            <c:numRef>
              <c:f>'Q3 Q4'!$G$19:$J$19</c:f>
              <c:numCache>
                <c:formatCode>General</c:formatCode>
                <c:ptCount val="4"/>
                <c:pt idx="0">
                  <c:v>0.83</c:v>
                </c:pt>
                <c:pt idx="1">
                  <c:v>9.92</c:v>
                </c:pt>
                <c:pt idx="2">
                  <c:v>52.48</c:v>
                </c:pt>
                <c:pt idx="3">
                  <c:v>36.78</c:v>
                </c:pt>
              </c:numCache>
            </c:numRef>
          </c:val>
        </c:ser>
        <c:dLbls>
          <c:showLegendKey val="0"/>
          <c:showVal val="0"/>
          <c:showCatName val="0"/>
          <c:showSerName val="0"/>
          <c:showPercent val="0"/>
          <c:showBubbleSize val="0"/>
        </c:dLbls>
        <c:gapWidth val="80"/>
        <c:axId val="243322560"/>
        <c:axId val="160007976"/>
      </c:barChart>
      <c:catAx>
        <c:axId val="243322560"/>
        <c:scaling>
          <c:orientation val="minMax"/>
        </c:scaling>
        <c:delete val="0"/>
        <c:axPos val="b"/>
        <c:numFmt formatCode="General" sourceLinked="0"/>
        <c:majorTickMark val="out"/>
        <c:minorTickMark val="none"/>
        <c:tickLblPos val="nextTo"/>
        <c:crossAx val="160007976"/>
        <c:crosses val="autoZero"/>
        <c:auto val="1"/>
        <c:lblAlgn val="ctr"/>
        <c:lblOffset val="100"/>
        <c:noMultiLvlLbl val="0"/>
      </c:catAx>
      <c:valAx>
        <c:axId val="160007976"/>
        <c:scaling>
          <c:orientation val="minMax"/>
          <c:max val="50"/>
        </c:scaling>
        <c:delete val="0"/>
        <c:axPos val="l"/>
        <c:majorGridlines/>
        <c:title>
          <c:tx>
            <c:rich>
              <a:bodyPr rot="-5400000" vert="horz"/>
              <a:lstStyle/>
              <a:p>
                <a:pPr>
                  <a:defRPr b="0"/>
                </a:pPr>
                <a:r>
                  <a:rPr lang="en-US" b="0"/>
                  <a:t>Percent of Principals</a:t>
                </a:r>
              </a:p>
            </c:rich>
          </c:tx>
          <c:overlay val="0"/>
        </c:title>
        <c:numFmt formatCode="General" sourceLinked="1"/>
        <c:majorTickMark val="out"/>
        <c:minorTickMark val="none"/>
        <c:tickLblPos val="nextTo"/>
        <c:crossAx val="243322560"/>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chemeClr val="accent5">
                  <a:lumMod val="50000"/>
                </a:schemeClr>
              </a:solidFill>
            </c:spPr>
          </c:dPt>
          <c:dPt>
            <c:idx val="2"/>
            <c:invertIfNegative val="0"/>
            <c:bubble3D val="0"/>
            <c:spPr>
              <a:solidFill>
                <a:schemeClr val="bg1">
                  <a:lumMod val="75000"/>
                </a:schemeClr>
              </a:solidFill>
            </c:spPr>
          </c:dPt>
          <c:dPt>
            <c:idx val="3"/>
            <c:invertIfNegative val="0"/>
            <c:bubble3D val="0"/>
            <c:spPr>
              <a:solidFill>
                <a:schemeClr val="bg1">
                  <a:lumMod val="50000"/>
                </a:schemeClr>
              </a:solidFill>
            </c:spPr>
          </c:dPt>
          <c:cat>
            <c:strRef>
              <c:f>'Q3 Q4'!$G$43:$J$43</c:f>
              <c:strCache>
                <c:ptCount val="4"/>
                <c:pt idx="0">
                  <c:v>Not at all</c:v>
                </c:pt>
                <c:pt idx="1">
                  <c:v>Some</c:v>
                </c:pt>
                <c:pt idx="2">
                  <c:v>A good amount</c:v>
                </c:pt>
                <c:pt idx="3">
                  <c:v>A lot</c:v>
                </c:pt>
              </c:strCache>
            </c:strRef>
          </c:cat>
          <c:val>
            <c:numRef>
              <c:f>'Q3 Q4'!$G$44:$J$44</c:f>
              <c:numCache>
                <c:formatCode>General</c:formatCode>
                <c:ptCount val="4"/>
                <c:pt idx="0">
                  <c:v>10.220000000000001</c:v>
                </c:pt>
                <c:pt idx="1">
                  <c:v>32</c:v>
                </c:pt>
                <c:pt idx="2">
                  <c:v>31.11</c:v>
                </c:pt>
                <c:pt idx="3">
                  <c:v>26.67</c:v>
                </c:pt>
              </c:numCache>
            </c:numRef>
          </c:val>
        </c:ser>
        <c:dLbls>
          <c:showLegendKey val="0"/>
          <c:showVal val="0"/>
          <c:showCatName val="0"/>
          <c:showSerName val="0"/>
          <c:showPercent val="0"/>
          <c:showBubbleSize val="0"/>
        </c:dLbls>
        <c:gapWidth val="78"/>
        <c:axId val="157789376"/>
        <c:axId val="243511864"/>
      </c:barChart>
      <c:catAx>
        <c:axId val="157789376"/>
        <c:scaling>
          <c:orientation val="minMax"/>
        </c:scaling>
        <c:delete val="0"/>
        <c:axPos val="b"/>
        <c:numFmt formatCode="General" sourceLinked="0"/>
        <c:majorTickMark val="out"/>
        <c:minorTickMark val="none"/>
        <c:tickLblPos val="nextTo"/>
        <c:crossAx val="243511864"/>
        <c:crosses val="autoZero"/>
        <c:auto val="1"/>
        <c:lblAlgn val="ctr"/>
        <c:lblOffset val="100"/>
        <c:noMultiLvlLbl val="0"/>
      </c:catAx>
      <c:valAx>
        <c:axId val="243511864"/>
        <c:scaling>
          <c:orientation val="minMax"/>
          <c:max val="50"/>
        </c:scaling>
        <c:delete val="0"/>
        <c:axPos val="l"/>
        <c:majorGridlines/>
        <c:title>
          <c:tx>
            <c:rich>
              <a:bodyPr rot="-5400000" vert="horz"/>
              <a:lstStyle/>
              <a:p>
                <a:pPr>
                  <a:defRPr/>
                </a:pPr>
                <a:r>
                  <a:rPr lang="en-US"/>
                  <a:t>Percent of Principals</a:t>
                </a:r>
              </a:p>
            </c:rich>
          </c:tx>
          <c:overlay val="0"/>
        </c:title>
        <c:numFmt formatCode="General" sourceLinked="1"/>
        <c:majorTickMark val="out"/>
        <c:minorTickMark val="none"/>
        <c:tickLblPos val="nextTo"/>
        <c:crossAx val="157789376"/>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chemeClr val="accent5">
                  <a:lumMod val="50000"/>
                </a:schemeClr>
              </a:solidFill>
            </c:spPr>
          </c:dPt>
          <c:dPt>
            <c:idx val="2"/>
            <c:invertIfNegative val="0"/>
            <c:bubble3D val="0"/>
            <c:spPr>
              <a:solidFill>
                <a:schemeClr val="bg1">
                  <a:lumMod val="75000"/>
                </a:schemeClr>
              </a:solidFill>
            </c:spPr>
          </c:dPt>
          <c:dPt>
            <c:idx val="3"/>
            <c:invertIfNegative val="0"/>
            <c:bubble3D val="0"/>
            <c:spPr>
              <a:solidFill>
                <a:schemeClr val="bg1">
                  <a:lumMod val="50000"/>
                </a:schemeClr>
              </a:solidFill>
            </c:spPr>
          </c:dPt>
          <c:cat>
            <c:strRef>
              <c:f>'Q3 Q4'!$G$55:$J$55</c:f>
              <c:strCache>
                <c:ptCount val="4"/>
                <c:pt idx="0">
                  <c:v>Not at all</c:v>
                </c:pt>
                <c:pt idx="1">
                  <c:v>Some</c:v>
                </c:pt>
                <c:pt idx="2">
                  <c:v>A good amount</c:v>
                </c:pt>
                <c:pt idx="3">
                  <c:v>A lot</c:v>
                </c:pt>
              </c:strCache>
            </c:strRef>
          </c:cat>
          <c:val>
            <c:numRef>
              <c:f>'Q3 Q4'!$G$56:$J$56</c:f>
              <c:numCache>
                <c:formatCode>General</c:formatCode>
                <c:ptCount val="4"/>
                <c:pt idx="0">
                  <c:v>4.26</c:v>
                </c:pt>
                <c:pt idx="1">
                  <c:v>18.3</c:v>
                </c:pt>
                <c:pt idx="2">
                  <c:v>40</c:v>
                </c:pt>
                <c:pt idx="3">
                  <c:v>37.450000000000003</c:v>
                </c:pt>
              </c:numCache>
            </c:numRef>
          </c:val>
        </c:ser>
        <c:dLbls>
          <c:showLegendKey val="0"/>
          <c:showVal val="0"/>
          <c:showCatName val="0"/>
          <c:showSerName val="0"/>
          <c:showPercent val="0"/>
          <c:showBubbleSize val="0"/>
        </c:dLbls>
        <c:gapWidth val="78"/>
        <c:axId val="243512648"/>
        <c:axId val="243513040"/>
      </c:barChart>
      <c:catAx>
        <c:axId val="243512648"/>
        <c:scaling>
          <c:orientation val="minMax"/>
        </c:scaling>
        <c:delete val="0"/>
        <c:axPos val="b"/>
        <c:numFmt formatCode="General" sourceLinked="0"/>
        <c:majorTickMark val="out"/>
        <c:minorTickMark val="none"/>
        <c:tickLblPos val="nextTo"/>
        <c:crossAx val="243513040"/>
        <c:crosses val="autoZero"/>
        <c:auto val="1"/>
        <c:lblAlgn val="ctr"/>
        <c:lblOffset val="100"/>
        <c:noMultiLvlLbl val="0"/>
      </c:catAx>
      <c:valAx>
        <c:axId val="243513040"/>
        <c:scaling>
          <c:orientation val="minMax"/>
          <c:max val="50"/>
        </c:scaling>
        <c:delete val="0"/>
        <c:axPos val="l"/>
        <c:majorGridlines/>
        <c:title>
          <c:tx>
            <c:rich>
              <a:bodyPr rot="-5400000" vert="horz"/>
              <a:lstStyle/>
              <a:p>
                <a:pPr>
                  <a:defRPr/>
                </a:pPr>
                <a:r>
                  <a:rPr lang="en-US"/>
                  <a:t>Percent of Principals</a:t>
                </a:r>
              </a:p>
            </c:rich>
          </c:tx>
          <c:overlay val="0"/>
        </c:title>
        <c:numFmt formatCode="General" sourceLinked="1"/>
        <c:majorTickMark val="out"/>
        <c:minorTickMark val="none"/>
        <c:tickLblPos val="nextTo"/>
        <c:crossAx val="243512648"/>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80599084358025"/>
          <c:y val="5.4898142366774809E-2"/>
          <c:w val="0.80387292928748633"/>
          <c:h val="0.73863329443121717"/>
        </c:manualLayout>
      </c:layout>
      <c:barChart>
        <c:barDir val="col"/>
        <c:grouping val="cluster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chemeClr val="accent5">
                  <a:lumMod val="50000"/>
                </a:schemeClr>
              </a:solidFill>
            </c:spPr>
          </c:dPt>
          <c:dPt>
            <c:idx val="2"/>
            <c:invertIfNegative val="0"/>
            <c:bubble3D val="0"/>
            <c:spPr>
              <a:solidFill>
                <a:schemeClr val="bg1">
                  <a:lumMod val="75000"/>
                </a:schemeClr>
              </a:solidFill>
            </c:spPr>
          </c:dPt>
          <c:dPt>
            <c:idx val="3"/>
            <c:invertIfNegative val="0"/>
            <c:bubble3D val="0"/>
            <c:spPr>
              <a:solidFill>
                <a:schemeClr val="bg1">
                  <a:lumMod val="50000"/>
                </a:schemeClr>
              </a:solidFill>
            </c:spPr>
          </c:dPt>
          <c:cat>
            <c:strRef>
              <c:f>Sheet1!$L$7:$O$7</c:f>
              <c:strCache>
                <c:ptCount val="4"/>
                <c:pt idx="0">
                  <c:v>Not at all</c:v>
                </c:pt>
                <c:pt idx="1">
                  <c:v>Some</c:v>
                </c:pt>
                <c:pt idx="2">
                  <c:v>A good amount</c:v>
                </c:pt>
                <c:pt idx="3">
                  <c:v>A lot</c:v>
                </c:pt>
              </c:strCache>
            </c:strRef>
          </c:cat>
          <c:val>
            <c:numRef>
              <c:f>Sheet1!$L$8:$O$8</c:f>
              <c:numCache>
                <c:formatCode>General</c:formatCode>
                <c:ptCount val="4"/>
                <c:pt idx="0">
                  <c:v>3.61</c:v>
                </c:pt>
                <c:pt idx="1">
                  <c:v>9.64</c:v>
                </c:pt>
                <c:pt idx="2">
                  <c:v>38.549999999999997</c:v>
                </c:pt>
                <c:pt idx="3">
                  <c:v>48.19</c:v>
                </c:pt>
              </c:numCache>
            </c:numRef>
          </c:val>
        </c:ser>
        <c:dLbls>
          <c:showLegendKey val="0"/>
          <c:showVal val="0"/>
          <c:showCatName val="0"/>
          <c:showSerName val="0"/>
          <c:showPercent val="0"/>
          <c:showBubbleSize val="0"/>
        </c:dLbls>
        <c:gapWidth val="78"/>
        <c:axId val="243513824"/>
        <c:axId val="243514216"/>
      </c:barChart>
      <c:catAx>
        <c:axId val="243513824"/>
        <c:scaling>
          <c:orientation val="minMax"/>
        </c:scaling>
        <c:delete val="0"/>
        <c:axPos val="b"/>
        <c:numFmt formatCode="General" sourceLinked="0"/>
        <c:majorTickMark val="out"/>
        <c:minorTickMark val="none"/>
        <c:tickLblPos val="nextTo"/>
        <c:crossAx val="243514216"/>
        <c:crosses val="autoZero"/>
        <c:auto val="1"/>
        <c:lblAlgn val="ctr"/>
        <c:lblOffset val="100"/>
        <c:noMultiLvlLbl val="0"/>
      </c:catAx>
      <c:valAx>
        <c:axId val="243514216"/>
        <c:scaling>
          <c:orientation val="minMax"/>
          <c:max val="50"/>
        </c:scaling>
        <c:delete val="0"/>
        <c:axPos val="l"/>
        <c:majorGridlines/>
        <c:title>
          <c:tx>
            <c:rich>
              <a:bodyPr rot="-5400000" vert="horz"/>
              <a:lstStyle/>
              <a:p>
                <a:pPr>
                  <a:defRPr/>
                </a:pPr>
                <a:r>
                  <a:rPr lang="en-US"/>
                  <a:t>Percent of Principals</a:t>
                </a:r>
              </a:p>
            </c:rich>
          </c:tx>
          <c:overlay val="0"/>
        </c:title>
        <c:numFmt formatCode="General" sourceLinked="1"/>
        <c:majorTickMark val="out"/>
        <c:minorTickMark val="none"/>
        <c:tickLblPos val="nextTo"/>
        <c:crossAx val="243513824"/>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30796150481189"/>
          <c:y val="5.9039442986293378E-2"/>
          <c:w val="0.80969203849518812"/>
          <c:h val="0.72604476523767858"/>
        </c:manualLayout>
      </c:layout>
      <c:barChart>
        <c:barDir val="col"/>
        <c:grouping val="cluster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chemeClr val="accent5">
                  <a:lumMod val="50000"/>
                </a:schemeClr>
              </a:solidFill>
            </c:spPr>
          </c:dPt>
          <c:dPt>
            <c:idx val="2"/>
            <c:invertIfNegative val="0"/>
            <c:bubble3D val="0"/>
            <c:spPr>
              <a:solidFill>
                <a:schemeClr val="bg1">
                  <a:lumMod val="75000"/>
                </a:schemeClr>
              </a:solidFill>
            </c:spPr>
          </c:dPt>
          <c:dPt>
            <c:idx val="3"/>
            <c:invertIfNegative val="0"/>
            <c:bubble3D val="0"/>
            <c:spPr>
              <a:solidFill>
                <a:schemeClr val="bg1">
                  <a:lumMod val="50000"/>
                </a:schemeClr>
              </a:solidFill>
            </c:spPr>
          </c:dPt>
          <c:cat>
            <c:strRef>
              <c:f>Sheet1!$L$32:$O$32</c:f>
              <c:strCache>
                <c:ptCount val="4"/>
                <c:pt idx="0">
                  <c:v>Not at all</c:v>
                </c:pt>
                <c:pt idx="1">
                  <c:v>Some</c:v>
                </c:pt>
                <c:pt idx="2">
                  <c:v>A good amount</c:v>
                </c:pt>
                <c:pt idx="3">
                  <c:v>A lot</c:v>
                </c:pt>
              </c:strCache>
            </c:strRef>
          </c:cat>
          <c:val>
            <c:numRef>
              <c:f>Sheet1!$L$33:$O$33</c:f>
              <c:numCache>
                <c:formatCode>General</c:formatCode>
                <c:ptCount val="4"/>
                <c:pt idx="0">
                  <c:v>5.45</c:v>
                </c:pt>
                <c:pt idx="1">
                  <c:v>20</c:v>
                </c:pt>
                <c:pt idx="2">
                  <c:v>34.549999999999997</c:v>
                </c:pt>
                <c:pt idx="3">
                  <c:v>40</c:v>
                </c:pt>
              </c:numCache>
            </c:numRef>
          </c:val>
        </c:ser>
        <c:dLbls>
          <c:showLegendKey val="0"/>
          <c:showVal val="0"/>
          <c:showCatName val="0"/>
          <c:showSerName val="0"/>
          <c:showPercent val="0"/>
          <c:showBubbleSize val="0"/>
        </c:dLbls>
        <c:gapWidth val="78"/>
        <c:axId val="243515000"/>
        <c:axId val="243515392"/>
      </c:barChart>
      <c:catAx>
        <c:axId val="243515000"/>
        <c:scaling>
          <c:orientation val="minMax"/>
        </c:scaling>
        <c:delete val="0"/>
        <c:axPos val="b"/>
        <c:numFmt formatCode="General" sourceLinked="0"/>
        <c:majorTickMark val="out"/>
        <c:minorTickMark val="none"/>
        <c:tickLblPos val="nextTo"/>
        <c:crossAx val="243515392"/>
        <c:crosses val="autoZero"/>
        <c:auto val="1"/>
        <c:lblAlgn val="ctr"/>
        <c:lblOffset val="100"/>
        <c:noMultiLvlLbl val="0"/>
      </c:catAx>
      <c:valAx>
        <c:axId val="243515392"/>
        <c:scaling>
          <c:orientation val="minMax"/>
          <c:max val="50"/>
        </c:scaling>
        <c:delete val="0"/>
        <c:axPos val="l"/>
        <c:majorGridlines/>
        <c:title>
          <c:tx>
            <c:rich>
              <a:bodyPr rot="-5400000" vert="horz"/>
              <a:lstStyle/>
              <a:p>
                <a:pPr>
                  <a:defRPr/>
                </a:pPr>
                <a:r>
                  <a:rPr lang="en-US"/>
                  <a:t>Percent of Prinicpals</a:t>
                </a:r>
              </a:p>
            </c:rich>
          </c:tx>
          <c:overlay val="0"/>
        </c:title>
        <c:numFmt formatCode="General" sourceLinked="1"/>
        <c:majorTickMark val="out"/>
        <c:minorTickMark val="none"/>
        <c:tickLblPos val="nextTo"/>
        <c:crossAx val="243515000"/>
        <c:crosses val="autoZero"/>
        <c:crossBetween val="between"/>
        <c:majorUnit val="10"/>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'[PrincipalStrategies_Survey_Corr_Jan27th (2).xlsx]Sheet1'!$H$17:$H$18</c:f>
              <c:strCache>
                <c:ptCount val="1"/>
                <c:pt idx="0">
                  <c:v>Improve None or Some</c:v>
                </c:pt>
              </c:strCache>
            </c:strRef>
          </c:tx>
          <c:spPr>
            <a:solidFill>
              <a:schemeClr val="accent5">
                <a:lumMod val="50000"/>
              </a:schemeClr>
            </a:solidFill>
          </c:spPr>
          <c:invertIfNegative val="0"/>
          <c:cat>
            <c:strRef>
              <c:f>'[PrincipalStrategies_Survey_Corr_Jan27th (2).xlsx]Sheet1'!$G$19:$G$21</c:f>
              <c:strCache>
                <c:ptCount val="3"/>
                <c:pt idx="0">
                  <c:v>None or Some</c:v>
                </c:pt>
                <c:pt idx="1">
                  <c:v>Good Amount</c:v>
                </c:pt>
                <c:pt idx="2">
                  <c:v>A Lot</c:v>
                </c:pt>
              </c:strCache>
            </c:strRef>
          </c:cat>
          <c:val>
            <c:numRef>
              <c:f>'[PrincipalStrategies_Survey_Corr_Jan27th (2).xlsx]Sheet1'!$H$19:$H$21</c:f>
              <c:numCache>
                <c:formatCode>General</c:formatCode>
                <c:ptCount val="3"/>
                <c:pt idx="0">
                  <c:v>29.17</c:v>
                </c:pt>
                <c:pt idx="1">
                  <c:v>22.47</c:v>
                </c:pt>
                <c:pt idx="2">
                  <c:v>17.239999999999998</c:v>
                </c:pt>
              </c:numCache>
            </c:numRef>
          </c:val>
        </c:ser>
        <c:ser>
          <c:idx val="1"/>
          <c:order val="1"/>
          <c:tx>
            <c:strRef>
              <c:f>'[PrincipalStrategies_Survey_Corr_Jan27th (2).xlsx]Sheet1'!$I$17:$I$18</c:f>
              <c:strCache>
                <c:ptCount val="1"/>
                <c:pt idx="0">
                  <c:v>Improve A Lot</c:v>
                </c:pt>
              </c:strCache>
            </c:strRef>
          </c:tx>
          <c:spPr>
            <a:solidFill>
              <a:schemeClr val="bg1">
                <a:lumMod val="50000"/>
              </a:schemeClr>
            </a:solidFill>
          </c:spPr>
          <c:invertIfNegative val="0"/>
          <c:cat>
            <c:strRef>
              <c:f>'[PrincipalStrategies_Survey_Corr_Jan27th (2).xlsx]Sheet1'!$G$19:$G$21</c:f>
              <c:strCache>
                <c:ptCount val="3"/>
                <c:pt idx="0">
                  <c:v>None or Some</c:v>
                </c:pt>
                <c:pt idx="1">
                  <c:v>Good Amount</c:v>
                </c:pt>
                <c:pt idx="2">
                  <c:v>A Lot</c:v>
                </c:pt>
              </c:strCache>
            </c:strRef>
          </c:cat>
          <c:val>
            <c:numRef>
              <c:f>'[PrincipalStrategies_Survey_Corr_Jan27th (2).xlsx]Sheet1'!$I$19:$I$21</c:f>
              <c:numCache>
                <c:formatCode>General</c:formatCode>
                <c:ptCount val="3"/>
                <c:pt idx="0">
                  <c:v>17.239999999999998</c:v>
                </c:pt>
                <c:pt idx="1">
                  <c:v>32.76</c:v>
                </c:pt>
                <c:pt idx="2">
                  <c:v>50</c:v>
                </c:pt>
              </c:numCache>
            </c:numRef>
          </c:val>
        </c:ser>
        <c:dLbls>
          <c:showLegendKey val="0"/>
          <c:showVal val="0"/>
          <c:showCatName val="0"/>
          <c:showSerName val="0"/>
          <c:showPercent val="0"/>
          <c:showBubbleSize val="0"/>
        </c:dLbls>
        <c:gapWidth val="81"/>
        <c:axId val="243605920"/>
        <c:axId val="243606312"/>
      </c:barChart>
      <c:catAx>
        <c:axId val="243605920"/>
        <c:scaling>
          <c:orientation val="minMax"/>
        </c:scaling>
        <c:delete val="0"/>
        <c:axPos val="b"/>
        <c:numFmt formatCode="General" sourceLinked="0"/>
        <c:majorTickMark val="out"/>
        <c:minorTickMark val="none"/>
        <c:tickLblPos val="nextTo"/>
        <c:txPr>
          <a:bodyPr/>
          <a:lstStyle/>
          <a:p>
            <a:pPr>
              <a:defRPr sz="1800"/>
            </a:pPr>
            <a:endParaRPr lang="en-US"/>
          </a:p>
        </c:txPr>
        <c:crossAx val="243606312"/>
        <c:crosses val="autoZero"/>
        <c:auto val="1"/>
        <c:lblAlgn val="ctr"/>
        <c:lblOffset val="100"/>
        <c:noMultiLvlLbl val="0"/>
      </c:catAx>
      <c:valAx>
        <c:axId val="243606312"/>
        <c:scaling>
          <c:orientation val="minMax"/>
          <c:max val="60"/>
        </c:scaling>
        <c:delete val="0"/>
        <c:axPos val="l"/>
        <c:majorGridlines/>
        <c:numFmt formatCode="General" sourceLinked="1"/>
        <c:majorTickMark val="out"/>
        <c:minorTickMark val="none"/>
        <c:tickLblPos val="nextTo"/>
        <c:crossAx val="243605920"/>
        <c:crosses val="autoZero"/>
        <c:crossBetween val="between"/>
        <c:majorUnit val="10"/>
      </c:valAx>
    </c:plotArea>
    <c:legend>
      <c:legendPos val="b"/>
      <c:overlay val="0"/>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'[PrincipalStrategies_Survey_Corr_Jan27th (2).xlsx]Sheet1'!$H$45:$H$46</c:f>
              <c:strCache>
                <c:ptCount val="1"/>
                <c:pt idx="0">
                  <c:v>Improve None or Some</c:v>
                </c:pt>
              </c:strCache>
            </c:strRef>
          </c:tx>
          <c:spPr>
            <a:solidFill>
              <a:schemeClr val="accent5">
                <a:lumMod val="50000"/>
              </a:schemeClr>
            </a:solidFill>
          </c:spPr>
          <c:invertIfNegative val="0"/>
          <c:cat>
            <c:strRef>
              <c:f>'[PrincipalStrategies_Survey_Corr_Jan27th (2).xlsx]Sheet1'!$G$47:$G$49</c:f>
              <c:strCache>
                <c:ptCount val="3"/>
                <c:pt idx="0">
                  <c:v>None or Some</c:v>
                </c:pt>
                <c:pt idx="1">
                  <c:v>Good Amount</c:v>
                </c:pt>
                <c:pt idx="2">
                  <c:v>A Lot</c:v>
                </c:pt>
              </c:strCache>
            </c:strRef>
          </c:cat>
          <c:val>
            <c:numRef>
              <c:f>'[PrincipalStrategies_Survey_Corr_Jan27th (2).xlsx]Sheet1'!$H$47:$H$49</c:f>
              <c:numCache>
                <c:formatCode>General</c:formatCode>
                <c:ptCount val="3"/>
                <c:pt idx="0">
                  <c:v>56.76</c:v>
                </c:pt>
                <c:pt idx="1">
                  <c:v>40.96</c:v>
                </c:pt>
                <c:pt idx="2">
                  <c:v>25.45</c:v>
                </c:pt>
              </c:numCache>
            </c:numRef>
          </c:val>
        </c:ser>
        <c:ser>
          <c:idx val="1"/>
          <c:order val="1"/>
          <c:tx>
            <c:strRef>
              <c:f>'[PrincipalStrategies_Survey_Corr_Jan27th (2).xlsx]Sheet1'!$I$45:$I$46</c:f>
              <c:strCache>
                <c:ptCount val="1"/>
                <c:pt idx="0">
                  <c:v>Improve A Lot</c:v>
                </c:pt>
              </c:strCache>
            </c:strRef>
          </c:tx>
          <c:spPr>
            <a:solidFill>
              <a:schemeClr val="bg1">
                <a:lumMod val="50000"/>
              </a:schemeClr>
            </a:solidFill>
          </c:spPr>
          <c:invertIfNegative val="0"/>
          <c:cat>
            <c:strRef>
              <c:f>'[PrincipalStrategies_Survey_Corr_Jan27th (2).xlsx]Sheet1'!$G$47:$G$49</c:f>
              <c:strCache>
                <c:ptCount val="3"/>
                <c:pt idx="0">
                  <c:v>None or Some</c:v>
                </c:pt>
                <c:pt idx="1">
                  <c:v>Good Amount</c:v>
                </c:pt>
                <c:pt idx="2">
                  <c:v>A Lot</c:v>
                </c:pt>
              </c:strCache>
            </c:strRef>
          </c:cat>
          <c:val>
            <c:numRef>
              <c:f>'[PrincipalStrategies_Survey_Corr_Jan27th (2).xlsx]Sheet1'!$I$47:$I$49</c:f>
              <c:numCache>
                <c:formatCode>General</c:formatCode>
                <c:ptCount val="3"/>
                <c:pt idx="0">
                  <c:v>25.45</c:v>
                </c:pt>
                <c:pt idx="1">
                  <c:v>34.549999999999997</c:v>
                </c:pt>
                <c:pt idx="2">
                  <c:v>40</c:v>
                </c:pt>
              </c:numCache>
            </c:numRef>
          </c:val>
        </c:ser>
        <c:dLbls>
          <c:showLegendKey val="0"/>
          <c:showVal val="0"/>
          <c:showCatName val="0"/>
          <c:showSerName val="0"/>
          <c:showPercent val="0"/>
          <c:showBubbleSize val="0"/>
        </c:dLbls>
        <c:gapWidth val="84"/>
        <c:axId val="243607096"/>
        <c:axId val="243607488"/>
      </c:barChart>
      <c:catAx>
        <c:axId val="243607096"/>
        <c:scaling>
          <c:orientation val="minMax"/>
        </c:scaling>
        <c:delete val="0"/>
        <c:axPos val="b"/>
        <c:numFmt formatCode="General" sourceLinked="0"/>
        <c:majorTickMark val="out"/>
        <c:minorTickMark val="none"/>
        <c:tickLblPos val="nextTo"/>
        <c:txPr>
          <a:bodyPr/>
          <a:lstStyle/>
          <a:p>
            <a:pPr>
              <a:defRPr sz="1800"/>
            </a:pPr>
            <a:endParaRPr lang="en-US"/>
          </a:p>
        </c:txPr>
        <c:crossAx val="243607488"/>
        <c:crosses val="autoZero"/>
        <c:auto val="1"/>
        <c:lblAlgn val="ctr"/>
        <c:lblOffset val="100"/>
        <c:noMultiLvlLbl val="0"/>
      </c:catAx>
      <c:valAx>
        <c:axId val="243607488"/>
        <c:scaling>
          <c:orientation val="minMax"/>
        </c:scaling>
        <c:delete val="0"/>
        <c:axPos val="l"/>
        <c:majorGridlines/>
        <c:numFmt formatCode="General" sourceLinked="1"/>
        <c:majorTickMark val="out"/>
        <c:minorTickMark val="none"/>
        <c:tickLblPos val="nextTo"/>
        <c:crossAx val="243607096"/>
        <c:crosses val="autoZero"/>
        <c:crossBetween val="between"/>
      </c:valAx>
    </c:plotArea>
    <c:legend>
      <c:legendPos val="b"/>
      <c:overlay val="0"/>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1B1632-7DBE-471D-B550-243A979DC7D0}" type="datetimeFigureOut">
              <a:rPr lang="en-US" smtClean="0"/>
              <a:t>2/1/2017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98B1658-B11C-4976-99BF-4778BDC7CA83}" type="slidenum">
              <a:rPr lang="en-US" smtClean="0"/>
              <a:t>‹#›</a:t>
            </a:fld>
            <a:endParaRPr lang="en-US"/>
          </a:p>
        </p:txBody>
      </p:sp>
    </p:spTree>
    <p:extLst>
      <p:ext uri="{BB962C8B-B14F-4D97-AF65-F5344CB8AC3E}">
        <p14:creationId xmlns:p14="http://schemas.microsoft.com/office/powerpoint/2010/main" val="491255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0705E8-63D6-4288-8E4C-9E355EF5931D}" type="datetimeFigureOut">
              <a:rPr lang="en-US" smtClean="0"/>
              <a:t>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4528EF-DB2D-430C-8516-85C143B4D4EF}" type="slidenum">
              <a:rPr lang="en-US" smtClean="0"/>
              <a:t>‹#›</a:t>
            </a:fld>
            <a:endParaRPr lang="en-US"/>
          </a:p>
        </p:txBody>
      </p:sp>
    </p:spTree>
    <p:extLst>
      <p:ext uri="{BB962C8B-B14F-4D97-AF65-F5344CB8AC3E}">
        <p14:creationId xmlns:p14="http://schemas.microsoft.com/office/powerpoint/2010/main" val="228076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Substantial</a:t>
            </a:r>
            <a:r>
              <a:rPr lang="en-US" baseline="0" dirty="0" smtClean="0"/>
              <a:t> variation in the use of this policy—lots of reasons for such variation.  Many researchers and policymakers have devoted substantial effort to explore interventions that may improve outcomes for low-performing children, with some modest success. Much of this effort has focused on various ways to improve teacher quality and CALDER researchers have been instrumental in these efforts. Over the last several years as we explored various policies such as tenure reform in NY or teacher evaluation in DC, we were reminded that poor student performance is heavily concentrated in a few schools. In NYS 70% of the lowest performing students are found in 20% of the schools. </a:t>
            </a:r>
            <a:endParaRPr lang="en-US" dirty="0"/>
          </a:p>
        </p:txBody>
      </p:sp>
      <p:sp>
        <p:nvSpPr>
          <p:cNvPr id="4" name="Slide Number Placeholder 3"/>
          <p:cNvSpPr>
            <a:spLocks noGrp="1"/>
          </p:cNvSpPr>
          <p:nvPr>
            <p:ph type="sldNum" sz="quarter" idx="10"/>
          </p:nvPr>
        </p:nvSpPr>
        <p:spPr/>
        <p:txBody>
          <a:bodyPr/>
          <a:lstStyle/>
          <a:p>
            <a:fld id="{5F4528EF-DB2D-430C-8516-85C143B4D4EF}" type="slidenum">
              <a:rPr lang="en-US" smtClean="0"/>
              <a:t>3</a:t>
            </a:fld>
            <a:endParaRPr lang="en-US"/>
          </a:p>
        </p:txBody>
      </p:sp>
    </p:spTree>
    <p:extLst>
      <p:ext uri="{BB962C8B-B14F-4D97-AF65-F5344CB8AC3E}">
        <p14:creationId xmlns:p14="http://schemas.microsoft.com/office/powerpoint/2010/main" val="39692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Principals</a:t>
            </a:r>
            <a:r>
              <a:rPr lang="en-US" baseline="0" dirty="0" smtClean="0"/>
              <a:t> </a:t>
            </a:r>
            <a:r>
              <a:rPr lang="en-US" dirty="0" smtClean="0"/>
              <a:t>who talk to their</a:t>
            </a:r>
            <a:r>
              <a:rPr lang="en-US" baseline="0" dirty="0" smtClean="0"/>
              <a:t> effective pre-teachers about instructional practice at least once a month are nearly twice as likely to believe they influence retention decisions a lot compared to principals who have these conversations a few times a year. Differences are greater for principal’s belief of their agency on decisions of ineffective teachers to leave. </a:t>
            </a:r>
            <a:endParaRPr lang="en-US" dirty="0"/>
          </a:p>
        </p:txBody>
      </p:sp>
      <p:sp>
        <p:nvSpPr>
          <p:cNvPr id="4" name="Slide Number Placeholder 3"/>
          <p:cNvSpPr>
            <a:spLocks noGrp="1"/>
          </p:cNvSpPr>
          <p:nvPr>
            <p:ph type="sldNum" sz="quarter" idx="10"/>
          </p:nvPr>
        </p:nvSpPr>
        <p:spPr/>
        <p:txBody>
          <a:bodyPr/>
          <a:lstStyle/>
          <a:p>
            <a:fld id="{5F4528EF-DB2D-430C-8516-85C143B4D4EF}" type="slidenum">
              <a:rPr lang="en-US" smtClean="0"/>
              <a:t>15</a:t>
            </a:fld>
            <a:endParaRPr lang="en-US"/>
          </a:p>
        </p:txBody>
      </p:sp>
    </p:spTree>
    <p:extLst>
      <p:ext uri="{BB962C8B-B14F-4D97-AF65-F5344CB8AC3E}">
        <p14:creationId xmlns:p14="http://schemas.microsoft.com/office/powerpoint/2010/main" val="50704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026622-1823-4E6D-A183-AEFA7ED2BF8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81304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26622-1823-4E6D-A183-AEFA7ED2BF8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327136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26622-1823-4E6D-A183-AEFA7ED2BF8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124785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26622-1823-4E6D-A183-AEFA7ED2BF8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297091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026622-1823-4E6D-A183-AEFA7ED2BF8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283786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026622-1823-4E6D-A183-AEFA7ED2BF8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404282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026622-1823-4E6D-A183-AEFA7ED2BF8E}"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383511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026622-1823-4E6D-A183-AEFA7ED2BF8E}"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45221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26622-1823-4E6D-A183-AEFA7ED2BF8E}"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286921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026622-1823-4E6D-A183-AEFA7ED2BF8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176297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026622-1823-4E6D-A183-AEFA7ED2BF8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50650-2215-4B5F-B403-8C299E4AF367}" type="slidenum">
              <a:rPr lang="en-US" smtClean="0"/>
              <a:t>‹#›</a:t>
            </a:fld>
            <a:endParaRPr lang="en-US"/>
          </a:p>
        </p:txBody>
      </p:sp>
    </p:spTree>
    <p:extLst>
      <p:ext uri="{BB962C8B-B14F-4D97-AF65-F5344CB8AC3E}">
        <p14:creationId xmlns:p14="http://schemas.microsoft.com/office/powerpoint/2010/main" val="260537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26622-1823-4E6D-A183-AEFA7ED2BF8E}" type="datetimeFigureOut">
              <a:rPr lang="en-US" smtClean="0"/>
              <a:t>2/1/2017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50650-2215-4B5F-B403-8C299E4AF367}" type="slidenum">
              <a:rPr lang="en-US" smtClean="0"/>
              <a:t>‹#›</a:t>
            </a:fld>
            <a:endParaRPr lang="en-US"/>
          </a:p>
        </p:txBody>
      </p:sp>
    </p:spTree>
    <p:extLst>
      <p:ext uri="{BB962C8B-B14F-4D97-AF65-F5344CB8AC3E}">
        <p14:creationId xmlns:p14="http://schemas.microsoft.com/office/powerpoint/2010/main" val="290943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8661"/>
            <a:ext cx="9144000" cy="2345942"/>
          </a:xfrm>
        </p:spPr>
        <p:txBody>
          <a:bodyPr>
            <a:noAutofit/>
          </a:bodyPr>
          <a:lstStyle/>
          <a:p>
            <a:r>
              <a:rPr lang="en-US" sz="2800" dirty="0"/>
              <a:t/>
            </a:r>
            <a:br>
              <a:rPr lang="en-US" sz="2800" dirty="0"/>
            </a:br>
            <a:r>
              <a:rPr lang="en-US" sz="2800" b="1" dirty="0"/>
              <a:t> </a:t>
            </a:r>
            <a:r>
              <a:rPr lang="en-US" sz="2800" dirty="0"/>
              <a:t/>
            </a:r>
            <a:br>
              <a:rPr lang="en-US" sz="2800" dirty="0"/>
            </a:br>
            <a:endParaRPr lang="en-US" sz="2800" dirty="0"/>
          </a:p>
        </p:txBody>
      </p:sp>
      <p:sp>
        <p:nvSpPr>
          <p:cNvPr id="3" name="Subtitle 2"/>
          <p:cNvSpPr>
            <a:spLocks noGrp="1"/>
          </p:cNvSpPr>
          <p:nvPr>
            <p:ph type="subTitle" idx="1"/>
          </p:nvPr>
        </p:nvSpPr>
        <p:spPr>
          <a:xfrm>
            <a:off x="1047752" y="1857375"/>
            <a:ext cx="10090513" cy="4292185"/>
          </a:xfrm>
        </p:spPr>
        <p:txBody>
          <a:bodyPr>
            <a:normAutofit fontScale="92500" lnSpcReduction="20000"/>
          </a:bodyPr>
          <a:lstStyle/>
          <a:p>
            <a:pPr>
              <a:spcAft>
                <a:spcPts val="1200"/>
              </a:spcAft>
            </a:pPr>
            <a:r>
              <a:rPr lang="en-US" sz="4200" dirty="0">
                <a:solidFill>
                  <a:prstClr val="black"/>
                </a:solidFill>
                <a:ea typeface="+mj-ea"/>
                <a:cs typeface="+mj-cs"/>
              </a:rPr>
              <a:t>Principals Strategies to </a:t>
            </a:r>
            <a:br>
              <a:rPr lang="en-US" sz="4200" dirty="0">
                <a:solidFill>
                  <a:prstClr val="black"/>
                </a:solidFill>
                <a:ea typeface="+mj-ea"/>
                <a:cs typeface="+mj-cs"/>
              </a:rPr>
            </a:br>
            <a:r>
              <a:rPr lang="en-US" sz="4200" dirty="0">
                <a:solidFill>
                  <a:prstClr val="black"/>
                </a:solidFill>
                <a:ea typeface="+mj-ea"/>
                <a:cs typeface="+mj-cs"/>
              </a:rPr>
              <a:t>Improve Teacher </a:t>
            </a:r>
            <a:r>
              <a:rPr lang="en-US" sz="4200" dirty="0" smtClean="0">
                <a:solidFill>
                  <a:prstClr val="black"/>
                </a:solidFill>
                <a:ea typeface="+mj-ea"/>
                <a:cs typeface="+mj-cs"/>
              </a:rPr>
              <a:t>Effectiveness</a:t>
            </a:r>
          </a:p>
          <a:p>
            <a:r>
              <a:rPr lang="en-US" sz="3200" dirty="0" smtClean="0">
                <a:solidFill>
                  <a:schemeClr val="tx1">
                    <a:lumMod val="50000"/>
                    <a:lumOff val="50000"/>
                  </a:schemeClr>
                </a:solidFill>
                <a:ea typeface="+mj-ea"/>
                <a:cs typeface="+mj-cs"/>
              </a:rPr>
              <a:t>Julie Cohen, Susanna Loeb, Luke Miller &amp; Jim Wyckoff</a:t>
            </a:r>
          </a:p>
          <a:p>
            <a:endParaRPr lang="en-US" dirty="0" smtClean="0">
              <a:solidFill>
                <a:schemeClr val="tx1">
                  <a:lumMod val="50000"/>
                  <a:lumOff val="50000"/>
                </a:schemeClr>
              </a:solidFill>
              <a:ea typeface="+mj-ea"/>
              <a:cs typeface="+mj-cs"/>
            </a:endParaRPr>
          </a:p>
          <a:p>
            <a:pPr lvl="0" algn="l">
              <a:lnSpc>
                <a:spcPct val="100000"/>
              </a:lnSpc>
              <a:spcBef>
                <a:spcPts val="600"/>
              </a:spcBef>
            </a:pPr>
            <a:r>
              <a:rPr lang="en-US" sz="1900" dirty="0" smtClean="0">
                <a:solidFill>
                  <a:prstClr val="black"/>
                </a:solidFill>
              </a:rPr>
              <a:t>Thanks </a:t>
            </a:r>
            <a:r>
              <a:rPr lang="en-US" sz="1900" dirty="0">
                <a:solidFill>
                  <a:prstClr val="black"/>
                </a:solidFill>
              </a:rPr>
              <a:t>to </a:t>
            </a:r>
            <a:r>
              <a:rPr lang="en-US" sz="1900" dirty="0" smtClean="0">
                <a:solidFill>
                  <a:prstClr val="black"/>
                </a:solidFill>
              </a:rPr>
              <a:t>Vicki Bernstein and Phil Weinstein at </a:t>
            </a:r>
            <a:r>
              <a:rPr lang="en-US" sz="1900" dirty="0">
                <a:solidFill>
                  <a:prstClr val="black"/>
                </a:solidFill>
              </a:rPr>
              <a:t>the New York City Department of Education for providing the data employed in this paper and for answering questions about </a:t>
            </a:r>
            <a:r>
              <a:rPr lang="en-US" sz="1900" dirty="0" smtClean="0">
                <a:solidFill>
                  <a:prstClr val="black"/>
                </a:solidFill>
              </a:rPr>
              <a:t>NYCDOE policies. We also thank Ernest Logan and Eloise </a:t>
            </a:r>
            <a:r>
              <a:rPr lang="en-US" sz="1900" dirty="0" err="1" smtClean="0">
                <a:solidFill>
                  <a:prstClr val="black"/>
                </a:solidFill>
              </a:rPr>
              <a:t>Messineo</a:t>
            </a:r>
            <a:r>
              <a:rPr lang="en-US" sz="1900" dirty="0" smtClean="0">
                <a:solidFill>
                  <a:prstClr val="black"/>
                </a:solidFill>
              </a:rPr>
              <a:t> of the Council of School Supervisors &amp; Administrators for their assistance with the principal survey. </a:t>
            </a:r>
            <a:r>
              <a:rPr lang="en-US" sz="1900" dirty="0">
                <a:solidFill>
                  <a:prstClr val="black"/>
                </a:solidFill>
                <a:cs typeface="Arial" pitchFamily="34" charset="0"/>
              </a:rPr>
              <a:t>The research reported here </a:t>
            </a:r>
            <a:r>
              <a:rPr lang="en-US" sz="1900" dirty="0" smtClean="0">
                <a:solidFill>
                  <a:prstClr val="black"/>
                </a:solidFill>
                <a:cs typeface="Arial" pitchFamily="34" charset="0"/>
              </a:rPr>
              <a:t>is supported </a:t>
            </a:r>
            <a:r>
              <a:rPr lang="en-US" sz="1900" dirty="0">
                <a:solidFill>
                  <a:prstClr val="black"/>
                </a:solidFill>
                <a:cs typeface="Arial" pitchFamily="34" charset="0"/>
              </a:rPr>
              <a:t>by </a:t>
            </a:r>
            <a:r>
              <a:rPr lang="en-US" sz="1900" dirty="0" smtClean="0">
                <a:solidFill>
                  <a:prstClr val="black"/>
                </a:solidFill>
                <a:cs typeface="Arial" pitchFamily="34" charset="0"/>
              </a:rPr>
              <a:t>a grant from the Carnegie Corporation of New York, the </a:t>
            </a:r>
            <a:r>
              <a:rPr lang="en-US" sz="1900" dirty="0">
                <a:solidFill>
                  <a:prstClr val="black"/>
                </a:solidFill>
                <a:cs typeface="Arial" pitchFamily="34" charset="0"/>
              </a:rPr>
              <a:t>Institute of Education Sciences, U.S. Department of Education, through Grant #R305B140026 to the Rectors and Visitors of the University of </a:t>
            </a:r>
            <a:r>
              <a:rPr lang="en-US" sz="1900" dirty="0" smtClean="0">
                <a:solidFill>
                  <a:prstClr val="black"/>
                </a:solidFill>
                <a:cs typeface="Arial" pitchFamily="34" charset="0"/>
              </a:rPr>
              <a:t>Virginia and </a:t>
            </a:r>
            <a:r>
              <a:rPr lang="en-US" sz="1900" dirty="0" smtClean="0">
                <a:solidFill>
                  <a:prstClr val="black"/>
                </a:solidFill>
                <a:ea typeface="Times New Roman"/>
                <a:cs typeface="Times New Roman"/>
              </a:rPr>
              <a:t>support </a:t>
            </a:r>
            <a:r>
              <a:rPr lang="en-US" sz="1900" dirty="0">
                <a:solidFill>
                  <a:prstClr val="black"/>
                </a:solidFill>
                <a:ea typeface="Times New Roman"/>
                <a:cs typeface="Times New Roman"/>
              </a:rPr>
              <a:t>from the National Center for the Analysis of Longitudinal Data in Education Research (CALDER). CALDER is supported by IES Grant R305A060018</a:t>
            </a:r>
            <a:r>
              <a:rPr lang="en-US" sz="1900" dirty="0">
                <a:solidFill>
                  <a:prstClr val="black"/>
                </a:solidFill>
                <a:cs typeface="Arial" pitchFamily="34" charset="0"/>
              </a:rPr>
              <a:t>. The opinions expressed are those of the authors as are any errors.</a:t>
            </a:r>
          </a:p>
          <a:p>
            <a:pPr lvl="0">
              <a:lnSpc>
                <a:spcPct val="100000"/>
              </a:lnSpc>
              <a:spcBef>
                <a:spcPts val="1200"/>
              </a:spcBef>
            </a:pPr>
            <a:r>
              <a:rPr lang="en-US" b="1" dirty="0" smtClean="0">
                <a:solidFill>
                  <a:prstClr val="black"/>
                </a:solidFill>
                <a:cs typeface="Arial" pitchFamily="34" charset="0"/>
              </a:rPr>
              <a:t>Preliminary, please </a:t>
            </a:r>
            <a:r>
              <a:rPr lang="en-US" b="1" dirty="0">
                <a:solidFill>
                  <a:prstClr val="black"/>
                </a:solidFill>
                <a:cs typeface="Arial" pitchFamily="34" charset="0"/>
              </a:rPr>
              <a:t>do not cite or quote without author permission</a:t>
            </a:r>
            <a:endParaRPr lang="en-US" b="1" dirty="0">
              <a:solidFill>
                <a:schemeClr val="tx1">
                  <a:lumMod val="50000"/>
                  <a:lumOff val="50000"/>
                </a:schemeClr>
              </a:solidFill>
            </a:endParaRPr>
          </a:p>
        </p:txBody>
      </p:sp>
      <p:sp>
        <p:nvSpPr>
          <p:cNvPr id="5" name="Rectangle 4"/>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11" name="Picture 10" descr="Home"/>
          <p:cNvPicPr/>
          <p:nvPr/>
        </p:nvPicPr>
        <p:blipFill rotWithShape="1">
          <a:blip r:embed="rId3">
            <a:extLst>
              <a:ext uri="{28A0092B-C50C-407E-A947-70E740481C1C}">
                <a14:useLocalDpi xmlns:a14="http://schemas.microsoft.com/office/drawing/2010/main" val="0"/>
              </a:ext>
            </a:extLst>
          </a:blip>
          <a:srcRect r="8666"/>
          <a:stretch/>
        </p:blipFill>
        <p:spPr bwMode="auto">
          <a:xfrm>
            <a:off x="120513" y="110780"/>
            <a:ext cx="3409951" cy="7861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045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62069" y="168272"/>
            <a:ext cx="9768840" cy="1106624"/>
          </a:xfrm>
        </p:spPr>
        <p:txBody>
          <a:bodyPr>
            <a:normAutofit/>
          </a:bodyPr>
          <a:lstStyle/>
          <a:p>
            <a:r>
              <a:rPr lang="en-US" sz="3600" dirty="0"/>
              <a:t>Principal beliefs about their ability to </a:t>
            </a:r>
            <a:r>
              <a:rPr lang="en-US" sz="3600" dirty="0" smtClean="0"/>
              <a:t>influence pre-tenure teachers decisions to leave or remain</a:t>
            </a:r>
            <a:endParaRPr lang="en-US" sz="3600" dirty="0"/>
          </a:p>
        </p:txBody>
      </p:sp>
      <p:sp>
        <p:nvSpPr>
          <p:cNvPr id="16" name="TextBox 15"/>
          <p:cNvSpPr txBox="1"/>
          <p:nvPr/>
        </p:nvSpPr>
        <p:spPr>
          <a:xfrm>
            <a:off x="3303644" y="5665282"/>
            <a:ext cx="6485691" cy="369332"/>
          </a:xfrm>
          <a:prstGeom prst="rect">
            <a:avLst/>
          </a:prstGeom>
          <a:noFill/>
        </p:spPr>
        <p:txBody>
          <a:bodyPr wrap="square" rtlCol="0">
            <a:spAutoFit/>
          </a:bodyPr>
          <a:lstStyle/>
          <a:p>
            <a:r>
              <a:rPr lang="en-US" dirty="0" smtClean="0"/>
              <a:t>Source: Principal Survey, 2016, question 4</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152072394"/>
              </p:ext>
            </p:extLst>
          </p:nvPr>
        </p:nvGraphicFramePr>
        <p:xfrm>
          <a:off x="457201" y="1971677"/>
          <a:ext cx="4905375" cy="36936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097296867"/>
              </p:ext>
            </p:extLst>
          </p:nvPr>
        </p:nvGraphicFramePr>
        <p:xfrm>
          <a:off x="6546489" y="1933969"/>
          <a:ext cx="5140083" cy="382865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295274" y="1485140"/>
            <a:ext cx="5324477" cy="646331"/>
          </a:xfrm>
          <a:prstGeom prst="rect">
            <a:avLst/>
          </a:prstGeom>
          <a:noFill/>
        </p:spPr>
        <p:txBody>
          <a:bodyPr wrap="square" rtlCol="0">
            <a:spAutoFit/>
          </a:bodyPr>
          <a:lstStyle/>
          <a:p>
            <a:pPr algn="ctr"/>
            <a:r>
              <a:rPr lang="en-US" dirty="0" smtClean="0"/>
              <a:t>Decision to leave by teachers whose performance </a:t>
            </a:r>
          </a:p>
          <a:p>
            <a:pPr algn="ctr"/>
            <a:r>
              <a:rPr lang="en-US" dirty="0" smtClean="0"/>
              <a:t>is below your expectations</a:t>
            </a:r>
            <a:endParaRPr lang="en-US" dirty="0"/>
          </a:p>
        </p:txBody>
      </p:sp>
      <p:sp>
        <p:nvSpPr>
          <p:cNvPr id="15" name="TextBox 14"/>
          <p:cNvSpPr txBox="1"/>
          <p:nvPr/>
        </p:nvSpPr>
        <p:spPr>
          <a:xfrm>
            <a:off x="7073658" y="1485140"/>
            <a:ext cx="4991100" cy="646331"/>
          </a:xfrm>
          <a:prstGeom prst="rect">
            <a:avLst/>
          </a:prstGeom>
          <a:noFill/>
        </p:spPr>
        <p:txBody>
          <a:bodyPr wrap="square" rtlCol="0">
            <a:spAutoFit/>
          </a:bodyPr>
          <a:lstStyle/>
          <a:p>
            <a:pPr algn="ctr"/>
            <a:r>
              <a:rPr lang="en-US" dirty="0" smtClean="0"/>
              <a:t>Decision to remain by teachers who meet </a:t>
            </a:r>
          </a:p>
          <a:p>
            <a:pPr algn="ctr"/>
            <a:r>
              <a:rPr lang="en-US" dirty="0" smtClean="0"/>
              <a:t>or exceed your expectations</a:t>
            </a:r>
            <a:endParaRPr lang="en-US" dirty="0"/>
          </a:p>
        </p:txBody>
      </p:sp>
    </p:spTree>
    <p:extLst>
      <p:ext uri="{BB962C8B-B14F-4D97-AF65-F5344CB8AC3E}">
        <p14:creationId xmlns:p14="http://schemas.microsoft.com/office/powerpoint/2010/main" val="50245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429295" y="267213"/>
            <a:ext cx="10524581" cy="1106624"/>
          </a:xfrm>
        </p:spPr>
        <p:txBody>
          <a:bodyPr>
            <a:normAutofit/>
          </a:bodyPr>
          <a:lstStyle/>
          <a:p>
            <a:r>
              <a:rPr lang="en-US" sz="3200" dirty="0"/>
              <a:t>Of Principals who believe they can improve effectiveness of pre-tenure teachers “A Lot“ </a:t>
            </a:r>
            <a:endParaRPr lang="en-US" sz="2800" dirty="0"/>
          </a:p>
        </p:txBody>
      </p:sp>
      <p:sp>
        <p:nvSpPr>
          <p:cNvPr id="14" name="TextBox 13"/>
          <p:cNvSpPr txBox="1"/>
          <p:nvPr/>
        </p:nvSpPr>
        <p:spPr>
          <a:xfrm>
            <a:off x="285751" y="1549722"/>
            <a:ext cx="4827939"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Do </a:t>
            </a:r>
            <a:r>
              <a:rPr lang="en-US" sz="2000" dirty="0">
                <a:latin typeface="Times New Roman" panose="02020603050405020304" pitchFamily="18" charset="0"/>
                <a:cs typeface="Times New Roman" panose="02020603050405020304" pitchFamily="18" charset="0"/>
              </a:rPr>
              <a:t>they believe they can influence a decision of an </a:t>
            </a:r>
            <a:r>
              <a:rPr lang="en-US" sz="2000" u="sng" dirty="0">
                <a:latin typeface="Times New Roman" panose="02020603050405020304" pitchFamily="18" charset="0"/>
                <a:cs typeface="Times New Roman" panose="02020603050405020304" pitchFamily="18" charset="0"/>
              </a:rPr>
              <a:t>effective</a:t>
            </a:r>
            <a:r>
              <a:rPr lang="en-US" sz="2000" dirty="0">
                <a:latin typeface="Times New Roman" panose="02020603050405020304" pitchFamily="18" charset="0"/>
                <a:cs typeface="Times New Roman" panose="02020603050405020304" pitchFamily="18" charset="0"/>
              </a:rPr>
              <a:t> pre-tenure teacher to </a:t>
            </a:r>
            <a:r>
              <a:rPr lang="en-US" sz="2000" u="sng" dirty="0" smtClean="0">
                <a:latin typeface="Times New Roman" panose="02020603050405020304" pitchFamily="18" charset="0"/>
                <a:cs typeface="Times New Roman" panose="02020603050405020304" pitchFamily="18" charset="0"/>
              </a:rPr>
              <a:t>remain</a:t>
            </a:r>
            <a:endParaRPr lang="en-US" sz="2000" u="sng"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389620" y="1549722"/>
            <a:ext cx="4885089"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Do </a:t>
            </a:r>
            <a:r>
              <a:rPr lang="en-US" sz="2000" dirty="0">
                <a:latin typeface="Times New Roman" panose="02020603050405020304" pitchFamily="18" charset="0"/>
                <a:cs typeface="Times New Roman" panose="02020603050405020304" pitchFamily="18" charset="0"/>
              </a:rPr>
              <a:t>they believe they can influence a decision of an </a:t>
            </a:r>
            <a:r>
              <a:rPr lang="en-US" sz="2000" u="sng" dirty="0" smtClean="0">
                <a:latin typeface="Times New Roman" panose="02020603050405020304" pitchFamily="18" charset="0"/>
                <a:cs typeface="Times New Roman" panose="02020603050405020304" pitchFamily="18" charset="0"/>
              </a:rPr>
              <a:t>ineffective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pre-tenure teacher to </a:t>
            </a:r>
            <a:r>
              <a:rPr lang="en-US" sz="2000" u="sng" dirty="0" smtClean="0">
                <a:latin typeface="Times New Roman" panose="02020603050405020304" pitchFamily="18" charset="0"/>
                <a:cs typeface="Times New Roman" panose="02020603050405020304" pitchFamily="18" charset="0"/>
              </a:rPr>
              <a:t>exit</a:t>
            </a:r>
            <a:endParaRPr lang="en-US" sz="2000" u="sng" dirty="0">
              <a:latin typeface="Times New Roman" panose="02020603050405020304" pitchFamily="18" charset="0"/>
              <a:cs typeface="Times New Roman" panose="02020603050405020304" pitchFamily="18" charset="0"/>
            </a:endParaRPr>
          </a:p>
        </p:txBody>
      </p:sp>
      <p:graphicFrame>
        <p:nvGraphicFramePr>
          <p:cNvPr id="19" name="Chart 18"/>
          <p:cNvGraphicFramePr>
            <a:graphicFrameLocks/>
          </p:cNvGraphicFramePr>
          <p:nvPr>
            <p:extLst>
              <p:ext uri="{D42A27DB-BD31-4B8C-83A1-F6EECF244321}">
                <p14:modId xmlns:p14="http://schemas.microsoft.com/office/powerpoint/2010/main" val="1484688866"/>
              </p:ext>
            </p:extLst>
          </p:nvPr>
        </p:nvGraphicFramePr>
        <p:xfrm>
          <a:off x="413720" y="2409825"/>
          <a:ext cx="4825030" cy="3739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2150369465"/>
              </p:ext>
            </p:extLst>
          </p:nvPr>
        </p:nvGraphicFramePr>
        <p:xfrm>
          <a:off x="6175254" y="2362200"/>
          <a:ext cx="5261380" cy="37873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82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429295" y="267213"/>
            <a:ext cx="10524581" cy="1106624"/>
          </a:xfrm>
        </p:spPr>
        <p:txBody>
          <a:bodyPr>
            <a:normAutofit/>
          </a:bodyPr>
          <a:lstStyle/>
          <a:p>
            <a:r>
              <a:rPr lang="en-US" sz="3200" dirty="0" smtClean="0"/>
              <a:t>Principals Beliefs about their Agency</a:t>
            </a:r>
            <a:endParaRPr lang="en-US" sz="3200" b="1" dirty="0"/>
          </a:p>
        </p:txBody>
      </p:sp>
      <p:sp>
        <p:nvSpPr>
          <p:cNvPr id="3" name="TextBox 2"/>
          <p:cNvSpPr txBox="1"/>
          <p:nvPr/>
        </p:nvSpPr>
        <p:spPr>
          <a:xfrm>
            <a:off x="752474" y="1280826"/>
            <a:ext cx="10991851" cy="830997"/>
          </a:xfrm>
          <a:prstGeom prst="rect">
            <a:avLst/>
          </a:prstGeom>
          <a:noFill/>
        </p:spPr>
        <p:txBody>
          <a:bodyPr wrap="square" rtlCol="0">
            <a:spAutoFit/>
          </a:bodyPr>
          <a:lstStyle/>
          <a:p>
            <a:pPr algn="ctr"/>
            <a:r>
              <a:rPr lang="en-US" sz="2400" dirty="0"/>
              <a:t>Of Principals who believe they can improvement </a:t>
            </a:r>
            <a:r>
              <a:rPr lang="en-US" sz="2400" dirty="0" smtClean="0"/>
              <a:t>effectiveness </a:t>
            </a:r>
            <a:r>
              <a:rPr lang="en-US" sz="2400" dirty="0"/>
              <a:t>of pre-tenure teachers "A </a:t>
            </a:r>
            <a:r>
              <a:rPr lang="en-US" sz="2400" dirty="0" smtClean="0"/>
              <a:t>Lot“ v. “None” or “Some”</a:t>
            </a:r>
            <a:endParaRPr lang="en-US" sz="2400" dirty="0"/>
          </a:p>
        </p:txBody>
      </p:sp>
      <p:sp>
        <p:nvSpPr>
          <p:cNvPr id="11" name="TextBox 10"/>
          <p:cNvSpPr txBox="1"/>
          <p:nvPr/>
        </p:nvSpPr>
        <p:spPr>
          <a:xfrm>
            <a:off x="228601" y="2111823"/>
            <a:ext cx="4885089" cy="707886"/>
          </a:xfrm>
          <a:prstGeom prst="rect">
            <a:avLst/>
          </a:prstGeom>
          <a:noFill/>
        </p:spPr>
        <p:txBody>
          <a:bodyPr wrap="square" rtlCol="0">
            <a:spAutoFit/>
          </a:bodyPr>
          <a:lstStyle/>
          <a:p>
            <a:r>
              <a:rPr lang="en-US" sz="2000" dirty="0" smtClean="0"/>
              <a:t>Do </a:t>
            </a:r>
            <a:r>
              <a:rPr lang="en-US" sz="2000" dirty="0"/>
              <a:t>they believe they can influence a decision of an effective pre-tenure teacher to </a:t>
            </a:r>
            <a:r>
              <a:rPr lang="en-US" sz="2000" dirty="0" smtClean="0"/>
              <a:t>remain</a:t>
            </a:r>
            <a:endParaRPr lang="en-US" sz="2000" dirty="0"/>
          </a:p>
        </p:txBody>
      </p:sp>
      <p:graphicFrame>
        <p:nvGraphicFramePr>
          <p:cNvPr id="13" name="Chart 12"/>
          <p:cNvGraphicFramePr>
            <a:graphicFrameLocks/>
          </p:cNvGraphicFramePr>
          <p:nvPr>
            <p:extLst>
              <p:ext uri="{D42A27DB-BD31-4B8C-83A1-F6EECF244321}">
                <p14:modId xmlns:p14="http://schemas.microsoft.com/office/powerpoint/2010/main" val="1218831658"/>
              </p:ext>
            </p:extLst>
          </p:nvPr>
        </p:nvGraphicFramePr>
        <p:xfrm>
          <a:off x="297656" y="2752726"/>
          <a:ext cx="4433888" cy="3506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718550167"/>
              </p:ext>
            </p:extLst>
          </p:nvPr>
        </p:nvGraphicFramePr>
        <p:xfrm>
          <a:off x="6326982" y="2743200"/>
          <a:ext cx="4338639" cy="351602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189596" y="2111823"/>
            <a:ext cx="4885089" cy="707886"/>
          </a:xfrm>
          <a:prstGeom prst="rect">
            <a:avLst/>
          </a:prstGeom>
          <a:noFill/>
        </p:spPr>
        <p:txBody>
          <a:bodyPr wrap="square" rtlCol="0">
            <a:spAutoFit/>
          </a:bodyPr>
          <a:lstStyle/>
          <a:p>
            <a:r>
              <a:rPr lang="en-US" sz="2000" dirty="0" smtClean="0"/>
              <a:t>Do </a:t>
            </a:r>
            <a:r>
              <a:rPr lang="en-US" sz="2000" dirty="0"/>
              <a:t>they believe they can influence a decision of an </a:t>
            </a:r>
            <a:r>
              <a:rPr lang="en-US" sz="2000" dirty="0" smtClean="0"/>
              <a:t>ineffective </a:t>
            </a:r>
            <a:r>
              <a:rPr lang="en-US" sz="2000" dirty="0"/>
              <a:t>pre-tenure teacher to </a:t>
            </a:r>
            <a:r>
              <a:rPr lang="en-US" sz="2000" dirty="0" smtClean="0"/>
              <a:t>exit</a:t>
            </a:r>
            <a:endParaRPr lang="en-US" sz="2000" dirty="0"/>
          </a:p>
        </p:txBody>
      </p:sp>
    </p:spTree>
    <p:extLst>
      <p:ext uri="{BB962C8B-B14F-4D97-AF65-F5344CB8AC3E}">
        <p14:creationId xmlns:p14="http://schemas.microsoft.com/office/powerpoint/2010/main" val="27752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90"/>
            <a:ext cx="10276931" cy="780537"/>
          </a:xfrm>
        </p:spPr>
        <p:txBody>
          <a:bodyPr>
            <a:normAutofit/>
          </a:bodyPr>
          <a:lstStyle/>
          <a:p>
            <a:r>
              <a:rPr lang="en-US" sz="3600" dirty="0" smtClean="0"/>
              <a:t>Is principal agency associated with different behaviors?</a:t>
            </a:r>
            <a:endParaRPr lang="en-US" sz="3600" dirty="0"/>
          </a:p>
        </p:txBody>
      </p:sp>
      <p:graphicFrame>
        <p:nvGraphicFramePr>
          <p:cNvPr id="10" name="Chart 9"/>
          <p:cNvGraphicFramePr>
            <a:graphicFrameLocks/>
          </p:cNvGraphicFramePr>
          <p:nvPr>
            <p:extLst>
              <p:ext uri="{D42A27DB-BD31-4B8C-83A1-F6EECF244321}">
                <p14:modId xmlns:p14="http://schemas.microsoft.com/office/powerpoint/2010/main" val="2573612773"/>
              </p:ext>
            </p:extLst>
          </p:nvPr>
        </p:nvGraphicFramePr>
        <p:xfrm>
          <a:off x="352427" y="2601623"/>
          <a:ext cx="5047013"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364002671"/>
              </p:ext>
            </p:extLst>
          </p:nvPr>
        </p:nvGraphicFramePr>
        <p:xfrm>
          <a:off x="6826007" y="2606385"/>
          <a:ext cx="4572000" cy="365283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428751" y="1057281"/>
            <a:ext cx="10086975" cy="461665"/>
          </a:xfrm>
          <a:prstGeom prst="rect">
            <a:avLst/>
          </a:prstGeom>
          <a:noFill/>
        </p:spPr>
        <p:txBody>
          <a:bodyPr wrap="square" rtlCol="0">
            <a:spAutoFit/>
          </a:bodyPr>
          <a:lstStyle/>
          <a:p>
            <a:r>
              <a:rPr lang="en-US" sz="2400" dirty="0" smtClean="0"/>
              <a:t>Percentage of teachers who are Extended by principals belief of their agency…</a:t>
            </a:r>
            <a:endParaRPr lang="en-US" sz="2400" dirty="0"/>
          </a:p>
        </p:txBody>
      </p:sp>
      <p:sp>
        <p:nvSpPr>
          <p:cNvPr id="12" name="TextBox 11"/>
          <p:cNvSpPr txBox="1"/>
          <p:nvPr/>
        </p:nvSpPr>
        <p:spPr>
          <a:xfrm>
            <a:off x="352426" y="1658997"/>
            <a:ext cx="5362575" cy="923330"/>
          </a:xfrm>
          <a:prstGeom prst="rect">
            <a:avLst/>
          </a:prstGeom>
          <a:noFill/>
        </p:spPr>
        <p:txBody>
          <a:bodyPr wrap="square" rtlCol="0">
            <a:spAutoFit/>
          </a:bodyPr>
          <a:lstStyle/>
          <a:p>
            <a:r>
              <a:rPr lang="en-US" dirty="0" smtClean="0"/>
              <a:t>to improve the effectiveness of pre-tenure teachers who are below expectations and to retain effective pre-tenure teachers </a:t>
            </a:r>
            <a:endParaRPr lang="en-US" dirty="0"/>
          </a:p>
        </p:txBody>
      </p:sp>
      <p:sp>
        <p:nvSpPr>
          <p:cNvPr id="13" name="TextBox 12"/>
          <p:cNvSpPr txBox="1"/>
          <p:nvPr/>
        </p:nvSpPr>
        <p:spPr>
          <a:xfrm>
            <a:off x="6362702" y="1653941"/>
            <a:ext cx="5362575" cy="923330"/>
          </a:xfrm>
          <a:prstGeom prst="rect">
            <a:avLst/>
          </a:prstGeom>
          <a:noFill/>
        </p:spPr>
        <p:txBody>
          <a:bodyPr wrap="square" rtlCol="0">
            <a:spAutoFit/>
          </a:bodyPr>
          <a:lstStyle/>
          <a:p>
            <a:r>
              <a:rPr lang="en-US" dirty="0" smtClean="0"/>
              <a:t>to improve the effectiveness of pre-tenure teachers who are below expectations and to exit ineffective pre-tenure teachers </a:t>
            </a:r>
            <a:endParaRPr lang="en-US" dirty="0"/>
          </a:p>
        </p:txBody>
      </p:sp>
    </p:spTree>
    <p:extLst>
      <p:ext uri="{BB962C8B-B14F-4D97-AF65-F5344CB8AC3E}">
        <p14:creationId xmlns:p14="http://schemas.microsoft.com/office/powerpoint/2010/main" val="1292501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How do principal beliefs in their agency on teacher retention match teacher behavior?</a:t>
            </a:r>
            <a:endParaRPr lang="en-US" sz="3600" b="1" dirty="0"/>
          </a:p>
        </p:txBody>
      </p:sp>
      <p:sp>
        <p:nvSpPr>
          <p:cNvPr id="2" name="Content Placeholder 1"/>
          <p:cNvSpPr>
            <a:spLocks noGrp="1"/>
          </p:cNvSpPr>
          <p:nvPr>
            <p:ph idx="1"/>
          </p:nvPr>
        </p:nvSpPr>
        <p:spPr>
          <a:xfrm>
            <a:off x="444369" y="5111751"/>
            <a:ext cx="4927732" cy="736599"/>
          </a:xfrm>
        </p:spPr>
        <p:txBody>
          <a:bodyPr>
            <a:normAutofit/>
          </a:bodyPr>
          <a:lstStyle/>
          <a:p>
            <a:pPr marL="0" indent="0">
              <a:buNone/>
            </a:pPr>
            <a:r>
              <a:rPr lang="en-US" sz="1400" dirty="0" smtClean="0">
                <a:latin typeface="Times New Roman" panose="02020603050405020304" pitchFamily="18" charset="0"/>
                <a:cs typeface="Times New Roman" panose="02020603050405020304" pitchFamily="18" charset="0"/>
              </a:rPr>
              <a:t>*Regressions controlling for student attributes, principal experience and enrollment. Omitted group is those who answered Not at all or Some </a:t>
            </a:r>
            <a:endParaRPr lang="en-US" sz="1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53425" y="1685926"/>
            <a:ext cx="3390900" cy="3354765"/>
          </a:xfrm>
          <a:prstGeom prst="rect">
            <a:avLst/>
          </a:prstGeom>
          <a:noFill/>
          <a:ln>
            <a:solidFill>
              <a:schemeClr val="tx1"/>
            </a:solidFill>
          </a:ln>
        </p:spPr>
        <p:txBody>
          <a:bodyPr wrap="square" rtlCol="0">
            <a:spAutoFit/>
          </a:bodyPr>
          <a:lstStyle/>
          <a:p>
            <a:pPr algn="ctr"/>
            <a:r>
              <a:rPr lang="en-US" sz="2000" dirty="0" smtClean="0">
                <a:solidFill>
                  <a:prstClr val="black"/>
                </a:solidFill>
              </a:rPr>
              <a:t>Survey Sample Application to Transfer, 2013-14*</a:t>
            </a:r>
          </a:p>
          <a:p>
            <a:endParaRPr lang="en-US" sz="2000" dirty="0">
              <a:solidFill>
                <a:prstClr val="black"/>
              </a:solidFill>
            </a:endParaRPr>
          </a:p>
          <a:p>
            <a:pPr defTabSz="457200"/>
            <a:r>
              <a:rPr lang="en-US" sz="2000" dirty="0" smtClean="0">
                <a:solidFill>
                  <a:prstClr val="black"/>
                </a:solidFill>
              </a:rPr>
              <a:t>Mean 				= .112</a:t>
            </a:r>
          </a:p>
          <a:p>
            <a:pPr defTabSz="457200"/>
            <a:r>
              <a:rPr lang="en-US" sz="2000" dirty="0" smtClean="0">
                <a:solidFill>
                  <a:prstClr val="black"/>
                </a:solidFill>
              </a:rPr>
              <a:t>25</a:t>
            </a:r>
            <a:r>
              <a:rPr lang="en-US" sz="2000" baseline="30000" dirty="0" smtClean="0">
                <a:solidFill>
                  <a:prstClr val="black"/>
                </a:solidFill>
              </a:rPr>
              <a:t>th</a:t>
            </a:r>
            <a:r>
              <a:rPr lang="en-US" sz="2000" dirty="0" smtClean="0">
                <a:solidFill>
                  <a:prstClr val="black"/>
                </a:solidFill>
              </a:rPr>
              <a:t> percentile		= 0.0</a:t>
            </a:r>
          </a:p>
          <a:p>
            <a:pPr defTabSz="457200"/>
            <a:r>
              <a:rPr lang="en-US" sz="2000" dirty="0" smtClean="0">
                <a:solidFill>
                  <a:prstClr val="black"/>
                </a:solidFill>
              </a:rPr>
              <a:t>50</a:t>
            </a:r>
            <a:r>
              <a:rPr lang="en-US" sz="2000" baseline="30000" dirty="0" smtClean="0">
                <a:solidFill>
                  <a:prstClr val="black"/>
                </a:solidFill>
              </a:rPr>
              <a:t>th</a:t>
            </a:r>
            <a:r>
              <a:rPr lang="en-US" sz="2000" dirty="0" smtClean="0">
                <a:solidFill>
                  <a:prstClr val="black"/>
                </a:solidFill>
              </a:rPr>
              <a:t> percentile		= .072</a:t>
            </a:r>
          </a:p>
          <a:p>
            <a:pPr defTabSz="457200"/>
            <a:r>
              <a:rPr lang="en-US" sz="2000" dirty="0" smtClean="0">
                <a:solidFill>
                  <a:prstClr val="black"/>
                </a:solidFill>
              </a:rPr>
              <a:t>75</a:t>
            </a:r>
            <a:r>
              <a:rPr lang="en-US" sz="2000" baseline="30000" dirty="0" smtClean="0">
                <a:solidFill>
                  <a:prstClr val="black"/>
                </a:solidFill>
              </a:rPr>
              <a:t>th</a:t>
            </a:r>
            <a:r>
              <a:rPr lang="en-US" sz="2000" dirty="0" smtClean="0">
                <a:solidFill>
                  <a:prstClr val="black"/>
                </a:solidFill>
              </a:rPr>
              <a:t> percentile		= .151</a:t>
            </a:r>
          </a:p>
          <a:p>
            <a:pPr defTabSz="457200"/>
            <a:r>
              <a:rPr lang="en-US" sz="2000" dirty="0" smtClean="0">
                <a:solidFill>
                  <a:prstClr val="black"/>
                </a:solidFill>
              </a:rPr>
              <a:t>90</a:t>
            </a:r>
            <a:r>
              <a:rPr lang="en-US" sz="2000" baseline="30000" dirty="0" smtClean="0">
                <a:solidFill>
                  <a:prstClr val="black"/>
                </a:solidFill>
              </a:rPr>
              <a:t>th</a:t>
            </a:r>
            <a:r>
              <a:rPr lang="en-US" sz="2000" dirty="0" smtClean="0">
                <a:solidFill>
                  <a:prstClr val="black"/>
                </a:solidFill>
              </a:rPr>
              <a:t> percentile		= .269</a:t>
            </a:r>
          </a:p>
          <a:p>
            <a:pPr defTabSz="457200"/>
            <a:endParaRPr lang="en-US" sz="2000" dirty="0">
              <a:solidFill>
                <a:prstClr val="black"/>
              </a:solidFill>
            </a:endParaRPr>
          </a:p>
          <a:p>
            <a:pPr defTabSz="457200"/>
            <a:r>
              <a:rPr lang="en-US" sz="1600" dirty="0" smtClean="0">
                <a:solidFill>
                  <a:prstClr val="white">
                    <a:lumMod val="50000"/>
                  </a:prstClr>
                </a:solidFill>
              </a:rPr>
              <a:t>* Note mismatch between years of survey and ATT data</a:t>
            </a:r>
            <a:endParaRPr lang="en-US" sz="1600" dirty="0">
              <a:solidFill>
                <a:prstClr val="white">
                  <a:lumMod val="50000"/>
                </a:prstClr>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734083239"/>
              </p:ext>
            </p:extLst>
          </p:nvPr>
        </p:nvGraphicFramePr>
        <p:xfrm>
          <a:off x="579790" y="2834481"/>
          <a:ext cx="4775200" cy="2276475"/>
        </p:xfrm>
        <a:graphic>
          <a:graphicData uri="http://schemas.openxmlformats.org/drawingml/2006/table">
            <a:tbl>
              <a:tblPr/>
              <a:tblGrid>
                <a:gridCol w="1782360"/>
                <a:gridCol w="1496420"/>
                <a:gridCol w="1496420"/>
              </a:tblGrid>
              <a:tr h="609600">
                <a:tc gridSpan="3">
                  <a:txBody>
                    <a:bodyPr/>
                    <a:lstStyle/>
                    <a:p>
                      <a:pPr algn="ctr" fontAlgn="b"/>
                      <a:r>
                        <a:rPr lang="en-US" sz="1800" b="0" i="0" u="none" strike="noStrike" dirty="0">
                          <a:solidFill>
                            <a:srgbClr val="000000"/>
                          </a:solidFill>
                          <a:effectLst/>
                          <a:latin typeface="Times New Roman"/>
                        </a:rPr>
                        <a:t>Extent </a:t>
                      </a:r>
                      <a:r>
                        <a:rPr lang="en-US" sz="1800" b="0" i="0" u="none" strike="noStrike" dirty="0" smtClean="0">
                          <a:solidFill>
                            <a:srgbClr val="000000"/>
                          </a:solidFill>
                          <a:effectLst/>
                          <a:latin typeface="Times New Roman"/>
                        </a:rPr>
                        <a:t>influence </a:t>
                      </a:r>
                      <a:r>
                        <a:rPr lang="en-US" sz="1800" b="0" i="0" u="none" strike="noStrike" dirty="0">
                          <a:solidFill>
                            <a:srgbClr val="000000"/>
                          </a:solidFill>
                          <a:effectLst/>
                          <a:latin typeface="Times New Roman"/>
                        </a:rPr>
                        <a:t>a decision to remain by a teacher meets or exceeds expectations for</a:t>
                      </a:r>
                      <a:r>
                        <a:rPr lang="en-US" sz="1800" b="0" i="0" u="none" strike="noStrike" dirty="0" smtClean="0">
                          <a:solidFill>
                            <a:srgbClr val="000000"/>
                          </a:solidFill>
                          <a:effectLst/>
                          <a:latin typeface="Times New Roman"/>
                        </a:rPr>
                        <a:t>:* </a:t>
                      </a:r>
                      <a:endParaRPr lang="en-US" sz="1800" b="0" i="0" u="none" strike="noStrike" dirty="0">
                        <a:solidFill>
                          <a:srgbClr val="000000"/>
                        </a:solidFill>
                        <a:effectLst/>
                        <a:latin typeface="Times New Roman"/>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r>
              <a:tr h="2952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Times New Roman"/>
                        </a:rPr>
                        <a:t>Pre-tenure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a:rPr>
                        <a:t>Tenured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95275">
                <a:tc>
                  <a:txBody>
                    <a:bodyPr/>
                    <a:lstStyle/>
                    <a:p>
                      <a:pPr algn="l" fontAlgn="b"/>
                      <a:r>
                        <a:rPr lang="en-US" sz="1800" b="0" i="0" u="none" strike="noStrike">
                          <a:solidFill>
                            <a:srgbClr val="000000"/>
                          </a:solidFill>
                          <a:effectLst/>
                          <a:latin typeface="Times New Roman"/>
                        </a:rPr>
                        <a:t>A good amount</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Times New Roman"/>
                        </a:rPr>
                        <a:t>0.002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Times New Roman"/>
                        </a:rPr>
                        <a:t>-0.023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952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Times New Roman"/>
                        </a:rPr>
                        <a:t>(0.025)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Times New Roman"/>
                        </a:rPr>
                        <a:t>(0.024)</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295275">
                <a:tc>
                  <a:txBody>
                    <a:bodyPr/>
                    <a:lstStyle/>
                    <a:p>
                      <a:pPr algn="l" fontAlgn="b"/>
                      <a:r>
                        <a:rPr lang="en-US" sz="1800" b="0" i="0" u="none" strike="noStrike">
                          <a:solidFill>
                            <a:srgbClr val="000000"/>
                          </a:solidFill>
                          <a:effectLst/>
                          <a:latin typeface="Times New Roman"/>
                        </a:rPr>
                        <a:t>A lot</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Times New Roman"/>
                        </a:rPr>
                        <a:t>-0.015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Times New Roman"/>
                        </a:rPr>
                        <a:t>-0.022</a:t>
                      </a: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Times New Roman"/>
                        </a:rPr>
                        <a:t>(0.026)</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Times New Roman"/>
                        </a:rPr>
                        <a:t>(0.024)</a:t>
                      </a:r>
                    </a:p>
                  </a:txBody>
                  <a:tcPr marL="9525" marR="9525" marT="9525" marB="0" anchor="b">
                    <a:lnL>
                      <a:noFill/>
                    </a:lnL>
                    <a:lnR>
                      <a:noFill/>
                    </a:lnR>
                    <a:lnT>
                      <a:noFill/>
                    </a:lnT>
                    <a:lnB>
                      <a:noFill/>
                    </a:lnB>
                  </a:tcPr>
                </a:tc>
              </a:tr>
            </a:tbl>
          </a:graphicData>
        </a:graphic>
      </p:graphicFrame>
      <p:sp>
        <p:nvSpPr>
          <p:cNvPr id="15" name="TextBox 14"/>
          <p:cNvSpPr txBox="1"/>
          <p:nvPr/>
        </p:nvSpPr>
        <p:spPr>
          <a:xfrm>
            <a:off x="323850" y="1685926"/>
            <a:ext cx="74676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Table 1. Association between percentage of teachers who apply to transfer and principals belief in their ability to retain effective teachers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859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200" dirty="0" smtClean="0"/>
              <a:t>Principal Agency and Their Practice of Formal Observation</a:t>
            </a:r>
            <a:endParaRPr lang="en-US" sz="3200" dirty="0"/>
          </a:p>
        </p:txBody>
      </p:sp>
      <p:sp>
        <p:nvSpPr>
          <p:cNvPr id="13" name="TextBox 12"/>
          <p:cNvSpPr txBox="1"/>
          <p:nvPr/>
        </p:nvSpPr>
        <p:spPr>
          <a:xfrm>
            <a:off x="355701" y="1177090"/>
            <a:ext cx="11419641" cy="830997"/>
          </a:xfrm>
          <a:prstGeom prst="rect">
            <a:avLst/>
          </a:prstGeom>
          <a:noFill/>
        </p:spPr>
        <p:txBody>
          <a:bodyPr wrap="square" rtlCol="0">
            <a:spAutoFit/>
          </a:bodyPr>
          <a:lstStyle/>
          <a:p>
            <a:r>
              <a:rPr lang="en-US" sz="2400" dirty="0" smtClean="0"/>
              <a:t>Frequency of principal-teacher conversations with pre-tenure about instructional practice for </a:t>
            </a:r>
            <a:r>
              <a:rPr lang="en-US" sz="2400" i="1" dirty="0" smtClean="0"/>
              <a:t>Advance </a:t>
            </a:r>
            <a:r>
              <a:rPr lang="en-US" sz="2400" dirty="0" smtClean="0"/>
              <a:t>and:</a:t>
            </a:r>
            <a:endParaRPr lang="en-US" sz="2400" dirty="0"/>
          </a:p>
        </p:txBody>
      </p:sp>
      <p:sp>
        <p:nvSpPr>
          <p:cNvPr id="3" name="TextBox 2"/>
          <p:cNvSpPr txBox="1"/>
          <p:nvPr/>
        </p:nvSpPr>
        <p:spPr>
          <a:xfrm>
            <a:off x="353261" y="2031591"/>
            <a:ext cx="4857751" cy="707886"/>
          </a:xfrm>
          <a:prstGeom prst="rect">
            <a:avLst/>
          </a:prstGeom>
          <a:noFill/>
        </p:spPr>
        <p:txBody>
          <a:bodyPr wrap="square" rtlCol="0">
            <a:spAutoFit/>
          </a:bodyPr>
          <a:lstStyle/>
          <a:p>
            <a:r>
              <a:rPr lang="en-US" sz="2000" dirty="0" smtClean="0">
                <a:solidFill>
                  <a:schemeClr val="accent5">
                    <a:lumMod val="75000"/>
                  </a:schemeClr>
                </a:solidFill>
              </a:rPr>
              <a:t>Differences in influence on decision of effective teachers to remain</a:t>
            </a:r>
            <a:endParaRPr lang="en-US" sz="2000" dirty="0">
              <a:solidFill>
                <a:schemeClr val="accent5">
                  <a:lumMod val="75000"/>
                </a:schemeClr>
              </a:solidFill>
            </a:endParaRPr>
          </a:p>
        </p:txBody>
      </p:sp>
      <p:graphicFrame>
        <p:nvGraphicFramePr>
          <p:cNvPr id="16" name="Chart 15"/>
          <p:cNvGraphicFramePr>
            <a:graphicFrameLocks/>
          </p:cNvGraphicFramePr>
          <p:nvPr>
            <p:extLst>
              <p:ext uri="{D42A27DB-BD31-4B8C-83A1-F6EECF244321}">
                <p14:modId xmlns:p14="http://schemas.microsoft.com/office/powerpoint/2010/main" val="403680068"/>
              </p:ext>
            </p:extLst>
          </p:nvPr>
        </p:nvGraphicFramePr>
        <p:xfrm>
          <a:off x="353259" y="2638081"/>
          <a:ext cx="4572000" cy="3511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3998492856"/>
              </p:ext>
            </p:extLst>
          </p:nvPr>
        </p:nvGraphicFramePr>
        <p:xfrm>
          <a:off x="6502683" y="2652235"/>
          <a:ext cx="4572000" cy="3590925"/>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6792161" y="2013788"/>
            <a:ext cx="4857751" cy="707886"/>
          </a:xfrm>
          <a:prstGeom prst="rect">
            <a:avLst/>
          </a:prstGeom>
          <a:noFill/>
        </p:spPr>
        <p:txBody>
          <a:bodyPr wrap="square" rtlCol="0">
            <a:spAutoFit/>
          </a:bodyPr>
          <a:lstStyle/>
          <a:p>
            <a:r>
              <a:rPr lang="en-US" sz="2000" dirty="0" smtClean="0">
                <a:solidFill>
                  <a:schemeClr val="accent5">
                    <a:lumMod val="75000"/>
                  </a:schemeClr>
                </a:solidFill>
              </a:rPr>
              <a:t>Differences in influence on decision of ineffective teachers to leave </a:t>
            </a:r>
            <a:endParaRPr lang="en-US" sz="2000" dirty="0">
              <a:solidFill>
                <a:schemeClr val="accent5">
                  <a:lumMod val="75000"/>
                </a:schemeClr>
              </a:solidFill>
            </a:endParaRPr>
          </a:p>
        </p:txBody>
      </p:sp>
    </p:spTree>
    <p:extLst>
      <p:ext uri="{BB962C8B-B14F-4D97-AF65-F5344CB8AC3E}">
        <p14:creationId xmlns:p14="http://schemas.microsoft.com/office/powerpoint/2010/main" val="3425783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New York City Tenure Policy </a:t>
            </a:r>
            <a:endParaRPr lang="en-US" sz="3600" dirty="0"/>
          </a:p>
        </p:txBody>
      </p:sp>
      <p:sp>
        <p:nvSpPr>
          <p:cNvPr id="2" name="Content Placeholder 1"/>
          <p:cNvSpPr>
            <a:spLocks noGrp="1"/>
          </p:cNvSpPr>
          <p:nvPr>
            <p:ph idx="1"/>
          </p:nvPr>
        </p:nvSpPr>
        <p:spPr>
          <a:xfrm>
            <a:off x="807720" y="1406525"/>
            <a:ext cx="10515600" cy="4351338"/>
          </a:xfrm>
        </p:spPr>
        <p:txBody>
          <a:bodyPr>
            <a:normAutofit/>
          </a:bodyPr>
          <a:lstStyle/>
          <a:p>
            <a:pPr marL="0" indent="0">
              <a:lnSpc>
                <a:spcPct val="115000"/>
              </a:lnSpc>
              <a:spcBef>
                <a:spcPts val="0"/>
              </a:spcBef>
              <a:spcAft>
                <a:spcPts val="600"/>
              </a:spcAft>
              <a:buNone/>
            </a:pPr>
            <a:r>
              <a:rPr lang="en-US" i="1" dirty="0">
                <a:ea typeface="Calibri"/>
                <a:cs typeface="Times New Roman" panose="02020603050405020304" pitchFamily="18" charset="0"/>
              </a:rPr>
              <a:t>“Unfortunately, over the years tenure has become an expectation more than an honor. While we have made progress, we still are not doing enough to set a high bar for all teachers, recognize excellent teachers, or withhold tenure from all of those who have not earned it. And a loose tenure system isn’t good for anyone—it hurts students, it disrespects successful teachers, and it leaves those who are not up to the difficult job to struggle</a:t>
            </a:r>
            <a:r>
              <a:rPr lang="en-US" dirty="0">
                <a:ea typeface="Calibri"/>
                <a:cs typeface="Times New Roman" panose="02020603050405020304" pitchFamily="18" charset="0"/>
              </a:rPr>
              <a:t>.” </a:t>
            </a:r>
          </a:p>
          <a:p>
            <a:pPr lvl="1">
              <a:lnSpc>
                <a:spcPct val="115000"/>
              </a:lnSpc>
              <a:spcBef>
                <a:spcPts val="1200"/>
              </a:spcBef>
              <a:spcAft>
                <a:spcPts val="600"/>
              </a:spcAft>
              <a:buFont typeface="Calibri" panose="020F0502020204030204" pitchFamily="34" charset="0"/>
              <a:buChar char="–"/>
            </a:pPr>
            <a:r>
              <a:rPr lang="en-US" sz="2600" dirty="0">
                <a:ea typeface="Calibri"/>
                <a:cs typeface="Times New Roman"/>
              </a:rPr>
              <a:t>Letter from Chancellor Klein to teachers during AY 2009-10</a:t>
            </a:r>
            <a:endParaRPr lang="en-US" sz="2600" dirty="0"/>
          </a:p>
          <a:p>
            <a:endParaRPr lang="en-US" dirty="0"/>
          </a:p>
        </p:txBody>
      </p:sp>
    </p:spTree>
    <p:extLst>
      <p:ext uri="{BB962C8B-B14F-4D97-AF65-F5344CB8AC3E}">
        <p14:creationId xmlns:p14="http://schemas.microsoft.com/office/powerpoint/2010/main" val="854431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200" dirty="0" smtClean="0"/>
              <a:t>Tenure reform in New York City</a:t>
            </a:r>
            <a:endParaRPr lang="en-US" sz="3200" dirty="0"/>
          </a:p>
        </p:txBody>
      </p:sp>
      <p:grpSp>
        <p:nvGrpSpPr>
          <p:cNvPr id="11" name="Group 10"/>
          <p:cNvGrpSpPr/>
          <p:nvPr/>
        </p:nvGrpSpPr>
        <p:grpSpPr>
          <a:xfrm>
            <a:off x="907683" y="4936238"/>
            <a:ext cx="4079811" cy="1142166"/>
            <a:chOff x="907683" y="4564107"/>
            <a:chExt cx="4079810" cy="1142166"/>
          </a:xfrm>
        </p:grpSpPr>
        <p:sp>
          <p:nvSpPr>
            <p:cNvPr id="28" name="Right Brace 27"/>
            <p:cNvSpPr/>
            <p:nvPr/>
          </p:nvSpPr>
          <p:spPr>
            <a:xfrm rot="5400000">
              <a:off x="2821321" y="2650469"/>
              <a:ext cx="252533" cy="407981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1184195" y="4998387"/>
              <a:ext cx="3504761" cy="707886"/>
            </a:xfrm>
            <a:prstGeom prst="rect">
              <a:avLst/>
            </a:prstGeom>
            <a:noFill/>
            <a:ln w="19050">
              <a:noFill/>
            </a:ln>
          </p:spPr>
          <p:txBody>
            <a:bodyPr wrap="square" rtlCol="0">
              <a:spAutoFit/>
            </a:bodyPr>
            <a:lstStyle/>
            <a:p>
              <a:pPr algn="ctr"/>
              <a:r>
                <a:rPr lang="en-US" sz="2000" dirty="0" smtClean="0"/>
                <a:t>NYC tenure process similar to many other large urban districts</a:t>
              </a:r>
              <a:endParaRPr lang="en-US" sz="2000" dirty="0"/>
            </a:p>
          </p:txBody>
        </p:sp>
      </p:grpSp>
      <p:cxnSp>
        <p:nvCxnSpPr>
          <p:cNvPr id="12" name="Straight Arrow Connector 11"/>
          <p:cNvCxnSpPr/>
          <p:nvPr/>
        </p:nvCxnSpPr>
        <p:spPr>
          <a:xfrm flipH="1" flipV="1">
            <a:off x="5619484" y="3386919"/>
            <a:ext cx="4617" cy="8370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8659" y="2385234"/>
            <a:ext cx="2093588" cy="1015663"/>
          </a:xfrm>
          <a:prstGeom prst="rect">
            <a:avLst/>
          </a:prstGeom>
          <a:noFill/>
          <a:ln w="19050">
            <a:noFill/>
          </a:ln>
        </p:spPr>
        <p:txBody>
          <a:bodyPr wrap="square" rtlCol="0">
            <a:spAutoFit/>
          </a:bodyPr>
          <a:lstStyle/>
          <a:p>
            <a:pPr algn="ctr"/>
            <a:r>
              <a:rPr lang="en-US" sz="2000" dirty="0" smtClean="0"/>
              <a:t>Changes to the tenure review process</a:t>
            </a:r>
            <a:endParaRPr lang="en-US" sz="2000" dirty="0"/>
          </a:p>
        </p:txBody>
      </p:sp>
      <p:sp>
        <p:nvSpPr>
          <p:cNvPr id="14" name="TextBox 13"/>
          <p:cNvSpPr txBox="1"/>
          <p:nvPr/>
        </p:nvSpPr>
        <p:spPr>
          <a:xfrm>
            <a:off x="7197036" y="1909017"/>
            <a:ext cx="4284497" cy="2246769"/>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sz="2000" dirty="0"/>
              <a:t>Increased responsibility and accountability of principals</a:t>
            </a:r>
          </a:p>
          <a:p>
            <a:pPr marL="285750" indent="-285750">
              <a:buFont typeface="Arial" panose="020B0604020202020204" pitchFamily="34" charset="0"/>
              <a:buChar char="•"/>
            </a:pPr>
            <a:r>
              <a:rPr lang="en-US" sz="2000" dirty="0" smtClean="0"/>
              <a:t>More information (e.g., value-added)</a:t>
            </a:r>
          </a:p>
          <a:p>
            <a:pPr marL="285750" indent="-285750">
              <a:buFont typeface="Arial" panose="020B0604020202020204" pitchFamily="34" charset="0"/>
              <a:buChar char="•"/>
            </a:pPr>
            <a:r>
              <a:rPr lang="en-US" sz="2000" dirty="0" smtClean="0"/>
              <a:t>Increased documentation and evidence to support recommendation</a:t>
            </a:r>
            <a:endParaRPr lang="en-US" dirty="0" smtClean="0"/>
          </a:p>
        </p:txBody>
      </p:sp>
      <p:cxnSp>
        <p:nvCxnSpPr>
          <p:cNvPr id="15" name="Straight Arrow Connector 14"/>
          <p:cNvCxnSpPr/>
          <p:nvPr/>
        </p:nvCxnSpPr>
        <p:spPr>
          <a:xfrm flipV="1">
            <a:off x="6538491" y="2891388"/>
            <a:ext cx="61833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91116" y="4266877"/>
            <a:ext cx="10790416" cy="574712"/>
            <a:chOff x="691116" y="3894745"/>
            <a:chExt cx="10790416" cy="574712"/>
          </a:xfrm>
        </p:grpSpPr>
        <p:cxnSp>
          <p:nvCxnSpPr>
            <p:cNvPr id="17" name="Straight Arrow Connector 16"/>
            <p:cNvCxnSpPr/>
            <p:nvPr/>
          </p:nvCxnSpPr>
          <p:spPr>
            <a:xfrm flipV="1">
              <a:off x="691116" y="3894745"/>
              <a:ext cx="10790416" cy="11100"/>
            </a:xfrm>
            <a:prstGeom prst="straightConnector1">
              <a:avLst/>
            </a:prstGeom>
            <a:ln w="5715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435551" y="4094418"/>
              <a:ext cx="971551" cy="369332"/>
            </a:xfrm>
            <a:prstGeom prst="rect">
              <a:avLst/>
            </a:prstGeom>
            <a:noFill/>
            <a:ln w="19050">
              <a:solidFill>
                <a:schemeClr val="tx1"/>
              </a:solidFill>
            </a:ln>
          </p:spPr>
          <p:txBody>
            <a:bodyPr wrap="square" rtlCol="0">
              <a:spAutoFit/>
            </a:bodyPr>
            <a:lstStyle/>
            <a:p>
              <a:pPr algn="ctr"/>
              <a:r>
                <a:rPr lang="en-US" dirty="0" smtClean="0"/>
                <a:t>2014-15</a:t>
              </a:r>
              <a:endParaRPr lang="en-US" dirty="0"/>
            </a:p>
          </p:txBody>
        </p:sp>
        <p:sp>
          <p:nvSpPr>
            <p:cNvPr id="19" name="TextBox 18"/>
            <p:cNvSpPr txBox="1"/>
            <p:nvPr/>
          </p:nvSpPr>
          <p:spPr>
            <a:xfrm>
              <a:off x="9356045" y="4100125"/>
              <a:ext cx="971551" cy="369332"/>
            </a:xfrm>
            <a:prstGeom prst="rect">
              <a:avLst/>
            </a:prstGeom>
            <a:noFill/>
            <a:ln w="19050">
              <a:solidFill>
                <a:schemeClr val="tx1"/>
              </a:solidFill>
            </a:ln>
          </p:spPr>
          <p:txBody>
            <a:bodyPr wrap="square" rtlCol="0">
              <a:spAutoFit/>
            </a:bodyPr>
            <a:lstStyle/>
            <a:p>
              <a:pPr algn="ctr"/>
              <a:r>
                <a:rPr lang="en-US" dirty="0" smtClean="0"/>
                <a:t>2013-14</a:t>
              </a:r>
              <a:endParaRPr lang="en-US" dirty="0"/>
            </a:p>
          </p:txBody>
        </p:sp>
        <p:sp>
          <p:nvSpPr>
            <p:cNvPr id="20" name="TextBox 19"/>
            <p:cNvSpPr txBox="1"/>
            <p:nvPr/>
          </p:nvSpPr>
          <p:spPr>
            <a:xfrm>
              <a:off x="8297805" y="4093970"/>
              <a:ext cx="971551" cy="369332"/>
            </a:xfrm>
            <a:prstGeom prst="rect">
              <a:avLst/>
            </a:prstGeom>
            <a:noFill/>
            <a:ln w="19050">
              <a:solidFill>
                <a:schemeClr val="tx1"/>
              </a:solidFill>
            </a:ln>
          </p:spPr>
          <p:txBody>
            <a:bodyPr wrap="square" rtlCol="0">
              <a:spAutoFit/>
            </a:bodyPr>
            <a:lstStyle/>
            <a:p>
              <a:pPr algn="ctr"/>
              <a:r>
                <a:rPr lang="en-US" dirty="0" smtClean="0"/>
                <a:t>2012-13</a:t>
              </a:r>
              <a:endParaRPr lang="en-US" dirty="0"/>
            </a:p>
          </p:txBody>
        </p:sp>
        <p:sp>
          <p:nvSpPr>
            <p:cNvPr id="21" name="TextBox 20"/>
            <p:cNvSpPr txBox="1"/>
            <p:nvPr/>
          </p:nvSpPr>
          <p:spPr>
            <a:xfrm>
              <a:off x="7228932" y="4098692"/>
              <a:ext cx="971551" cy="369332"/>
            </a:xfrm>
            <a:prstGeom prst="rect">
              <a:avLst/>
            </a:prstGeom>
            <a:noFill/>
            <a:ln w="19050">
              <a:solidFill>
                <a:schemeClr val="tx1"/>
              </a:solidFill>
            </a:ln>
          </p:spPr>
          <p:txBody>
            <a:bodyPr wrap="square" rtlCol="0">
              <a:spAutoFit/>
            </a:bodyPr>
            <a:lstStyle/>
            <a:p>
              <a:pPr algn="ctr"/>
              <a:r>
                <a:rPr lang="en-US" dirty="0" smtClean="0"/>
                <a:t>2011-12</a:t>
              </a:r>
              <a:endParaRPr lang="en-US" dirty="0"/>
            </a:p>
          </p:txBody>
        </p:sp>
        <p:sp>
          <p:nvSpPr>
            <p:cNvPr id="22" name="TextBox 21"/>
            <p:cNvSpPr txBox="1"/>
            <p:nvPr/>
          </p:nvSpPr>
          <p:spPr>
            <a:xfrm>
              <a:off x="6160059" y="4094418"/>
              <a:ext cx="971551" cy="369332"/>
            </a:xfrm>
            <a:prstGeom prst="rect">
              <a:avLst/>
            </a:prstGeom>
            <a:noFill/>
            <a:ln w="19050">
              <a:solidFill>
                <a:schemeClr val="tx1"/>
              </a:solidFill>
            </a:ln>
          </p:spPr>
          <p:txBody>
            <a:bodyPr wrap="square" rtlCol="0">
              <a:spAutoFit/>
            </a:bodyPr>
            <a:lstStyle/>
            <a:p>
              <a:pPr algn="ctr"/>
              <a:r>
                <a:rPr lang="en-US" dirty="0" smtClean="0"/>
                <a:t>2010-11</a:t>
              </a:r>
              <a:endParaRPr lang="en-US" dirty="0"/>
            </a:p>
          </p:txBody>
        </p:sp>
        <p:sp>
          <p:nvSpPr>
            <p:cNvPr id="23" name="TextBox 22"/>
            <p:cNvSpPr txBox="1"/>
            <p:nvPr/>
          </p:nvSpPr>
          <p:spPr>
            <a:xfrm>
              <a:off x="5091187" y="4094418"/>
              <a:ext cx="971551" cy="369332"/>
            </a:xfrm>
            <a:prstGeom prst="rect">
              <a:avLst/>
            </a:prstGeom>
            <a:noFill/>
            <a:ln w="19050">
              <a:solidFill>
                <a:schemeClr val="tx1"/>
              </a:solidFill>
            </a:ln>
          </p:spPr>
          <p:txBody>
            <a:bodyPr wrap="square" rtlCol="0">
              <a:spAutoFit/>
            </a:bodyPr>
            <a:lstStyle/>
            <a:p>
              <a:pPr algn="ctr"/>
              <a:r>
                <a:rPr lang="en-US" dirty="0" smtClean="0"/>
                <a:t>2009-10</a:t>
              </a:r>
              <a:endParaRPr lang="en-US" dirty="0"/>
            </a:p>
          </p:txBody>
        </p:sp>
        <p:sp>
          <p:nvSpPr>
            <p:cNvPr id="24" name="TextBox 23"/>
            <p:cNvSpPr txBox="1"/>
            <p:nvPr/>
          </p:nvSpPr>
          <p:spPr>
            <a:xfrm>
              <a:off x="4032928" y="4097153"/>
              <a:ext cx="971551" cy="369332"/>
            </a:xfrm>
            <a:prstGeom prst="rect">
              <a:avLst/>
            </a:prstGeom>
            <a:noFill/>
            <a:ln w="19050">
              <a:solidFill>
                <a:schemeClr val="tx1"/>
              </a:solidFill>
            </a:ln>
          </p:spPr>
          <p:txBody>
            <a:bodyPr wrap="square" rtlCol="0">
              <a:spAutoFit/>
            </a:bodyPr>
            <a:lstStyle/>
            <a:p>
              <a:pPr algn="ctr"/>
              <a:r>
                <a:rPr lang="en-US" dirty="0" smtClean="0"/>
                <a:t>2008-09</a:t>
              </a:r>
              <a:endParaRPr lang="en-US" dirty="0"/>
            </a:p>
          </p:txBody>
        </p:sp>
        <p:sp>
          <p:nvSpPr>
            <p:cNvPr id="25" name="TextBox 24"/>
            <p:cNvSpPr txBox="1"/>
            <p:nvPr/>
          </p:nvSpPr>
          <p:spPr>
            <a:xfrm>
              <a:off x="2974696" y="4097153"/>
              <a:ext cx="971551" cy="369332"/>
            </a:xfrm>
            <a:prstGeom prst="rect">
              <a:avLst/>
            </a:prstGeom>
            <a:noFill/>
            <a:ln w="19050">
              <a:solidFill>
                <a:schemeClr val="tx1"/>
              </a:solidFill>
            </a:ln>
          </p:spPr>
          <p:txBody>
            <a:bodyPr wrap="square" rtlCol="0">
              <a:spAutoFit/>
            </a:bodyPr>
            <a:lstStyle/>
            <a:p>
              <a:pPr algn="ctr"/>
              <a:r>
                <a:rPr lang="en-US" dirty="0" smtClean="0"/>
                <a:t>2007-08</a:t>
              </a:r>
              <a:endParaRPr lang="en-US" dirty="0"/>
            </a:p>
          </p:txBody>
        </p:sp>
        <p:sp>
          <p:nvSpPr>
            <p:cNvPr id="26" name="TextBox 25"/>
            <p:cNvSpPr txBox="1"/>
            <p:nvPr/>
          </p:nvSpPr>
          <p:spPr>
            <a:xfrm>
              <a:off x="872980" y="4090062"/>
              <a:ext cx="971551" cy="369332"/>
            </a:xfrm>
            <a:prstGeom prst="rect">
              <a:avLst/>
            </a:prstGeom>
            <a:noFill/>
            <a:ln w="19050">
              <a:solidFill>
                <a:schemeClr val="tx1"/>
              </a:solidFill>
            </a:ln>
          </p:spPr>
          <p:txBody>
            <a:bodyPr wrap="square" rtlCol="0">
              <a:spAutoFit/>
            </a:bodyPr>
            <a:lstStyle/>
            <a:p>
              <a:pPr algn="ctr"/>
              <a:r>
                <a:rPr lang="en-US" dirty="0" smtClean="0"/>
                <a:t>2005-06</a:t>
              </a:r>
              <a:endParaRPr lang="en-US" dirty="0"/>
            </a:p>
          </p:txBody>
        </p:sp>
        <p:sp>
          <p:nvSpPr>
            <p:cNvPr id="27" name="TextBox 26"/>
            <p:cNvSpPr txBox="1"/>
            <p:nvPr/>
          </p:nvSpPr>
          <p:spPr>
            <a:xfrm>
              <a:off x="1929153" y="4093600"/>
              <a:ext cx="971551" cy="369332"/>
            </a:xfrm>
            <a:prstGeom prst="rect">
              <a:avLst/>
            </a:prstGeom>
            <a:noFill/>
            <a:ln w="19050">
              <a:solidFill>
                <a:schemeClr val="tx1"/>
              </a:solidFill>
            </a:ln>
          </p:spPr>
          <p:txBody>
            <a:bodyPr wrap="square" rtlCol="0">
              <a:spAutoFit/>
            </a:bodyPr>
            <a:lstStyle/>
            <a:p>
              <a:pPr algn="ctr"/>
              <a:r>
                <a:rPr lang="en-US" dirty="0" smtClean="0"/>
                <a:t>2006-07</a:t>
              </a:r>
              <a:endParaRPr lang="en-US" dirty="0"/>
            </a:p>
          </p:txBody>
        </p:sp>
      </p:grpSp>
    </p:spTree>
    <p:extLst>
      <p:ext uri="{BB962C8B-B14F-4D97-AF65-F5344CB8AC3E}">
        <p14:creationId xmlns:p14="http://schemas.microsoft.com/office/powerpoint/2010/main" val="26434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Effects on tenure outcomes</a:t>
            </a:r>
            <a:endParaRPr lang="en-US" sz="3600" dirty="0"/>
          </a:p>
        </p:txBody>
      </p:sp>
      <p:cxnSp>
        <p:nvCxnSpPr>
          <p:cNvPr id="14" name="Straight Connector 13"/>
          <p:cNvCxnSpPr/>
          <p:nvPr/>
        </p:nvCxnSpPr>
        <p:spPr>
          <a:xfrm>
            <a:off x="5270706" y="1881649"/>
            <a:ext cx="19393" cy="272504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534513" y="1502146"/>
            <a:ext cx="7531383" cy="4346204"/>
            <a:chOff x="1940197" y="1502146"/>
            <a:chExt cx="7125698" cy="4025565"/>
          </a:xfrm>
        </p:grpSpPr>
        <p:graphicFrame>
          <p:nvGraphicFramePr>
            <p:cNvPr id="11" name="Chart 10"/>
            <p:cNvGraphicFramePr>
              <a:graphicFrameLocks/>
            </p:cNvGraphicFramePr>
            <p:nvPr>
              <p:extLst>
                <p:ext uri="{D42A27DB-BD31-4B8C-83A1-F6EECF244321}">
                  <p14:modId xmlns:p14="http://schemas.microsoft.com/office/powerpoint/2010/main" val="2448758840"/>
                </p:ext>
              </p:extLst>
            </p:nvPr>
          </p:nvGraphicFramePr>
          <p:xfrm>
            <a:off x="2321504" y="1755590"/>
            <a:ext cx="6744391" cy="377212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rot="16200000">
              <a:off x="1040749" y="3069453"/>
              <a:ext cx="2148334" cy="349438"/>
            </a:xfrm>
            <a:prstGeom prst="rect">
              <a:avLst/>
            </a:prstGeom>
            <a:noFill/>
          </p:spPr>
          <p:txBody>
            <a:bodyPr wrap="square" rtlCol="0">
              <a:spAutoFit/>
            </a:bodyPr>
            <a:lstStyle/>
            <a:p>
              <a:pPr algn="ctr"/>
              <a:r>
                <a:rPr lang="en-US" b="1" dirty="0" smtClean="0"/>
                <a:t>Percent of Decisions</a:t>
              </a:r>
              <a:endParaRPr lang="en-US" b="1" dirty="0"/>
            </a:p>
          </p:txBody>
        </p:sp>
        <p:sp>
          <p:nvSpPr>
            <p:cNvPr id="16" name="TextBox 15"/>
            <p:cNvSpPr txBox="1"/>
            <p:nvPr/>
          </p:nvSpPr>
          <p:spPr>
            <a:xfrm>
              <a:off x="4447267" y="1502146"/>
              <a:ext cx="2109741" cy="342085"/>
            </a:xfrm>
            <a:prstGeom prst="rect">
              <a:avLst/>
            </a:prstGeom>
            <a:noFill/>
          </p:spPr>
          <p:txBody>
            <a:bodyPr wrap="square" rtlCol="0">
              <a:spAutoFit/>
            </a:bodyPr>
            <a:lstStyle/>
            <a:p>
              <a:r>
                <a:rPr lang="en-US" dirty="0" smtClean="0"/>
                <a:t>New tenure policy</a:t>
              </a:r>
              <a:endParaRPr lang="en-US" dirty="0"/>
            </a:p>
          </p:txBody>
        </p:sp>
      </p:grpSp>
    </p:spTree>
    <p:extLst>
      <p:ext uri="{BB962C8B-B14F-4D97-AF65-F5344CB8AC3E}">
        <p14:creationId xmlns:p14="http://schemas.microsoft.com/office/powerpoint/2010/main" val="14616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Summary </a:t>
            </a:r>
            <a:endParaRPr lang="en-US" sz="3600" dirty="0"/>
          </a:p>
        </p:txBody>
      </p:sp>
      <p:sp>
        <p:nvSpPr>
          <p:cNvPr id="2" name="Content Placeholder 1"/>
          <p:cNvSpPr>
            <a:spLocks noGrp="1"/>
          </p:cNvSpPr>
          <p:nvPr>
            <p:ph idx="1"/>
          </p:nvPr>
        </p:nvSpPr>
        <p:spPr>
          <a:xfrm>
            <a:off x="807720" y="1397000"/>
            <a:ext cx="10515600" cy="4351338"/>
          </a:xfrm>
        </p:spPr>
        <p:txBody>
          <a:bodyPr/>
          <a:lstStyle/>
          <a:p>
            <a:pPr>
              <a:buFont typeface="Wingdings" panose="05000000000000000000" pitchFamily="2" charset="2"/>
              <a:buChar char="§"/>
            </a:pPr>
            <a:r>
              <a:rPr lang="en-US" dirty="0" smtClean="0"/>
              <a:t>Principals agency positively correlated across domains of teacher quality but important differences</a:t>
            </a:r>
          </a:p>
          <a:p>
            <a:pPr>
              <a:buFont typeface="Wingdings" panose="05000000000000000000" pitchFamily="2" charset="2"/>
              <a:buChar char="§"/>
            </a:pPr>
            <a:r>
              <a:rPr lang="en-US" dirty="0" smtClean="0"/>
              <a:t>Suggestive evidence that agency is correlated with behaviors</a:t>
            </a:r>
          </a:p>
          <a:p>
            <a:pPr>
              <a:buFont typeface="Wingdings" panose="05000000000000000000" pitchFamily="2" charset="2"/>
              <a:buChar char="§"/>
            </a:pPr>
            <a:r>
              <a:rPr lang="en-US" dirty="0" smtClean="0"/>
              <a:t>We are just beginning to explore how principals strategies and behavior may systematically influence teacher quality</a:t>
            </a:r>
          </a:p>
          <a:p>
            <a:pPr>
              <a:buFont typeface="Wingdings" panose="05000000000000000000" pitchFamily="2" charset="2"/>
              <a:buChar char="§"/>
            </a:pPr>
            <a:r>
              <a:rPr lang="en-US" dirty="0" smtClean="0"/>
              <a:t>Connect rich administrative data on teacher value-added, teacher observation outcomes, school climate to the use of the four policies</a:t>
            </a:r>
          </a:p>
          <a:p>
            <a:pPr>
              <a:buFont typeface="Wingdings" panose="05000000000000000000" pitchFamily="2" charset="2"/>
              <a:buChar char="§"/>
            </a:pPr>
            <a:r>
              <a:rPr lang="en-US" dirty="0" smtClean="0"/>
              <a:t>Use interviews to provide explanations of strategies</a:t>
            </a:r>
          </a:p>
          <a:p>
            <a:pPr>
              <a:buFont typeface="Wingdings" panose="05000000000000000000" pitchFamily="2" charset="2"/>
              <a:buChar char="§"/>
            </a:pPr>
            <a:r>
              <a:rPr lang="en-US" dirty="0" smtClean="0"/>
              <a:t>Stay tuned for CALDER 2018</a:t>
            </a:r>
          </a:p>
        </p:txBody>
      </p:sp>
    </p:spTree>
    <p:extLst>
      <p:ext uri="{BB962C8B-B14F-4D97-AF65-F5344CB8AC3E}">
        <p14:creationId xmlns:p14="http://schemas.microsoft.com/office/powerpoint/2010/main" val="389874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Tenure reform in New York City (CALDER 2015)</a:t>
            </a:r>
            <a:endParaRPr lang="en-US" sz="3600" dirty="0"/>
          </a:p>
        </p:txBody>
      </p:sp>
      <p:graphicFrame>
        <p:nvGraphicFramePr>
          <p:cNvPr id="11" name="Chart 10"/>
          <p:cNvGraphicFramePr>
            <a:graphicFrameLocks/>
          </p:cNvGraphicFramePr>
          <p:nvPr>
            <p:extLst>
              <p:ext uri="{D42A27DB-BD31-4B8C-83A1-F6EECF244321}">
                <p14:modId xmlns:p14="http://schemas.microsoft.com/office/powerpoint/2010/main" val="3330335068"/>
              </p:ext>
            </p:extLst>
          </p:nvPr>
        </p:nvGraphicFramePr>
        <p:xfrm>
          <a:off x="997530" y="1759133"/>
          <a:ext cx="6744391" cy="377212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rot="16200000">
            <a:off x="-207026" y="3059506"/>
            <a:ext cx="2148334" cy="369332"/>
          </a:xfrm>
          <a:prstGeom prst="rect">
            <a:avLst/>
          </a:prstGeom>
          <a:noFill/>
        </p:spPr>
        <p:txBody>
          <a:bodyPr wrap="square" rtlCol="0">
            <a:spAutoFit/>
          </a:bodyPr>
          <a:lstStyle/>
          <a:p>
            <a:pPr algn="ctr"/>
            <a:r>
              <a:rPr lang="en-US" b="1" dirty="0" smtClean="0"/>
              <a:t>Percent of Decisions</a:t>
            </a:r>
            <a:endParaRPr lang="en-US" b="1" dirty="0"/>
          </a:p>
        </p:txBody>
      </p:sp>
      <p:cxnSp>
        <p:nvCxnSpPr>
          <p:cNvPr id="14" name="Straight Connector 13"/>
          <p:cNvCxnSpPr/>
          <p:nvPr/>
        </p:nvCxnSpPr>
        <p:spPr>
          <a:xfrm>
            <a:off x="4061032" y="1942013"/>
            <a:ext cx="19393" cy="272504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2818" y="1570925"/>
            <a:ext cx="2109743" cy="369332"/>
          </a:xfrm>
          <a:prstGeom prst="rect">
            <a:avLst/>
          </a:prstGeom>
          <a:noFill/>
        </p:spPr>
        <p:txBody>
          <a:bodyPr wrap="square" rtlCol="0">
            <a:spAutoFit/>
          </a:bodyPr>
          <a:lstStyle/>
          <a:p>
            <a:r>
              <a:rPr lang="en-US" dirty="0" smtClean="0"/>
              <a:t>New tenure policy</a:t>
            </a:r>
            <a:endParaRPr lang="en-US" dirty="0"/>
          </a:p>
        </p:txBody>
      </p:sp>
      <p:sp>
        <p:nvSpPr>
          <p:cNvPr id="17" name="Rectangle 16"/>
          <p:cNvSpPr/>
          <p:nvPr/>
        </p:nvSpPr>
        <p:spPr>
          <a:xfrm>
            <a:off x="7994471" y="1647490"/>
            <a:ext cx="4070288" cy="3247043"/>
          </a:xfrm>
          <a:prstGeom prst="rect">
            <a:avLst/>
          </a:prstGeom>
        </p:spPr>
        <p:txBody>
          <a:bodyPr wrap="square">
            <a:spAutoFit/>
          </a:bodyPr>
          <a:lstStyle/>
          <a:p>
            <a:pPr marL="342900" indent="-342900">
              <a:spcAft>
                <a:spcPts val="1200"/>
              </a:spcAft>
              <a:buClr>
                <a:srgbClr val="C00000"/>
              </a:buClr>
              <a:buFont typeface="Wingdings" panose="05000000000000000000" pitchFamily="2" charset="2"/>
              <a:buChar char="ü"/>
            </a:pPr>
            <a:r>
              <a:rPr lang="en-US" sz="2000" dirty="0" smtClean="0"/>
              <a:t>80</a:t>
            </a:r>
            <a:r>
              <a:rPr lang="en-US" sz="2000" dirty="0"/>
              <a:t>% of schools had at least 4 teachers receive an extension in the first 4 years</a:t>
            </a:r>
          </a:p>
          <a:p>
            <a:pPr marL="342900" indent="-342900">
              <a:spcAft>
                <a:spcPts val="600"/>
              </a:spcAft>
              <a:buClr>
                <a:srgbClr val="C00000"/>
              </a:buClr>
              <a:buFont typeface="Wingdings" panose="05000000000000000000" pitchFamily="2" charset="2"/>
              <a:buChar char="ü"/>
            </a:pPr>
            <a:r>
              <a:rPr lang="en-US" sz="2000" dirty="0" smtClean="0"/>
              <a:t>Extended </a:t>
            </a:r>
            <a:r>
              <a:rPr lang="en-US" sz="2000" dirty="0"/>
              <a:t>teachers are less effective than approved teachers</a:t>
            </a:r>
          </a:p>
          <a:p>
            <a:pPr lvl="1">
              <a:buClr>
                <a:srgbClr val="C00000"/>
              </a:buClr>
            </a:pPr>
            <a:r>
              <a:rPr lang="en-US" sz="2000" dirty="0"/>
              <a:t>Math: 	38% </a:t>
            </a:r>
            <a:r>
              <a:rPr lang="en-US" sz="2000" dirty="0" smtClean="0"/>
              <a:t>SD</a:t>
            </a:r>
            <a:endParaRPr lang="en-US" sz="2000" dirty="0"/>
          </a:p>
          <a:p>
            <a:pPr lvl="1">
              <a:spcAft>
                <a:spcPts val="1200"/>
              </a:spcAft>
              <a:buClr>
                <a:srgbClr val="C00000"/>
              </a:buClr>
            </a:pPr>
            <a:r>
              <a:rPr lang="en-US" sz="2000" dirty="0"/>
              <a:t>ELA: 	22% </a:t>
            </a:r>
            <a:r>
              <a:rPr lang="en-US" sz="2000" dirty="0" smtClean="0"/>
              <a:t>SD</a:t>
            </a:r>
            <a:endParaRPr lang="en-US" sz="2000" dirty="0"/>
          </a:p>
          <a:p>
            <a:pPr marL="342900" indent="-342900">
              <a:spcAft>
                <a:spcPts val="1200"/>
              </a:spcAft>
              <a:buClr>
                <a:srgbClr val="C00000"/>
              </a:buClr>
              <a:buFont typeface="Wingdings" panose="05000000000000000000" pitchFamily="2" charset="2"/>
              <a:buChar char="ü"/>
            </a:pPr>
            <a:r>
              <a:rPr lang="en-US" sz="2000" dirty="0"/>
              <a:t>Extended teachers </a:t>
            </a:r>
            <a:r>
              <a:rPr lang="en-US" sz="2000" dirty="0" smtClean="0"/>
              <a:t>50</a:t>
            </a:r>
            <a:r>
              <a:rPr lang="en-US" sz="2000" dirty="0"/>
              <a:t>% more likely to exit district</a:t>
            </a:r>
          </a:p>
        </p:txBody>
      </p:sp>
    </p:spTree>
    <p:extLst>
      <p:ext uri="{BB962C8B-B14F-4D97-AF65-F5344CB8AC3E}">
        <p14:creationId xmlns:p14="http://schemas.microsoft.com/office/powerpoint/2010/main" val="3898743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Substantial variation in the use of extending teachers’ probationary period</a:t>
            </a:r>
            <a:endParaRPr lang="en-US" sz="3600" dirty="0"/>
          </a:p>
        </p:txBody>
      </p:sp>
      <p:pic>
        <p:nvPicPr>
          <p:cNvPr id="1027" name="Picture 3" descr="C:\Users\jhw4n\AppData\Local\Microsoft\Windows\Temporary Internet Files\Content.Outlook\1WP7QDJL\tot_restNyes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835" y="1504949"/>
            <a:ext cx="6171979" cy="4495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64734" y="1622287"/>
            <a:ext cx="4324351" cy="707886"/>
          </a:xfrm>
          <a:prstGeom prst="rect">
            <a:avLst/>
          </a:prstGeom>
          <a:noFill/>
        </p:spPr>
        <p:txBody>
          <a:bodyPr wrap="square" rtlCol="0">
            <a:spAutoFit/>
          </a:bodyPr>
          <a:lstStyle/>
          <a:p>
            <a:r>
              <a:rPr lang="en-US" sz="2000" dirty="0"/>
              <a:t>NYC middle schools with at least 4 extensions, </a:t>
            </a:r>
            <a:r>
              <a:rPr lang="en-US" sz="2000" dirty="0" smtClean="0"/>
              <a:t>2010-2014</a:t>
            </a:r>
            <a:endParaRPr lang="en-US" sz="2000" dirty="0"/>
          </a:p>
        </p:txBody>
      </p:sp>
    </p:spTree>
    <p:extLst>
      <p:ext uri="{BB962C8B-B14F-4D97-AF65-F5344CB8AC3E}">
        <p14:creationId xmlns:p14="http://schemas.microsoft.com/office/powerpoint/2010/main" val="2570917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Background</a:t>
            </a:r>
            <a:endParaRPr lang="en-US" sz="3600" dirty="0"/>
          </a:p>
        </p:txBody>
      </p:sp>
      <p:sp>
        <p:nvSpPr>
          <p:cNvPr id="2" name="Content Placeholder 1"/>
          <p:cNvSpPr>
            <a:spLocks noGrp="1"/>
          </p:cNvSpPr>
          <p:nvPr>
            <p:ph idx="1"/>
          </p:nvPr>
        </p:nvSpPr>
        <p:spPr>
          <a:xfrm>
            <a:off x="838200" y="1825625"/>
            <a:ext cx="10515600" cy="3670300"/>
          </a:xfrm>
        </p:spPr>
        <p:txBody>
          <a:bodyPr/>
          <a:lstStyle/>
          <a:p>
            <a:pPr>
              <a:buFont typeface="Wingdings" panose="05000000000000000000" pitchFamily="2" charset="2"/>
              <a:buChar char="§"/>
            </a:pPr>
            <a:r>
              <a:rPr lang="en-US" dirty="0" smtClean="0"/>
              <a:t>Variation in principal effectiveness (Branch, Hanushek &amp;Rivkin, 2012; Grissom, </a:t>
            </a:r>
            <a:r>
              <a:rPr lang="en-US" dirty="0" err="1" smtClean="0"/>
              <a:t>Kalogrides</a:t>
            </a:r>
            <a:r>
              <a:rPr lang="en-US" dirty="0" smtClean="0"/>
              <a:t> &amp; Loeb, 2012; Heck, 1992)</a:t>
            </a:r>
          </a:p>
          <a:p>
            <a:pPr>
              <a:buFont typeface="Wingdings" panose="05000000000000000000" pitchFamily="2" charset="2"/>
              <a:buChar char="§"/>
            </a:pPr>
            <a:r>
              <a:rPr lang="en-US" dirty="0" smtClean="0"/>
              <a:t>Instructional leadership predicts achievement gains (Robinson, Lloyd &amp; Rowe, 2008)</a:t>
            </a:r>
          </a:p>
          <a:p>
            <a:pPr>
              <a:buFont typeface="Wingdings" panose="05000000000000000000" pitchFamily="2" charset="2"/>
              <a:buChar char="§"/>
            </a:pPr>
            <a:r>
              <a:rPr lang="en-US" dirty="0" smtClean="0"/>
              <a:t>Principal investment in teacher coaching &amp; evaluation predict achievement gains (Grissom, Loeb &amp; Master, 2013)</a:t>
            </a:r>
          </a:p>
          <a:p>
            <a:pPr>
              <a:buFont typeface="Wingdings" panose="05000000000000000000" pitchFamily="2" charset="2"/>
              <a:buChar char="§"/>
            </a:pPr>
            <a:r>
              <a:rPr lang="en-US" dirty="0" smtClean="0"/>
              <a:t>Principal use of classroom walkthroughs negatively influences achievement </a:t>
            </a:r>
            <a:r>
              <a:rPr lang="en-US" dirty="0"/>
              <a:t>(Grissom, Loeb </a:t>
            </a:r>
            <a:r>
              <a:rPr lang="en-US" dirty="0" smtClean="0"/>
              <a:t>&amp; Master</a:t>
            </a:r>
            <a:r>
              <a:rPr lang="en-US" dirty="0"/>
              <a:t>, 2013)</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9409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New York City policies designed to influence </a:t>
            </a:r>
            <a:br>
              <a:rPr lang="en-US" sz="3600" dirty="0" smtClean="0"/>
            </a:br>
            <a:r>
              <a:rPr lang="en-US" sz="3600" dirty="0" smtClean="0"/>
              <a:t>teaching effectiveness</a:t>
            </a:r>
            <a:endParaRPr lang="en-US" sz="3600" dirty="0"/>
          </a:p>
        </p:txBody>
      </p:sp>
      <p:sp>
        <p:nvSpPr>
          <p:cNvPr id="2" name="Content Placeholder 1"/>
          <p:cNvSpPr>
            <a:spLocks noGrp="1"/>
          </p:cNvSpPr>
          <p:nvPr>
            <p:ph idx="1"/>
          </p:nvPr>
        </p:nvSpPr>
        <p:spPr/>
        <p:txBody>
          <a:bodyPr/>
          <a:lstStyle/>
          <a:p>
            <a:pPr>
              <a:spcBef>
                <a:spcPts val="1200"/>
              </a:spcBef>
              <a:buFont typeface="Wingdings" panose="05000000000000000000" pitchFamily="2" charset="2"/>
              <a:buChar char="§"/>
            </a:pPr>
            <a:r>
              <a:rPr lang="en-US" u="sng" dirty="0" smtClean="0"/>
              <a:t>Tenure reform </a:t>
            </a:r>
            <a:r>
              <a:rPr lang="en-US" dirty="0" smtClean="0"/>
              <a:t>(2009): Principals encouraged to make the review of tenure decisions more data driven and rigorous. </a:t>
            </a:r>
          </a:p>
          <a:p>
            <a:pPr>
              <a:spcBef>
                <a:spcPts val="1200"/>
              </a:spcBef>
              <a:buFont typeface="Wingdings" panose="05000000000000000000" pitchFamily="2" charset="2"/>
              <a:buChar char="§"/>
            </a:pPr>
            <a:r>
              <a:rPr lang="en-US" u="sng" dirty="0" smtClean="0"/>
              <a:t>Teacher evaluation </a:t>
            </a:r>
            <a:r>
              <a:rPr lang="en-US" dirty="0" smtClean="0"/>
              <a:t>(2010): evaluation of teachers employing teacher observation and student achievement. </a:t>
            </a:r>
          </a:p>
          <a:p>
            <a:pPr>
              <a:spcBef>
                <a:spcPts val="1200"/>
              </a:spcBef>
              <a:buFont typeface="Wingdings" panose="05000000000000000000" pitchFamily="2" charset="2"/>
              <a:buChar char="§"/>
            </a:pPr>
            <a:r>
              <a:rPr lang="en-US" u="sng" dirty="0" smtClean="0"/>
              <a:t>Mentoring </a:t>
            </a:r>
            <a:r>
              <a:rPr lang="en-US" dirty="0" smtClean="0"/>
              <a:t>(2004): All first year teachers receive a year of mentoring from a qualified, school-based mentor. </a:t>
            </a:r>
          </a:p>
          <a:p>
            <a:pPr>
              <a:spcBef>
                <a:spcPts val="1200"/>
              </a:spcBef>
              <a:buFont typeface="Wingdings" panose="05000000000000000000" pitchFamily="2" charset="2"/>
              <a:buChar char="§"/>
            </a:pPr>
            <a:r>
              <a:rPr lang="en-US" u="sng" dirty="0" smtClean="0"/>
              <a:t>Professional learning </a:t>
            </a:r>
            <a:r>
              <a:rPr lang="en-US" dirty="0" smtClean="0"/>
              <a:t>(2014): All teachers are required to participate in a weekly 80 minute professional learning period determined by principals and/or a committee in each school. </a:t>
            </a:r>
            <a:endParaRPr lang="en-US" dirty="0"/>
          </a:p>
        </p:txBody>
      </p:sp>
    </p:spTree>
    <p:extLst>
      <p:ext uri="{BB962C8B-B14F-4D97-AF65-F5344CB8AC3E}">
        <p14:creationId xmlns:p14="http://schemas.microsoft.com/office/powerpoint/2010/main" val="281101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a:solidFill>
                  <a:prstClr val="black"/>
                </a:solidFill>
                <a:latin typeface="Calibri Light" panose="020F0302020204030204" pitchFamily="34" charset="0"/>
              </a:rPr>
              <a:t>Principal Strategies Theory of Change</a:t>
            </a:r>
            <a:endParaRPr lang="en-US" sz="3600" dirty="0">
              <a:latin typeface="Calibri Light" panose="020F0302020204030204" pitchFamily="34" charset="0"/>
            </a:endParaRPr>
          </a:p>
        </p:txBody>
      </p:sp>
      <p:pic>
        <p:nvPicPr>
          <p:cNvPr id="12" name="Content Placeholder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2200555"/>
            <a:ext cx="10515600" cy="3601478"/>
          </a:xfrm>
          <a:prstGeom prst="rect">
            <a:avLst/>
          </a:prstGeom>
          <a:noFill/>
          <a:ln>
            <a:noFill/>
          </a:ln>
        </p:spPr>
      </p:pic>
      <p:sp>
        <p:nvSpPr>
          <p:cNvPr id="13" name="TextBox 12"/>
          <p:cNvSpPr txBox="1"/>
          <p:nvPr/>
        </p:nvSpPr>
        <p:spPr>
          <a:xfrm>
            <a:off x="1783201" y="1580607"/>
            <a:ext cx="9233807" cy="369332"/>
          </a:xfrm>
          <a:prstGeom prst="rect">
            <a:avLst/>
          </a:prstGeom>
          <a:solidFill>
            <a:schemeClr val="accent5">
              <a:lumMod val="75000"/>
            </a:schemeClr>
          </a:soli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   NYC/NYS Policies 		Mechanisms 		         	</a:t>
            </a:r>
            <a:r>
              <a:rPr kumimoji="0" lang="en-US" sz="1800" b="0" i="0" u="none" strike="noStrike" kern="0" cap="none" spc="0" normalizeH="0" noProof="0" dirty="0" smtClean="0">
                <a:ln>
                  <a:noFill/>
                </a:ln>
                <a:solidFill>
                  <a:prstClr val="white"/>
                </a:solidFill>
                <a:effectLst/>
                <a:uLnTx/>
                <a:uFillTx/>
              </a:rPr>
              <a:t>       </a:t>
            </a:r>
            <a:r>
              <a:rPr kumimoji="0" lang="en-US" sz="1800" b="0" i="0" u="none" strike="noStrike" kern="0" cap="none" spc="0" normalizeH="0" baseline="0" noProof="0" dirty="0" smtClean="0">
                <a:ln>
                  <a:noFill/>
                </a:ln>
                <a:solidFill>
                  <a:prstClr val="white"/>
                </a:solidFill>
                <a:effectLst/>
                <a:uLnTx/>
                <a:uFillTx/>
              </a:rPr>
              <a:t>Outcomes</a:t>
            </a:r>
          </a:p>
        </p:txBody>
      </p:sp>
    </p:spTree>
    <p:extLst>
      <p:ext uri="{BB962C8B-B14F-4D97-AF65-F5344CB8AC3E}">
        <p14:creationId xmlns:p14="http://schemas.microsoft.com/office/powerpoint/2010/main" val="604235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1087" y="99392"/>
            <a:ext cx="9768840" cy="793872"/>
          </a:xfrm>
        </p:spPr>
        <p:txBody>
          <a:bodyPr>
            <a:normAutofit/>
          </a:bodyPr>
          <a:lstStyle/>
          <a:p>
            <a:r>
              <a:rPr lang="en-US" sz="3600" dirty="0" smtClean="0"/>
              <a:t>Data</a:t>
            </a:r>
            <a:endParaRPr lang="en-US" sz="3600" dirty="0"/>
          </a:p>
        </p:txBody>
      </p:sp>
      <p:sp>
        <p:nvSpPr>
          <p:cNvPr id="2" name="Content Placeholder 1"/>
          <p:cNvSpPr>
            <a:spLocks noGrp="1"/>
          </p:cNvSpPr>
          <p:nvPr>
            <p:ph idx="1"/>
          </p:nvPr>
        </p:nvSpPr>
        <p:spPr>
          <a:xfrm>
            <a:off x="1259478" y="862149"/>
            <a:ext cx="9612087" cy="5287412"/>
          </a:xfrm>
        </p:spPr>
        <p:txBody>
          <a:bodyPr>
            <a:normAutofit fontScale="92500" lnSpcReduction="20000"/>
          </a:bodyPr>
          <a:lstStyle/>
          <a:p>
            <a:pPr>
              <a:buFont typeface="Wingdings" panose="05000000000000000000" pitchFamily="2" charset="2"/>
              <a:buChar char="§"/>
            </a:pPr>
            <a:r>
              <a:rPr lang="en-US" dirty="0" smtClean="0"/>
              <a:t>Survey of middle school principals</a:t>
            </a:r>
          </a:p>
          <a:p>
            <a:pPr lvl="1">
              <a:buFont typeface="Calibri" panose="020F0502020204030204" pitchFamily="34" charset="0"/>
              <a:buChar char="–"/>
            </a:pPr>
            <a:r>
              <a:rPr lang="en-US" dirty="0" smtClean="0"/>
              <a:t>Survey all 494 middle schools during summer 2016</a:t>
            </a:r>
          </a:p>
          <a:p>
            <a:pPr lvl="1">
              <a:buFont typeface="Calibri" panose="020F0502020204030204" pitchFamily="34" charset="0"/>
              <a:buChar char="–"/>
            </a:pPr>
            <a:r>
              <a:rPr lang="en-US" dirty="0" smtClean="0"/>
              <a:t>52 percent response rate</a:t>
            </a:r>
          </a:p>
          <a:p>
            <a:pPr lvl="1">
              <a:buFont typeface="Calibri" panose="020F0502020204030204" pitchFamily="34" charset="0"/>
              <a:buChar char="–"/>
            </a:pPr>
            <a:r>
              <a:rPr lang="en-US" dirty="0" smtClean="0"/>
              <a:t>Non-respondents very similar to respondents on observables</a:t>
            </a:r>
          </a:p>
          <a:p>
            <a:pPr>
              <a:buFont typeface="Wingdings" panose="05000000000000000000" pitchFamily="2" charset="2"/>
              <a:buChar char="§"/>
            </a:pPr>
            <a:r>
              <a:rPr lang="en-US" dirty="0" smtClean="0"/>
              <a:t>Information on tenure decisions 2007-08 to 2013-14</a:t>
            </a:r>
          </a:p>
          <a:p>
            <a:pPr lvl="1">
              <a:buFont typeface="Calibri" panose="020F0502020204030204" pitchFamily="34" charset="0"/>
              <a:buChar char="–"/>
            </a:pPr>
            <a:r>
              <a:rPr lang="en-US" dirty="0"/>
              <a:t>Outcomes of each decision</a:t>
            </a:r>
          </a:p>
          <a:p>
            <a:pPr lvl="1">
              <a:buFont typeface="Calibri" panose="020F0502020204030204" pitchFamily="34" charset="0"/>
              <a:buChar char="–"/>
            </a:pPr>
            <a:r>
              <a:rPr lang="en-US" dirty="0"/>
              <a:t>Official guidance from NYCDOE for decision</a:t>
            </a:r>
          </a:p>
          <a:p>
            <a:pPr lvl="1">
              <a:buFont typeface="Calibri" panose="020F0502020204030204" pitchFamily="34" charset="0"/>
              <a:buChar char="–"/>
            </a:pPr>
            <a:r>
              <a:rPr lang="en-US" dirty="0"/>
              <a:t>Variety of other data related to tenure decision</a:t>
            </a:r>
          </a:p>
          <a:p>
            <a:pPr>
              <a:buFont typeface="Wingdings" panose="05000000000000000000" pitchFamily="2" charset="2"/>
              <a:buChar char="§"/>
            </a:pPr>
            <a:r>
              <a:rPr lang="en-US" dirty="0" smtClean="0"/>
              <a:t>Administrative data 2000-2014</a:t>
            </a:r>
          </a:p>
          <a:p>
            <a:pPr lvl="1">
              <a:buFont typeface="Calibri" panose="020F0502020204030204" pitchFamily="34" charset="0"/>
              <a:buChar char="–"/>
            </a:pPr>
            <a:r>
              <a:rPr lang="en-US" dirty="0" smtClean="0">
                <a:solidFill>
                  <a:prstClr val="black"/>
                </a:solidFill>
              </a:rPr>
              <a:t>Usual student, teacher, school data</a:t>
            </a:r>
          </a:p>
          <a:p>
            <a:pPr lvl="1">
              <a:buFont typeface="Calibri" panose="020F0502020204030204" pitchFamily="34" charset="0"/>
              <a:buChar char="–"/>
            </a:pPr>
            <a:r>
              <a:rPr lang="en-US" dirty="0" smtClean="0">
                <a:solidFill>
                  <a:prstClr val="black"/>
                </a:solidFill>
              </a:rPr>
              <a:t>Data on principals</a:t>
            </a:r>
          </a:p>
          <a:p>
            <a:pPr lvl="1">
              <a:buFont typeface="Calibri" panose="020F0502020204030204" pitchFamily="34" charset="0"/>
              <a:buChar char="–"/>
            </a:pPr>
            <a:r>
              <a:rPr lang="en-US" dirty="0" smtClean="0">
                <a:solidFill>
                  <a:prstClr val="black"/>
                </a:solidFill>
              </a:rPr>
              <a:t>Teacher application to transfer data and details of tenure decisions</a:t>
            </a:r>
          </a:p>
          <a:p>
            <a:pPr>
              <a:buFont typeface="Wingdings" panose="05000000000000000000" pitchFamily="2" charset="2"/>
              <a:buChar char="§"/>
            </a:pPr>
            <a:r>
              <a:rPr lang="en-US" dirty="0" smtClean="0">
                <a:solidFill>
                  <a:schemeClr val="bg1">
                    <a:lumMod val="50000"/>
                  </a:schemeClr>
                </a:solidFill>
              </a:rPr>
              <a:t>Principal Interviews: interviews with 45 of 258 survey respondents</a:t>
            </a:r>
          </a:p>
          <a:p>
            <a:pPr>
              <a:buFont typeface="Wingdings" panose="05000000000000000000" pitchFamily="2" charset="2"/>
              <a:buChar char="§"/>
            </a:pPr>
            <a:r>
              <a:rPr lang="en-US" dirty="0" smtClean="0">
                <a:solidFill>
                  <a:schemeClr val="bg1">
                    <a:lumMod val="50000"/>
                  </a:schemeClr>
                </a:solidFill>
              </a:rPr>
              <a:t>NYCDOE School Climate Survey</a:t>
            </a:r>
          </a:p>
          <a:p>
            <a:pPr>
              <a:buFont typeface="Wingdings" panose="05000000000000000000" pitchFamily="2" charset="2"/>
              <a:buChar char="§"/>
            </a:pPr>
            <a:r>
              <a:rPr lang="en-US" dirty="0" smtClean="0">
                <a:solidFill>
                  <a:schemeClr val="bg1">
                    <a:lumMod val="50000"/>
                  </a:schemeClr>
                </a:solidFill>
              </a:rPr>
              <a:t>Survey of middle school teachers</a:t>
            </a:r>
            <a:endParaRPr lang="en-US" dirty="0">
              <a:solidFill>
                <a:schemeClr val="bg1">
                  <a:lumMod val="50000"/>
                </a:schemeClr>
              </a:solidFill>
            </a:endParaRPr>
          </a:p>
          <a:p>
            <a:pPr lvl="1">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898743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fontScale="90000"/>
          </a:bodyPr>
          <a:lstStyle/>
          <a:p>
            <a:r>
              <a:rPr lang="en-US" sz="3600" dirty="0" smtClean="0"/>
              <a:t>Principals’ report of the percent of teachers who met or exceeded principals expectations for effective teaching</a:t>
            </a:r>
            <a:endParaRPr lang="en-US" sz="3600" dirty="0"/>
          </a:p>
        </p:txBody>
      </p:sp>
      <p:pic>
        <p:nvPicPr>
          <p:cNvPr id="1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92190" y="1193460"/>
            <a:ext cx="7079023" cy="471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864357" y="1759131"/>
            <a:ext cx="2879968" cy="2308324"/>
          </a:xfrm>
          <a:prstGeom prst="rect">
            <a:avLst/>
          </a:prstGeom>
          <a:noFill/>
          <a:ln>
            <a:noFill/>
          </a:ln>
        </p:spPr>
        <p:txBody>
          <a:bodyPr wrap="square" rtlCol="0">
            <a:spAutoFit/>
          </a:bodyPr>
          <a:lstStyle/>
          <a:p>
            <a:pPr defTabSz="548640"/>
            <a:r>
              <a:rPr lang="en-US" sz="2400" dirty="0" smtClean="0">
                <a:solidFill>
                  <a:schemeClr val="bg1">
                    <a:lumMod val="50000"/>
                  </a:schemeClr>
                </a:solidFill>
              </a:rPr>
              <a:t>Mean	=	69%</a:t>
            </a:r>
          </a:p>
          <a:p>
            <a:pPr defTabSz="548640"/>
            <a:r>
              <a:rPr lang="en-US" sz="2400" dirty="0" smtClean="0"/>
              <a:t>Median	=	77%</a:t>
            </a:r>
          </a:p>
          <a:p>
            <a:pPr defTabSz="548640"/>
            <a:r>
              <a:rPr lang="en-US" sz="2400" dirty="0" smtClean="0">
                <a:solidFill>
                  <a:schemeClr val="bg1">
                    <a:lumMod val="50000"/>
                  </a:schemeClr>
                </a:solidFill>
              </a:rPr>
              <a:t>10</a:t>
            </a:r>
            <a:r>
              <a:rPr lang="en-US" sz="2400" baseline="30000" dirty="0" smtClean="0">
                <a:solidFill>
                  <a:schemeClr val="bg1">
                    <a:lumMod val="50000"/>
                  </a:schemeClr>
                </a:solidFill>
              </a:rPr>
              <a:t>th</a:t>
            </a:r>
            <a:r>
              <a:rPr lang="en-US" sz="2400" dirty="0" smtClean="0">
                <a:solidFill>
                  <a:schemeClr val="bg1">
                    <a:lumMod val="50000"/>
                  </a:schemeClr>
                </a:solidFill>
              </a:rPr>
              <a:t> 	= 	30%</a:t>
            </a:r>
          </a:p>
          <a:p>
            <a:pPr defTabSz="548640"/>
            <a:r>
              <a:rPr lang="en-US" sz="2400" dirty="0" smtClean="0">
                <a:solidFill>
                  <a:schemeClr val="bg1">
                    <a:lumMod val="50000"/>
                  </a:schemeClr>
                </a:solidFill>
              </a:rPr>
              <a:t>25</a:t>
            </a:r>
            <a:r>
              <a:rPr lang="en-US" sz="2400" baseline="30000" dirty="0" smtClean="0">
                <a:solidFill>
                  <a:schemeClr val="bg1">
                    <a:lumMod val="50000"/>
                  </a:schemeClr>
                </a:solidFill>
              </a:rPr>
              <a:t>th</a:t>
            </a:r>
            <a:r>
              <a:rPr lang="en-US" sz="2400" dirty="0" smtClean="0">
                <a:solidFill>
                  <a:schemeClr val="bg1">
                    <a:lumMod val="50000"/>
                  </a:schemeClr>
                </a:solidFill>
              </a:rPr>
              <a:t> 	=	54%</a:t>
            </a:r>
          </a:p>
          <a:p>
            <a:pPr defTabSz="548640"/>
            <a:r>
              <a:rPr lang="en-US" sz="2400" dirty="0" smtClean="0">
                <a:solidFill>
                  <a:schemeClr val="bg1">
                    <a:lumMod val="50000"/>
                  </a:schemeClr>
                </a:solidFill>
              </a:rPr>
              <a:t>75</a:t>
            </a:r>
            <a:r>
              <a:rPr lang="en-US" sz="2400" baseline="30000" dirty="0" smtClean="0">
                <a:solidFill>
                  <a:schemeClr val="bg1">
                    <a:lumMod val="50000"/>
                  </a:schemeClr>
                </a:solidFill>
              </a:rPr>
              <a:t>th</a:t>
            </a:r>
            <a:r>
              <a:rPr lang="en-US" sz="2400" dirty="0" smtClean="0">
                <a:solidFill>
                  <a:schemeClr val="bg1">
                    <a:lumMod val="50000"/>
                  </a:schemeClr>
                </a:solidFill>
              </a:rPr>
              <a:t> 	=	90%</a:t>
            </a:r>
          </a:p>
          <a:p>
            <a:pPr defTabSz="548640"/>
            <a:r>
              <a:rPr lang="en-US" sz="2400" dirty="0" smtClean="0">
                <a:solidFill>
                  <a:schemeClr val="bg1">
                    <a:lumMod val="50000"/>
                  </a:schemeClr>
                </a:solidFill>
              </a:rPr>
              <a:t>90</a:t>
            </a:r>
            <a:r>
              <a:rPr lang="en-US" sz="2400" baseline="30000" dirty="0" smtClean="0">
                <a:solidFill>
                  <a:schemeClr val="bg1">
                    <a:lumMod val="50000"/>
                  </a:schemeClr>
                </a:solidFill>
              </a:rPr>
              <a:t>th</a:t>
            </a:r>
            <a:r>
              <a:rPr lang="en-US" sz="2400" dirty="0" smtClean="0">
                <a:solidFill>
                  <a:schemeClr val="bg1">
                    <a:lumMod val="50000"/>
                  </a:schemeClr>
                </a:solidFill>
              </a:rPr>
              <a:t> 	=	95%</a:t>
            </a:r>
            <a:endParaRPr lang="en-US" sz="2400" dirty="0">
              <a:solidFill>
                <a:schemeClr val="bg1">
                  <a:lumMod val="50000"/>
                </a:schemeClr>
              </a:solidFill>
            </a:endParaRPr>
          </a:p>
        </p:txBody>
      </p:sp>
      <p:sp>
        <p:nvSpPr>
          <p:cNvPr id="2" name="TextBox 1"/>
          <p:cNvSpPr txBox="1"/>
          <p:nvPr/>
        </p:nvSpPr>
        <p:spPr>
          <a:xfrm>
            <a:off x="1143835" y="5780229"/>
            <a:ext cx="6485691" cy="369332"/>
          </a:xfrm>
          <a:prstGeom prst="rect">
            <a:avLst/>
          </a:prstGeom>
          <a:noFill/>
        </p:spPr>
        <p:txBody>
          <a:bodyPr wrap="square" rtlCol="0">
            <a:spAutoFit/>
          </a:bodyPr>
          <a:lstStyle/>
          <a:p>
            <a:r>
              <a:rPr lang="en-US" dirty="0" smtClean="0"/>
              <a:t>Source: Principal Survey, 2016, question 2</a:t>
            </a:r>
            <a:endParaRPr lang="en-US" dirty="0"/>
          </a:p>
        </p:txBody>
      </p:sp>
      <p:sp>
        <p:nvSpPr>
          <p:cNvPr id="3" name="Rectangle 2"/>
          <p:cNvSpPr/>
          <p:nvPr/>
        </p:nvSpPr>
        <p:spPr>
          <a:xfrm>
            <a:off x="8875591" y="2171701"/>
            <a:ext cx="2563935" cy="3476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87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60960" y="6660454"/>
            <a:ext cx="12252960" cy="192024"/>
          </a:xfrm>
          <a:prstGeom prst="rect">
            <a:avLst/>
          </a:prstGeom>
          <a:solidFill>
            <a:srgbClr val="DD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rot="10800000">
            <a:off x="-60960" y="6270973"/>
            <a:ext cx="1225296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969258" y="6149563"/>
            <a:ext cx="2095500" cy="6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10" y="6259223"/>
            <a:ext cx="1980148" cy="5486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4" y="99392"/>
            <a:ext cx="994743" cy="1188720"/>
          </a:xfrm>
          <a:prstGeom prst="rect">
            <a:avLst/>
          </a:prstGeom>
        </p:spPr>
      </p:pic>
      <p:sp>
        <p:nvSpPr>
          <p:cNvPr id="9" name="Title 1"/>
          <p:cNvSpPr>
            <a:spLocks noGrp="1"/>
          </p:cNvSpPr>
          <p:nvPr>
            <p:ph type="title"/>
          </p:nvPr>
        </p:nvSpPr>
        <p:spPr>
          <a:xfrm>
            <a:off x="1619795" y="181488"/>
            <a:ext cx="9768840" cy="1106624"/>
          </a:xfrm>
        </p:spPr>
        <p:txBody>
          <a:bodyPr>
            <a:normAutofit/>
          </a:bodyPr>
          <a:lstStyle/>
          <a:p>
            <a:r>
              <a:rPr lang="en-US" sz="3600" dirty="0" smtClean="0"/>
              <a:t>Principal beliefs about their ability to help pre-tenure teachers improve their effectiveness</a:t>
            </a:r>
            <a:endParaRPr lang="en-US" sz="3600" dirty="0"/>
          </a:p>
        </p:txBody>
      </p:sp>
      <p:sp>
        <p:nvSpPr>
          <p:cNvPr id="12" name="TextBox 11"/>
          <p:cNvSpPr txBox="1"/>
          <p:nvPr/>
        </p:nvSpPr>
        <p:spPr>
          <a:xfrm>
            <a:off x="3483567" y="5879212"/>
            <a:ext cx="6485691" cy="338554"/>
          </a:xfrm>
          <a:prstGeom prst="rect">
            <a:avLst/>
          </a:prstGeom>
          <a:noFill/>
        </p:spPr>
        <p:txBody>
          <a:bodyPr wrap="square" rtlCol="0">
            <a:spAutoFit/>
          </a:bodyPr>
          <a:lstStyle/>
          <a:p>
            <a:r>
              <a:rPr lang="en-US" sz="1600" dirty="0" smtClean="0">
                <a:solidFill>
                  <a:prstClr val="black"/>
                </a:solidFill>
              </a:rPr>
              <a:t>Source: Principal Survey, 2016, question 3</a:t>
            </a:r>
            <a:endParaRPr lang="en-US" sz="1600" dirty="0">
              <a:solidFill>
                <a:prstClr val="black"/>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204949853"/>
              </p:ext>
            </p:extLst>
          </p:nvPr>
        </p:nvGraphicFramePr>
        <p:xfrm>
          <a:off x="266701" y="1462645"/>
          <a:ext cx="4914900" cy="39951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578705823"/>
              </p:ext>
            </p:extLst>
          </p:nvPr>
        </p:nvGraphicFramePr>
        <p:xfrm>
          <a:off x="5400675" y="1371601"/>
          <a:ext cx="5674008" cy="458163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295401" y="1274897"/>
            <a:ext cx="4057651" cy="369332"/>
          </a:xfrm>
          <a:prstGeom prst="rect">
            <a:avLst/>
          </a:prstGeom>
          <a:noFill/>
        </p:spPr>
        <p:txBody>
          <a:bodyPr wrap="square" rtlCol="0">
            <a:spAutoFit/>
          </a:bodyPr>
          <a:lstStyle/>
          <a:p>
            <a:r>
              <a:rPr lang="en-US" dirty="0" smtClean="0"/>
              <a:t>Teachers who are below expectations</a:t>
            </a:r>
            <a:endParaRPr lang="en-US" dirty="0"/>
          </a:p>
        </p:txBody>
      </p:sp>
      <p:sp>
        <p:nvSpPr>
          <p:cNvPr id="14" name="TextBox 13"/>
          <p:cNvSpPr txBox="1"/>
          <p:nvPr/>
        </p:nvSpPr>
        <p:spPr>
          <a:xfrm>
            <a:off x="6410326" y="1288113"/>
            <a:ext cx="4524375" cy="369332"/>
          </a:xfrm>
          <a:prstGeom prst="rect">
            <a:avLst/>
          </a:prstGeom>
          <a:noFill/>
        </p:spPr>
        <p:txBody>
          <a:bodyPr wrap="square" rtlCol="0">
            <a:spAutoFit/>
          </a:bodyPr>
          <a:lstStyle/>
          <a:p>
            <a:r>
              <a:rPr lang="en-US" dirty="0" smtClean="0"/>
              <a:t>Teachers who meet or exceed expectations</a:t>
            </a:r>
            <a:endParaRPr lang="en-US" dirty="0"/>
          </a:p>
        </p:txBody>
      </p:sp>
    </p:spTree>
    <p:extLst>
      <p:ext uri="{BB962C8B-B14F-4D97-AF65-F5344CB8AC3E}">
        <p14:creationId xmlns:p14="http://schemas.microsoft.com/office/powerpoint/2010/main" val="59857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14755</TotalTime>
  <Words>1179</Words>
  <Application>Microsoft Office PowerPoint</Application>
  <PresentationFormat>Widescreen</PresentationFormat>
  <Paragraphs>145</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   </vt:lpstr>
      <vt:lpstr>Tenure reform in New York City (CALDER 2015)</vt:lpstr>
      <vt:lpstr>Substantial variation in the use of extending teachers’ probationary period</vt:lpstr>
      <vt:lpstr>Background</vt:lpstr>
      <vt:lpstr>New York City policies designed to influence  teaching effectiveness</vt:lpstr>
      <vt:lpstr>Principal Strategies Theory of Change</vt:lpstr>
      <vt:lpstr>Data</vt:lpstr>
      <vt:lpstr>Principals’ report of the percent of teachers who met or exceeded principals expectations for effective teaching</vt:lpstr>
      <vt:lpstr>Principal beliefs about their ability to help pre-tenure teachers improve their effectiveness</vt:lpstr>
      <vt:lpstr>Principal beliefs about their ability to influence pre-tenure teachers decisions to leave or remain</vt:lpstr>
      <vt:lpstr>Of Principals who believe they can improve effectiveness of pre-tenure teachers “A Lot“ </vt:lpstr>
      <vt:lpstr>Principals Beliefs about their Agency</vt:lpstr>
      <vt:lpstr>Is principal agency associated with different behaviors?</vt:lpstr>
      <vt:lpstr>How do principal beliefs in their agency on teacher retention match teacher behavior?</vt:lpstr>
      <vt:lpstr>Principal Agency and Their Practice of Formal Observation</vt:lpstr>
      <vt:lpstr>New York City Tenure Policy </vt:lpstr>
      <vt:lpstr>Tenure reform in New York City</vt:lpstr>
      <vt:lpstr>Effects on tenure outcomes</vt:lpstr>
      <vt:lpstr>Summary </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jhw</dc:creator>
  <cp:lastModifiedBy>Ottehenning, Gerhard</cp:lastModifiedBy>
  <cp:revision>148</cp:revision>
  <cp:lastPrinted>2017-01-31T23:37:43Z</cp:lastPrinted>
  <dcterms:created xsi:type="dcterms:W3CDTF">2017-01-09T16:54:56Z</dcterms:created>
  <dcterms:modified xsi:type="dcterms:W3CDTF">2017-02-01T20:11:52Z</dcterms:modified>
</cp:coreProperties>
</file>