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3" r:id="rId9"/>
    <p:sldId id="264" r:id="rId10"/>
    <p:sldId id="265" r:id="rId11"/>
    <p:sldId id="275" r:id="rId12"/>
    <p:sldId id="274" r:id="rId13"/>
    <p:sldId id="266" r:id="rId14"/>
    <p:sldId id="267" r:id="rId15"/>
    <p:sldId id="268" r:id="rId16"/>
    <p:sldId id="270" r:id="rId17"/>
    <p:sldId id="269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F4F"/>
    <a:srgbClr val="4F86F3"/>
    <a:srgbClr val="666AFA"/>
    <a:srgbClr val="AFC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86" autoAdjust="0"/>
  </p:normalViewPr>
  <p:slideViewPr>
    <p:cSldViewPr>
      <p:cViewPr varScale="1">
        <p:scale>
          <a:sx n="89" d="100"/>
          <a:sy n="89" d="100"/>
        </p:scale>
        <p:origin x="10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9589158498045"/>
          <c:y val="4.3365456183648683E-2"/>
          <c:w val="0.8794701108789974"/>
          <c:h val="0.84709229443334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HSGRAD!$C$4</c:f>
              <c:strCache>
                <c:ptCount val="1"/>
                <c:pt idx="0">
                  <c:v>Effect of Lottery Offer (ITT)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cat>
            <c:strRef>
              <c:f>HSGRAD!$B$5:$B$7</c:f>
              <c:strCache>
                <c:ptCount val="3"/>
                <c:pt idx="0">
                  <c:v>ALL
STUDENTS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HSGRAD!$C$5:$C$7</c:f>
              <c:numCache>
                <c:formatCode>0.0</c:formatCode>
                <c:ptCount val="3"/>
                <c:pt idx="0">
                  <c:v>6.2</c:v>
                </c:pt>
                <c:pt idx="1">
                  <c:v>7.9</c:v>
                </c:pt>
                <c:pt idx="2">
                  <c:v>4.3</c:v>
                </c:pt>
              </c:numCache>
            </c:numRef>
          </c:val>
        </c:ser>
        <c:ser>
          <c:idx val="1"/>
          <c:order val="1"/>
          <c:tx>
            <c:strRef>
              <c:f>HSGRAD!$D$4</c:f>
              <c:strCache>
                <c:ptCount val="1"/>
                <c:pt idx="0">
                  <c:v>Effect of Enrolling in AOIT (TOT)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HSGRAD!$B$5:$B$7</c:f>
              <c:strCache>
                <c:ptCount val="3"/>
                <c:pt idx="0">
                  <c:v>ALL
STUDENTS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HSGRAD!$D$5:$D$7</c:f>
              <c:numCache>
                <c:formatCode>0.0</c:formatCode>
                <c:ptCount val="3"/>
                <c:pt idx="0">
                  <c:v>7.4</c:v>
                </c:pt>
                <c:pt idx="1">
                  <c:v>9.6999999999999993</c:v>
                </c:pt>
                <c:pt idx="2">
                  <c:v>4.9000000000000004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158744"/>
        <c:axId val="146201120"/>
      </c:barChart>
      <c:catAx>
        <c:axId val="14615874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201120"/>
        <c:crosses val="autoZero"/>
        <c:auto val="1"/>
        <c:lblAlgn val="ctr"/>
        <c:lblOffset val="100"/>
        <c:noMultiLvlLbl val="0"/>
      </c:catAx>
      <c:valAx>
        <c:axId val="146201120"/>
        <c:scaling>
          <c:orientation val="minMax"/>
          <c:max val="12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Percentage Point Change in High School Graduation</a:t>
                </a:r>
                <a:r>
                  <a:rPr lang="en-US" sz="1600" b="1" baseline="0" dirty="0"/>
                  <a:t> </a:t>
                </a:r>
                <a:r>
                  <a:rPr lang="en-US" sz="1600" b="1" dirty="0"/>
                  <a:t>Rate</a:t>
                </a:r>
              </a:p>
            </c:rich>
          </c:tx>
          <c:layout>
            <c:manualLayout>
              <c:xMode val="edge"/>
              <c:yMode val="edge"/>
              <c:x val="0"/>
              <c:y val="0.1344272126467801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5874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14315174888855"/>
          <c:y val="0.9171428291612802"/>
          <c:w val="0.84166104236970374"/>
          <c:h val="5.2867041619797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9589158498045"/>
          <c:y val="4.3365456183648683E-2"/>
          <c:w val="0.8794701108789974"/>
          <c:h val="0.84709229443334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COLLEGE!$C$4</c:f>
              <c:strCache>
                <c:ptCount val="1"/>
                <c:pt idx="0">
                  <c:v>Effect of Lottery Offer (ITT)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cat>
            <c:strRef>
              <c:f>COLLEGE!$B$5:$B$7</c:f>
              <c:strCache>
                <c:ptCount val="3"/>
                <c:pt idx="0">
                  <c:v>ALL
STUDENTS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COLLEGE!$C$5:$C$7</c:f>
              <c:numCache>
                <c:formatCode>0.0</c:formatCode>
                <c:ptCount val="3"/>
                <c:pt idx="0">
                  <c:v>6.8</c:v>
                </c:pt>
                <c:pt idx="1">
                  <c:v>11.6</c:v>
                </c:pt>
                <c:pt idx="2">
                  <c:v>-1.5289999999999999</c:v>
                </c:pt>
              </c:numCache>
            </c:numRef>
          </c:val>
        </c:ser>
        <c:ser>
          <c:idx val="1"/>
          <c:order val="1"/>
          <c:tx>
            <c:strRef>
              <c:f>COLLEGE!$D$4</c:f>
              <c:strCache>
                <c:ptCount val="1"/>
                <c:pt idx="0">
                  <c:v>Effect of Enrolling in AOIT (TOT)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COLLEGE!$B$5:$B$7</c:f>
              <c:strCache>
                <c:ptCount val="3"/>
                <c:pt idx="0">
                  <c:v>ALL
STUDENTS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COLLEGE!$D$5:$D$7</c:f>
              <c:numCache>
                <c:formatCode>0.0</c:formatCode>
                <c:ptCount val="3"/>
                <c:pt idx="0">
                  <c:v>8.1</c:v>
                </c:pt>
                <c:pt idx="1">
                  <c:v>14.2</c:v>
                </c:pt>
                <c:pt idx="2">
                  <c:v>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598880"/>
        <c:axId val="144588096"/>
      </c:barChart>
      <c:catAx>
        <c:axId val="144598880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88096"/>
        <c:crosses val="autoZero"/>
        <c:auto val="1"/>
        <c:lblAlgn val="ctr"/>
        <c:lblOffset val="100"/>
        <c:noMultiLvlLbl val="0"/>
      </c:catAx>
      <c:valAx>
        <c:axId val="144588096"/>
        <c:scaling>
          <c:orientation val="minMax"/>
          <c:max val="15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50" b="1" dirty="0"/>
                  <a:t>Percentage Point Change in College-going Rate</a:t>
                </a:r>
              </a:p>
            </c:rich>
          </c:tx>
          <c:layout>
            <c:manualLayout>
              <c:xMode val="edge"/>
              <c:yMode val="edge"/>
              <c:x val="1.1258369489528096E-2"/>
              <c:y val="7.4894990209186316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988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14315174888855"/>
          <c:y val="0.9171428291612802"/>
          <c:w val="0.84166104236970374"/>
          <c:h val="5.2867041619797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0.56939</cdr:x>
      <cdr:y>0.1375</cdr:y>
    </cdr:from>
    <cdr:to>
      <cdr:x>0.65763</cdr:x>
      <cdr:y>0.18254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5544" y="687850"/>
          <a:ext cx="685825" cy="225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+mj-lt"/>
              <a:cs typeface="Times New Roman" panose="02020603050405020304" pitchFamily="18" charset="0"/>
            </a:rPr>
            <a:t>**</a:t>
          </a:r>
          <a:endParaRPr lang="en-US" sz="1800" b="1" dirty="0">
            <a:latin typeface="+mj-lt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0.47959</cdr:x>
      <cdr:y>0.13433</cdr:y>
    </cdr:from>
    <cdr:to>
      <cdr:x>0.57143</cdr:x>
      <cdr:y>0.17846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81400" y="685800"/>
          <a:ext cx="685824" cy="225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+mj-lt"/>
              <a:cs typeface="Times New Roman" panose="02020603050405020304" pitchFamily="18" charset="0"/>
            </a:rPr>
            <a:t>**</a:t>
          </a:r>
          <a:endParaRPr lang="en-US" sz="1800" b="1" dirty="0">
            <a:latin typeface="+mj-lt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0.57143</cdr:x>
      <cdr:y>0.02843</cdr:y>
    </cdr:from>
    <cdr:to>
      <cdr:x>0.66327</cdr:x>
      <cdr:y>0.07256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267200" y="142614"/>
          <a:ext cx="685824" cy="2213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+mj-lt"/>
              <a:cs typeface="Times New Roman" panose="02020603050405020304" pitchFamily="18" charset="0"/>
            </a:rPr>
            <a:t>**</a:t>
          </a:r>
          <a:endParaRPr lang="en-US" sz="1800" b="1" dirty="0">
            <a:latin typeface="+mj-lt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8FB00-50AE-406D-989A-DE184985B5BB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C06A9-F84C-4496-BD77-5AB88239C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99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Trends in the “status completion rate,” which includes GED-holders as high school graduates look similar (levels are just a bit higher).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Murnane (2015, JEL) shows similar patterns using ACS data (and data from other sources, e.g., Heckman).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80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Career Academies: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Cohort-based, within-school programs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Mix career and technical education (CTE) in a specific area (e.g., health services) with academic coursework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Usually</a:t>
            </a:r>
            <a:r>
              <a:rPr lang="en-US" baseline="0" dirty="0" smtClean="0"/>
              <a:t> involve some kind of work-based learning, or internship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63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</a:t>
            </a:r>
            <a:r>
              <a:rPr lang="en-US" baseline="0" dirty="0" smtClean="0"/>
              <a:t> common areas of academy specialization?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Health sciences (x3)</a:t>
            </a:r>
          </a:p>
          <a:p>
            <a:pPr marL="171450" indent="-171450">
              <a:buFontTx/>
              <a:buChar char="-"/>
            </a:pPr>
            <a:r>
              <a:rPr lang="en-US" b="1" baseline="0" dirty="0" smtClean="0"/>
              <a:t>Information technology</a:t>
            </a:r>
            <a:r>
              <a:rPr lang="en-US" baseline="0" dirty="0" smtClean="0"/>
              <a:t>, energy, engineering, and digital media (x2 each)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AOIT = Apex Academy of Information Technology; Apex High School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29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Technology</a:t>
            </a:r>
            <a:r>
              <a:rPr lang="en-US" sz="1200" baseline="0" dirty="0" smtClean="0"/>
              <a:t> academies = 7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Science academies = 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Engineering academies = 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“Other” academies (largely non-STEM) = 6 </a:t>
            </a:r>
            <a:r>
              <a:rPr lang="en-US" sz="1200" baseline="0" dirty="0" smtClean="0">
                <a:sym typeface="Wingdings" panose="05000000000000000000" pitchFamily="2" charset="2"/>
              </a:rPr>
              <a:t> 5/6, or 83%, are non-STEM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534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</a:t>
            </a:r>
            <a:r>
              <a:rPr lang="en-US" baseline="0" dirty="0" smtClean="0"/>
              <a:t> 8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graders zoned for Apex High School can apply to AOIT. </a:t>
            </a:r>
          </a:p>
          <a:p>
            <a:r>
              <a:rPr lang="en-US" baseline="0" dirty="0" smtClean="0"/>
              <a:t>AOIT only admits students in the 9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grade; views academy as cohort-based commitment.</a:t>
            </a:r>
          </a:p>
          <a:p>
            <a:r>
              <a:rPr lang="en-US" baseline="0" dirty="0" smtClean="0"/>
              <a:t>Apex High School houses no other academies (during our period of study).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WCPSS administrative data: demographics, prior achievement, HS course-taking, HS performance, HS graduation.</a:t>
            </a:r>
          </a:p>
          <a:p>
            <a:r>
              <a:rPr lang="en-US" dirty="0" smtClean="0"/>
              <a:t>CANNOT use FARM data due to Wake</a:t>
            </a:r>
            <a:r>
              <a:rPr lang="en-US" baseline="0" dirty="0" smtClean="0"/>
              <a:t> County’s interpretation of Department of Agriculture’s regulations regarding this variable’s use in research.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dirty="0" smtClean="0"/>
              <a:t>Postsecondary data: National Student Clearinghouse (NSC)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68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 set of covariates on which we test balance:</a:t>
            </a:r>
            <a:r>
              <a:rPr lang="en-US" baseline="0" dirty="0" smtClean="0"/>
              <a:t> gender, race and ethnicity, LEP status, special education status, baseline (8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grade) math and reading test scores, indicator for academically gifted.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are unable to reject the null hypothesis that the means of these baseline characteristics are the same for lottery winners and losers (p-value of joint test = 0.76).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69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Control condition/counterfactual is exceptionally</a:t>
            </a:r>
            <a:r>
              <a:rPr lang="en-US" baseline="0" dirty="0" smtClean="0"/>
              <a:t> clear: Share of lottery losers that enters “regular” Apex High School track is 96% (an average across cohorts in analytic sample)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37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some suggestive</a:t>
            </a:r>
            <a:r>
              <a:rPr lang="en-US" baseline="0" dirty="0" smtClean="0"/>
              <a:t> evidence that bulk of effect is coming from middle/upper-middle part of baseline achievement distribution (i.e., 8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 test scores).</a:t>
            </a:r>
          </a:p>
          <a:p>
            <a:endParaRPr lang="en-US" dirty="0" smtClean="0"/>
          </a:p>
          <a:p>
            <a:r>
              <a:rPr lang="en-US" dirty="0" smtClean="0"/>
              <a:t>Control means:</a:t>
            </a:r>
          </a:p>
          <a:p>
            <a:r>
              <a:rPr lang="en-US" dirty="0" smtClean="0"/>
              <a:t>All</a:t>
            </a:r>
            <a:r>
              <a:rPr lang="en-US" baseline="0" dirty="0" smtClean="0"/>
              <a:t> students = 0.90</a:t>
            </a:r>
          </a:p>
          <a:p>
            <a:r>
              <a:rPr lang="en-US" baseline="0" dirty="0" smtClean="0"/>
              <a:t>Male = 0.89</a:t>
            </a:r>
          </a:p>
          <a:p>
            <a:r>
              <a:rPr lang="en-US" baseline="0" dirty="0" smtClean="0"/>
              <a:t>Female = 0.93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0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r>
              <a:rPr lang="en-US" baseline="0" dirty="0" smtClean="0"/>
              <a:t> captures enrollment in college within 1 year of on-time, expected HS graduation.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Control Means:</a:t>
            </a:r>
          </a:p>
          <a:p>
            <a:r>
              <a:rPr lang="en-US" baseline="0" dirty="0" smtClean="0"/>
              <a:t>All = 0.80</a:t>
            </a:r>
          </a:p>
          <a:p>
            <a:r>
              <a:rPr lang="en-US" baseline="0" dirty="0" smtClean="0"/>
              <a:t>Males = 0.78</a:t>
            </a:r>
          </a:p>
          <a:p>
            <a:r>
              <a:rPr lang="en-US" baseline="0" dirty="0" smtClean="0"/>
              <a:t>Females = 0.85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C06A9-F84C-4496-BD77-5AB88239CB7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4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392CEC-2189-4340-AA46-7164CA4B9576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3F917C-18D7-4C35-A926-7DF1DDD3744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229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>
                <a:solidFill>
                  <a:schemeClr val="bg1"/>
                </a:solidFill>
              </a:rPr>
              <a:t>Building Better Bridges to Life After High School: Experimental Evidence on Contemporary Career Academies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CALDER: February 3, 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048000"/>
            <a:ext cx="7315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Steven W. Hemelt</a:t>
            </a:r>
          </a:p>
          <a:p>
            <a:pPr algn="ctr"/>
            <a:r>
              <a:rPr lang="en-US" sz="2600" i="1" dirty="0" smtClean="0">
                <a:solidFill>
                  <a:schemeClr val="bg1"/>
                </a:solidFill>
              </a:rPr>
              <a:t>University of North Carolina at Chapel Hill/CALDER</a:t>
            </a:r>
          </a:p>
          <a:p>
            <a:pPr algn="ctr"/>
            <a:endParaRPr lang="en-US" sz="2000" i="1" dirty="0">
              <a:solidFill>
                <a:schemeClr val="bg1"/>
              </a:solidFill>
            </a:endParaRPr>
          </a:p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Matthew A. Lenard</a:t>
            </a:r>
          </a:p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Colleen G. Paeplow</a:t>
            </a:r>
          </a:p>
          <a:p>
            <a:pPr algn="ctr"/>
            <a:r>
              <a:rPr lang="en-US" sz="2600" i="1" dirty="0" smtClean="0">
                <a:solidFill>
                  <a:schemeClr val="bg1"/>
                </a:solidFill>
              </a:rPr>
              <a:t>Wake County Public School System</a:t>
            </a:r>
            <a:endParaRPr lang="en-US" sz="2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Apex Academy of Information Technology (AOIT)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Oversubscribed! </a:t>
            </a:r>
          </a:p>
          <a:p>
            <a:pPr lvl="1"/>
            <a:r>
              <a:rPr lang="en-US" dirty="0" smtClean="0"/>
              <a:t>Lots of interest</a:t>
            </a:r>
            <a:r>
              <a:rPr lang="en-US" dirty="0"/>
              <a:t>, limited capacity…</a:t>
            </a:r>
          </a:p>
          <a:p>
            <a:r>
              <a:rPr lang="en-US" dirty="0"/>
              <a:t>Use lottery to fairly select incoming cohorts</a:t>
            </a:r>
          </a:p>
          <a:p>
            <a:r>
              <a:rPr lang="en-US" dirty="0"/>
              <a:t>Approximates randomized experiment</a:t>
            </a:r>
          </a:p>
          <a:p>
            <a:r>
              <a:rPr lang="en-US" dirty="0"/>
              <a:t>Allows us to </a:t>
            </a:r>
            <a:r>
              <a:rPr lang="en-US" dirty="0" smtClean="0"/>
              <a:t>estimate </a:t>
            </a:r>
            <a:r>
              <a:rPr lang="en-US" i="1" dirty="0"/>
              <a:t>causal effects: </a:t>
            </a:r>
            <a:endParaRPr lang="en-US" dirty="0"/>
          </a:p>
          <a:p>
            <a:pPr lvl="1"/>
            <a:r>
              <a:rPr lang="en-US" dirty="0"/>
              <a:t>Lottery winners and losers </a:t>
            </a:r>
            <a:r>
              <a:rPr lang="en-US" dirty="0" smtClean="0"/>
              <a:t>should be the same </a:t>
            </a:r>
            <a:r>
              <a:rPr lang="en-US" dirty="0"/>
              <a:t>in all ways except one: opportunity to attend </a:t>
            </a:r>
            <a:r>
              <a:rPr lang="en-US" dirty="0" smtClean="0"/>
              <a:t>AOIT</a:t>
            </a:r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u="sng" dirty="0" smtClean="0"/>
              <a:t>Data</a:t>
            </a:r>
            <a:r>
              <a:rPr lang="en-US" dirty="0" smtClean="0"/>
              <a:t>:</a:t>
            </a:r>
          </a:p>
          <a:p>
            <a:r>
              <a:rPr lang="en-US" dirty="0" smtClean="0"/>
              <a:t>4 </a:t>
            </a:r>
            <a:r>
              <a:rPr lang="en-US" dirty="0"/>
              <a:t>cohorts of 9th grade applicants to </a:t>
            </a:r>
            <a:r>
              <a:rPr lang="en-US" dirty="0" smtClean="0"/>
              <a:t>AOIT: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2009-2010 </a:t>
            </a:r>
            <a:r>
              <a:rPr lang="en-US" dirty="0"/>
              <a:t>to </a:t>
            </a:r>
            <a:r>
              <a:rPr lang="en-US" dirty="0" smtClean="0"/>
              <a:t>2012-2013 (N = 469 students)</a:t>
            </a:r>
          </a:p>
          <a:p>
            <a:r>
              <a:rPr lang="en-US" dirty="0"/>
              <a:t>WCPSS administrative </a:t>
            </a:r>
            <a:r>
              <a:rPr lang="en-US" dirty="0" smtClean="0"/>
              <a:t>data</a:t>
            </a:r>
            <a:endParaRPr lang="en-US" sz="1500" dirty="0"/>
          </a:p>
          <a:p>
            <a:r>
              <a:rPr lang="en-US" dirty="0" smtClean="0"/>
              <a:t>National </a:t>
            </a:r>
            <a:r>
              <a:rPr lang="en-US" dirty="0"/>
              <a:t>Student Clearinghouse (NSC</a:t>
            </a:r>
            <a:r>
              <a:rPr lang="en-US" dirty="0" smtClean="0"/>
              <a:t>) data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2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73345"/>
            <a:ext cx="7391400" cy="5409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14600" y="2209800"/>
            <a:ext cx="2895600" cy="838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good as random?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/>
          <a:lstStyle/>
          <a:p>
            <a:r>
              <a:rPr lang="en-US" dirty="0" smtClean="0"/>
              <a:t>AOIT: Treatment-Control Contrast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419635"/>
              </p:ext>
            </p:extLst>
          </p:nvPr>
        </p:nvGraphicFramePr>
        <p:xfrm>
          <a:off x="0" y="1143000"/>
          <a:ext cx="9144000" cy="5638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9432"/>
                <a:gridCol w="3657600"/>
                <a:gridCol w="3006968"/>
              </a:tblGrid>
              <a:tr h="6020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effectLst/>
                        </a:rPr>
                        <a:t>Dimension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effectLst/>
                        </a:rPr>
                        <a:t>AOIT Enrollees</a:t>
                      </a:r>
                    </a:p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effectLst/>
                        </a:rPr>
                        <a:t>(“Treatment”)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effectLst/>
                        </a:rPr>
                        <a:t>Apex HS Non-AOIT Enrollees (“Control”)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94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Work-based Learning;</a:t>
                      </a:r>
                    </a:p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Workplace Engagement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Paid internship in 11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grade; </a:t>
                      </a:r>
                      <a:r>
                        <a:rPr lang="en-US" sz="1600" dirty="0">
                          <a:effectLst/>
                        </a:rPr>
                        <a:t>Job shadowing and career-development day-trips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Not available to non-AOIT students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92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Non-Academic Supports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Networking through local Chamber of Commerce, resume preparation, mock interviews, job shadowing, and pre-internship training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Not available to non-AOIT students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92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Curriculum </a:t>
                      </a:r>
                    </a:p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Cohort-based progression; project-based learning; teachers of CTE and academic courses collaborate during common, weekly planning time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No cohort-based structure to curriculum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92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IT Courses</a:t>
                      </a:r>
                    </a:p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(required electives)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Sequence of courses that reflects one of two themes: programming or multimedia/web design (= 1/3 of content)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Limited availability to non-AOIT students (5% </a:t>
                      </a:r>
                      <a:r>
                        <a:rPr lang="en-US" sz="1600" dirty="0" smtClean="0">
                          <a:effectLst/>
                        </a:rPr>
                        <a:t>to </a:t>
                      </a:r>
                      <a:r>
                        <a:rPr lang="en-US" sz="1600" dirty="0">
                          <a:effectLst/>
                        </a:rPr>
                        <a:t>10% of course enrollees drawn from wider high school)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94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Bridge to Postsecondary Study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Students take college-level IT course (either AP or articulated) during 12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r>
                        <a:rPr lang="en-US" sz="1600" dirty="0">
                          <a:effectLst/>
                        </a:rPr>
                        <a:t> grade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</a:rPr>
                        <a:t>No special encouragement or 12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r>
                        <a:rPr lang="en-US" sz="1600" dirty="0">
                          <a:effectLst/>
                        </a:rPr>
                        <a:t> grade course requirements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4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School Graduation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6550223"/>
            <a:ext cx="731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  <a:cs typeface="Times New Roman" panose="02020603050405020304" pitchFamily="18" charset="0"/>
              </a:rPr>
              <a:t>Notes: *** p&lt;0.01, ** p&lt;0.05, * p&lt;0.1.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85215"/>
              </p:ext>
            </p:extLst>
          </p:nvPr>
        </p:nvGraphicFramePr>
        <p:xfrm>
          <a:off x="609600" y="1521950"/>
          <a:ext cx="7772400" cy="500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"/>
          <p:cNvSpPr txBox="1"/>
          <p:nvPr/>
        </p:nvSpPr>
        <p:spPr>
          <a:xfrm>
            <a:off x="2093625" y="3226689"/>
            <a:ext cx="685825" cy="2252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**</a:t>
            </a:r>
            <a:endParaRPr lang="en-US" sz="18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743200" y="2902208"/>
            <a:ext cx="685825" cy="2252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**</a:t>
            </a:r>
            <a:endParaRPr lang="en-US" sz="18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352278" y="2677307"/>
            <a:ext cx="685825" cy="2252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**</a:t>
            </a:r>
            <a:endParaRPr lang="en-US" sz="18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2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131" y="228600"/>
            <a:ext cx="86075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Engagement: 9</a:t>
            </a:r>
            <a:r>
              <a:rPr lang="en-US" baseline="30000" dirty="0" smtClean="0"/>
              <a:t>th</a:t>
            </a:r>
            <a:r>
              <a:rPr lang="en-US" dirty="0" smtClean="0"/>
              <a:t> Grade Absences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358651"/>
              </p:ext>
            </p:extLst>
          </p:nvPr>
        </p:nvGraphicFramePr>
        <p:xfrm>
          <a:off x="457200" y="1676400"/>
          <a:ext cx="8153400" cy="4630754"/>
        </p:xfrm>
        <a:graphic>
          <a:graphicData uri="http://schemas.openxmlformats.org/drawingml/2006/table">
            <a:tbl>
              <a:tblPr/>
              <a:tblGrid>
                <a:gridCol w="2478460"/>
                <a:gridCol w="1418735"/>
                <a:gridCol w="1418735"/>
                <a:gridCol w="1418735"/>
                <a:gridCol w="1418735"/>
              </a:tblGrid>
              <a:tr h="287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All Students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206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Number of days absent, 9th Grade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Share of days absent, 9th Grade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Absence rate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&gt;=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50th pctile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Absence rate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&gt;=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95th pctile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Independent variable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A. Effect of Winning Lottery (ITT)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Won lottery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-1.194**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-0.007**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-0.047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-0.037*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(0.579)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(0.003)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(0.046)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(0.020)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35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B. Effect of Enrolling in Career Academy (TOT)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Enrolled in AOIT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-1.430**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-0.008**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-0.056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-0.044*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(0.630)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(0.003)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(0.055)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(0.026)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Outcome mean, control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7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N(students)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24200" y="4876800"/>
            <a:ext cx="9906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91400" y="4838700"/>
            <a:ext cx="990600" cy="11811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6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Achievement &amp; Advanced Course-taking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/>
              <a:t>N</a:t>
            </a:r>
            <a:r>
              <a:rPr lang="en-US" dirty="0" smtClean="0"/>
              <a:t>o effects of academy enrollment on…</a:t>
            </a:r>
          </a:p>
          <a:p>
            <a:pPr lvl="1"/>
            <a:r>
              <a:rPr lang="en-US" dirty="0" smtClean="0"/>
              <a:t>ACT Composite score, ACT Math score, or ACT Reading score</a:t>
            </a:r>
          </a:p>
          <a:p>
            <a:pPr lvl="1"/>
            <a:r>
              <a:rPr lang="en-US" dirty="0" smtClean="0"/>
              <a:t>Likelihood of taking an AP course (any), an AP Math/Science course</a:t>
            </a:r>
          </a:p>
          <a:p>
            <a:pPr lvl="1"/>
            <a:r>
              <a:rPr lang="en-US" dirty="0" smtClean="0"/>
              <a:t>Sitting for an AP exam</a:t>
            </a:r>
          </a:p>
          <a:p>
            <a:pPr lvl="1"/>
            <a:r>
              <a:rPr lang="en-US" dirty="0" smtClean="0"/>
              <a:t>Success on AP exam (= scoring 3 or higher)</a:t>
            </a:r>
          </a:p>
          <a:p>
            <a:pPr lvl="1"/>
            <a:endParaRPr lang="en-US" sz="1500" dirty="0"/>
          </a:p>
          <a:p>
            <a:r>
              <a:rPr lang="en-US" dirty="0" smtClean="0"/>
              <a:t>Punchline: Academy enrollees perform as well as their non-academy counterparts.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8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Unpacking the HS Graduation Effect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446641"/>
              </p:ext>
            </p:extLst>
          </p:nvPr>
        </p:nvGraphicFramePr>
        <p:xfrm>
          <a:off x="609600" y="1600200"/>
          <a:ext cx="8229601" cy="5116429"/>
        </p:xfrm>
        <a:graphic>
          <a:graphicData uri="http://schemas.openxmlformats.org/drawingml/2006/table">
            <a:tbl>
              <a:tblPr/>
              <a:tblGrid>
                <a:gridCol w="2944345"/>
                <a:gridCol w="1321314"/>
                <a:gridCol w="1321314"/>
                <a:gridCol w="1321314"/>
                <a:gridCol w="1321314"/>
              </a:tblGrid>
              <a:tr h="377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Outcome = High school graduation (on-time, expected)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48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Include controls for potential mechanisms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523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Preferred specification (Table 5,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col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3)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9th Grade Attendance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Advanced HS Course-taking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HS Test Scores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Independent variable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(1)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(2)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(3)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(4)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A.</a:t>
                      </a: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Effect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of Enrolling in Career Academy (TOT)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Enrolled in AOIT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0.078***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0.063**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0.063**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0.062**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2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(0.029)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(0.029)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(0.027)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(0.027)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2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Reduction in impact of CA enrollment: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847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explained by 9th grade absences</a:t>
                      </a:r>
                    </a:p>
                  </a:txBody>
                  <a:tcPr marL="109323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847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explained by 9th grade absences, advanced HS course-taking</a:t>
                      </a:r>
                    </a:p>
                  </a:txBody>
                  <a:tcPr marL="109323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847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explained by 9th grade absences, advanced HS course-taking, HS test scores</a:t>
                      </a:r>
                    </a:p>
                  </a:txBody>
                  <a:tcPr marL="109323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N(students)</a:t>
                      </a:r>
                    </a:p>
                  </a:txBody>
                  <a:tcPr marL="9110" marR="9110" marT="9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</a:t>
                      </a:r>
                    </a:p>
                  </a:txBody>
                  <a:tcPr marL="9110" marR="9110" marT="9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29200" y="3666848"/>
            <a:ext cx="990600" cy="16671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6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Enrollment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879750"/>
              </p:ext>
            </p:extLst>
          </p:nvPr>
        </p:nvGraphicFramePr>
        <p:xfrm>
          <a:off x="685800" y="1533786"/>
          <a:ext cx="7467600" cy="50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151355" y="3255734"/>
            <a:ext cx="609624" cy="2252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*</a:t>
            </a:r>
            <a:endParaRPr lang="en-US" sz="18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760979" y="2946580"/>
            <a:ext cx="685824" cy="2252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*</a:t>
            </a:r>
            <a:endParaRPr lang="en-US" sz="18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6550223"/>
            <a:ext cx="731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  <a:cs typeface="Times New Roman" panose="02020603050405020304" pitchFamily="18" charset="0"/>
              </a:rPr>
              <a:t>Notes: *** p&lt;0.01, ** p&lt;0.05, * p&lt;0.1.</a:t>
            </a:r>
          </a:p>
        </p:txBody>
      </p:sp>
    </p:spTree>
    <p:extLst>
      <p:ext uri="{BB962C8B-B14F-4D97-AF65-F5344CB8AC3E}">
        <p14:creationId xmlns:p14="http://schemas.microsoft.com/office/powerpoint/2010/main" val="23545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smtClean="0"/>
              <a:t>Enrollees in modern-day career academies across Wake County are higher performing than their non-academy peers.</a:t>
            </a:r>
          </a:p>
          <a:p>
            <a:pPr lvl="1"/>
            <a:r>
              <a:rPr lang="en-US" sz="3200" dirty="0" smtClean="0"/>
              <a:t>Female, Hispanic, and LEP students are less likely to enroll in an academy than others.</a:t>
            </a:r>
          </a:p>
          <a:p>
            <a:pPr lvl="1"/>
            <a:endParaRPr lang="en-US" sz="1400" dirty="0"/>
          </a:p>
          <a:p>
            <a:r>
              <a:rPr lang="en-US" sz="3800" dirty="0" smtClean="0"/>
              <a:t>Participation in technology-based academy increases high school graduation and college-going, with attainment gains concentrated among males.</a:t>
            </a:r>
          </a:p>
          <a:p>
            <a:endParaRPr lang="en-US" sz="1400" dirty="0" smtClean="0"/>
          </a:p>
          <a:p>
            <a:r>
              <a:rPr lang="en-US" sz="3800" dirty="0" smtClean="0"/>
              <a:t>Improved attendance in 9</a:t>
            </a:r>
            <a:r>
              <a:rPr lang="en-US" sz="3800" baseline="30000" dirty="0" smtClean="0"/>
              <a:t>th</a:t>
            </a:r>
            <a:r>
              <a:rPr lang="en-US" sz="3800" dirty="0" smtClean="0"/>
              <a:t> grade accounts for roughly 1/5</a:t>
            </a:r>
            <a:r>
              <a:rPr lang="en-US" sz="3800" baseline="30000" dirty="0" smtClean="0"/>
              <a:t>th</a:t>
            </a:r>
            <a:r>
              <a:rPr lang="en-US" sz="3800" dirty="0" smtClean="0"/>
              <a:t> of HS graduation effect.</a:t>
            </a:r>
          </a:p>
          <a:p>
            <a:endParaRPr lang="en-US" sz="1400" dirty="0"/>
          </a:p>
          <a:p>
            <a:r>
              <a:rPr lang="en-US" sz="3800" dirty="0" smtClean="0"/>
              <a:t>One academy in lottery-based analysis </a:t>
            </a:r>
            <a:r>
              <a:rPr lang="en-US" sz="3800" dirty="0" smtClean="0">
                <a:sym typeface="Wingdings" panose="05000000000000000000" pitchFamily="2" charset="2"/>
              </a:rPr>
              <a:t> limited external validity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Paints paths for future research</a:t>
            </a:r>
          </a:p>
          <a:p>
            <a:pPr lvl="1"/>
            <a:r>
              <a:rPr lang="en-US" sz="3200" dirty="0">
                <a:sym typeface="Wingdings" panose="05000000000000000000" pitchFamily="2" charset="2"/>
              </a:rPr>
              <a:t>E</a:t>
            </a:r>
            <a:r>
              <a:rPr lang="en-US" sz="3200" dirty="0" smtClean="0">
                <a:sym typeface="Wingdings" panose="05000000000000000000" pitchFamily="2" charset="2"/>
              </a:rPr>
              <a:t>xistence proof for the potential of high-quality academies to influence high school completion and college-going</a:t>
            </a:r>
          </a:p>
        </p:txBody>
      </p:sp>
    </p:spTree>
    <p:extLst>
      <p:ext uri="{BB962C8B-B14F-4D97-AF65-F5344CB8AC3E}">
        <p14:creationId xmlns:p14="http://schemas.microsoft.com/office/powerpoint/2010/main" val="111238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Integrate additional academies as they adopt lottery-based admissions</a:t>
            </a:r>
          </a:p>
          <a:p>
            <a:endParaRPr lang="en-US" sz="1500" dirty="0"/>
          </a:p>
          <a:p>
            <a:r>
              <a:rPr lang="en-US" dirty="0" smtClean="0"/>
              <a:t>Labor market data?!?</a:t>
            </a:r>
          </a:p>
          <a:p>
            <a:pPr lvl="1"/>
            <a:r>
              <a:rPr lang="en-US" dirty="0" smtClean="0"/>
              <a:t>Fingers crossed</a:t>
            </a:r>
          </a:p>
          <a:p>
            <a:pPr lvl="1"/>
            <a:r>
              <a:rPr lang="en-US" dirty="0" smtClean="0"/>
              <a:t>Does academy participation affect the likelihood that a student works while enrolled in college?</a:t>
            </a:r>
          </a:p>
          <a:p>
            <a:pPr marL="36576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School Completion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83591"/>
            <a:ext cx="8570363" cy="5096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6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School Completion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About 20% of students fail to finish high school </a:t>
            </a:r>
            <a:r>
              <a:rPr lang="en-US" sz="2200" dirty="0" smtClean="0"/>
              <a:t>(NCES, 2015)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Dim labor market prospects for those without a HS diploma</a:t>
            </a:r>
          </a:p>
          <a:p>
            <a:endParaRPr lang="en-US" sz="1000" dirty="0" smtClean="0"/>
          </a:p>
          <a:p>
            <a:r>
              <a:rPr lang="en-US" dirty="0" smtClean="0"/>
              <a:t>Projections forecast continued growth for “middle-skill” jobs that require some form of postsecondary training </a:t>
            </a:r>
            <a:r>
              <a:rPr lang="en-US" sz="2200" dirty="0" smtClean="0"/>
              <a:t>(Carnevale et al., 2013; Holzer, 2012; 2014)</a:t>
            </a:r>
          </a:p>
          <a:p>
            <a:endParaRPr lang="en-US" sz="1000" dirty="0"/>
          </a:p>
          <a:p>
            <a:r>
              <a:rPr lang="en-US" dirty="0" smtClean="0"/>
              <a:t>Causal evidence on interventions capable of boosting HS graduation is “very thin” </a:t>
            </a:r>
            <a:r>
              <a:rPr lang="en-US" sz="2200" dirty="0" smtClean="0"/>
              <a:t>(Murnane, 2015)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026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Academies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Aim to improve attachment to and performance in high school while exposing students to options for postsecondary study and work</a:t>
            </a:r>
          </a:p>
          <a:p>
            <a:endParaRPr lang="en-US" sz="1200" dirty="0"/>
          </a:p>
          <a:p>
            <a:r>
              <a:rPr lang="en-US" dirty="0" smtClean="0"/>
              <a:t>Contemporary career academies place particular emphasis on college-going/continued training part of this goal</a:t>
            </a:r>
          </a:p>
          <a:p>
            <a:endParaRPr lang="en-US" sz="1100" dirty="0"/>
          </a:p>
          <a:p>
            <a:r>
              <a:rPr lang="en-US" dirty="0" smtClean="0"/>
              <a:t>Existing work largely reflects older era:</a:t>
            </a:r>
          </a:p>
          <a:p>
            <a:pPr lvl="1"/>
            <a:r>
              <a:rPr lang="en-US" dirty="0" smtClean="0"/>
              <a:t>Before recession</a:t>
            </a:r>
          </a:p>
          <a:p>
            <a:pPr lvl="1"/>
            <a:r>
              <a:rPr lang="en-US" dirty="0" smtClean="0"/>
              <a:t>Before NCLB and its accountability requirements</a:t>
            </a:r>
          </a:p>
          <a:p>
            <a:pPr lvl="1"/>
            <a:r>
              <a:rPr lang="en-US" dirty="0" smtClean="0"/>
              <a:t>Before Common Core and adoption of “college- and career-ready standards” for all students</a:t>
            </a:r>
          </a:p>
          <a:p>
            <a:pPr lvl="1"/>
            <a:r>
              <a:rPr lang="en-US" dirty="0" smtClean="0"/>
              <a:t>Sometimes a holding tank for lower-performing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9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Academies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Little work exploring causal effects of participation in contemporary career academies on educational outcomes.</a:t>
            </a:r>
          </a:p>
          <a:p>
            <a:endParaRPr lang="en-US" sz="1000" dirty="0"/>
          </a:p>
          <a:p>
            <a:r>
              <a:rPr lang="en-US" dirty="0" smtClean="0"/>
              <a:t>MDRC: Group of academies that operated during the 1990s</a:t>
            </a:r>
          </a:p>
          <a:p>
            <a:pPr lvl="1"/>
            <a:r>
              <a:rPr lang="en-US" dirty="0" smtClean="0"/>
              <a:t>No effects on high school graduation or college-going </a:t>
            </a:r>
            <a:r>
              <a:rPr lang="en-US" sz="2200" dirty="0" smtClean="0"/>
              <a:t>(Kemple, 2001)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ncreased labor market earnings for men </a:t>
            </a:r>
            <a:r>
              <a:rPr lang="en-US" sz="2200" dirty="0" smtClean="0"/>
              <a:t>(Kemple &amp; Willner, 2008)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1108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Wake County Public School System (WCPSS)</a:t>
            </a:r>
          </a:p>
          <a:p>
            <a:r>
              <a:rPr lang="en-US" dirty="0" smtClean="0"/>
              <a:t>Administrative data from 2009-10 to 2015-16</a:t>
            </a:r>
          </a:p>
          <a:p>
            <a:endParaRPr lang="en-US" sz="1100" dirty="0"/>
          </a:p>
          <a:p>
            <a:pPr marL="0" indent="0">
              <a:buNone/>
            </a:pPr>
            <a:r>
              <a:rPr lang="en-US" u="sng" dirty="0" smtClean="0"/>
              <a:t>Contributions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Characterize the profile of students enrolling in the district’s extensive system of career academies.</a:t>
            </a:r>
          </a:p>
          <a:p>
            <a:pPr marL="514350" indent="-514350">
              <a:buFont typeface="+mj-lt"/>
              <a:buAutoNum type="arabicParenR"/>
            </a:pPr>
            <a:endParaRPr lang="en-US" sz="500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Exploit lottery-based admissions of one, technology-focused career academy to estimate causal effects of attendance on high school and postsecondary outcomes.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73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County: Career Academies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807483"/>
            <a:ext cx="2362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academy = 1990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Slow growth in 1990s and 2000s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Rapid, recent growth since 2000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Today = </a:t>
            </a:r>
          </a:p>
          <a:p>
            <a:pPr algn="ctr"/>
            <a:r>
              <a:rPr lang="en-US" sz="2000" dirty="0" smtClean="0"/>
              <a:t>20 academies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826" y="1569851"/>
            <a:ext cx="6809173" cy="510688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V="1">
            <a:off x="3657600" y="4603641"/>
            <a:ext cx="152400" cy="5063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24200" y="5042356"/>
            <a:ext cx="9728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</a:rPr>
              <a:t>AOIT</a:t>
            </a:r>
            <a:endParaRPr lang="en-US" sz="22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839" y="3352800"/>
            <a:ext cx="178561" cy="1754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482" y="3528282"/>
            <a:ext cx="175544" cy="24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/>
          <a:lstStyle/>
          <a:p>
            <a:r>
              <a:rPr lang="en-US" dirty="0" smtClean="0"/>
              <a:t>Profile of Academy Enrollees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05048"/>
              </p:ext>
            </p:extLst>
          </p:nvPr>
        </p:nvGraphicFramePr>
        <p:xfrm>
          <a:off x="0" y="1143000"/>
          <a:ext cx="9143998" cy="5224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082"/>
                <a:gridCol w="1499016"/>
                <a:gridCol w="1499016"/>
                <a:gridCol w="208280"/>
                <a:gridCol w="1515588"/>
                <a:gridCol w="1499016"/>
              </a:tblGrid>
              <a:tr h="3943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Students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Technology Academies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</a:txBody>
                  <a:tcPr/>
                </a:tc>
              </a:tr>
              <a:tr h="910004">
                <a:tc>
                  <a:txBody>
                    <a:bodyPr/>
                    <a:lstStyle/>
                    <a:p>
                      <a:endParaRPr lang="en-US" sz="1725" i="1" dirty="0" smtClean="0"/>
                    </a:p>
                    <a:p>
                      <a:r>
                        <a:rPr lang="en-US" sz="1725" i="1" dirty="0" smtClean="0"/>
                        <a:t>Variable</a:t>
                      </a:r>
                      <a:endParaRPr lang="en-US" sz="1725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25" i="1" dirty="0" smtClean="0"/>
                        <a:t>9</a:t>
                      </a:r>
                      <a:r>
                        <a:rPr lang="en-US" sz="1725" i="1" baseline="30000" dirty="0" smtClean="0"/>
                        <a:t>th</a:t>
                      </a:r>
                      <a:r>
                        <a:rPr lang="en-US" sz="1725" i="1" dirty="0" smtClean="0"/>
                        <a:t> Graders in Wake County</a:t>
                      </a:r>
                      <a:endParaRPr lang="en-US" sz="1725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25" i="1" dirty="0" smtClean="0"/>
                        <a:t>9th Grade CA Enrollees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725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25" i="1" dirty="0" smtClean="0"/>
                        <a:t>Non-CA</a:t>
                      </a:r>
                      <a:r>
                        <a:rPr lang="en-US" sz="1725" i="1" baseline="0" dirty="0" smtClean="0"/>
                        <a:t> 9</a:t>
                      </a:r>
                      <a:r>
                        <a:rPr lang="en-US" sz="1725" i="1" baseline="30000" dirty="0" smtClean="0"/>
                        <a:t>th</a:t>
                      </a:r>
                      <a:r>
                        <a:rPr lang="en-US" sz="1725" i="1" baseline="0" dirty="0" smtClean="0"/>
                        <a:t> Graders in Same HS</a:t>
                      </a:r>
                      <a:endParaRPr lang="en-US" sz="1725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25" i="1" dirty="0" smtClean="0"/>
                        <a:t>9</a:t>
                      </a:r>
                      <a:r>
                        <a:rPr lang="en-US" sz="1725" i="1" baseline="30000" dirty="0" smtClean="0"/>
                        <a:t>th</a:t>
                      </a:r>
                      <a:r>
                        <a:rPr lang="en-US" sz="1725" i="1" baseline="0" dirty="0" smtClean="0"/>
                        <a:t> Grade CA Enrollees</a:t>
                      </a:r>
                      <a:endParaRPr lang="en-US" sz="1725" i="1" dirty="0" smtClean="0"/>
                    </a:p>
                  </a:txBody>
                  <a:tcPr/>
                </a:tc>
              </a:tr>
              <a:tr h="394393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Female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0.50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0.45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0.49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0.41</a:t>
                      </a:r>
                      <a:endParaRPr lang="en-US" sz="1725" dirty="0"/>
                    </a:p>
                  </a:txBody>
                  <a:tcPr/>
                </a:tc>
              </a:tr>
              <a:tr h="394393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Black, non-Hispanic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0.25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0.20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0.29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0.13</a:t>
                      </a:r>
                      <a:endParaRPr lang="en-US" sz="1725" dirty="0"/>
                    </a:p>
                  </a:txBody>
                  <a:tcPr/>
                </a:tc>
              </a:tr>
              <a:tr h="394393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Hispanic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0.15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0.09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0.16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0.05</a:t>
                      </a:r>
                      <a:endParaRPr lang="en-US" sz="1725" dirty="0"/>
                    </a:p>
                  </a:txBody>
                  <a:tcPr/>
                </a:tc>
              </a:tr>
              <a:tr h="394393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White, non-Hispanic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0.48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0.57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0.45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0.71</a:t>
                      </a:r>
                      <a:endParaRPr lang="en-US" sz="1725" dirty="0"/>
                    </a:p>
                  </a:txBody>
                  <a:tcPr/>
                </a:tc>
              </a:tr>
              <a:tr h="394393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Asian, non-Hispanic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0.07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0.10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0.07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0.07</a:t>
                      </a:r>
                      <a:endParaRPr lang="en-US" sz="1725" dirty="0"/>
                    </a:p>
                  </a:txBody>
                  <a:tcPr/>
                </a:tc>
              </a:tr>
              <a:tr h="242667"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</a:tr>
              <a:tr h="437802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8</a:t>
                      </a:r>
                      <a:r>
                        <a:rPr lang="en-US" sz="1725" baseline="30000" dirty="0" smtClean="0"/>
                        <a:t>th</a:t>
                      </a:r>
                      <a:r>
                        <a:rPr lang="en-US" sz="1725" dirty="0" smtClean="0"/>
                        <a:t> Grade Math Score (std)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0.009 (0.999)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0.427 (0.931)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0.005</a:t>
                      </a:r>
                      <a:r>
                        <a:rPr lang="en-US" sz="1725" baseline="0" dirty="0" smtClean="0"/>
                        <a:t> </a:t>
                      </a:r>
                      <a:r>
                        <a:rPr lang="en-US" sz="1725" dirty="0" smtClean="0"/>
                        <a:t>(1.046)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0.517 (0.889)</a:t>
                      </a:r>
                      <a:endParaRPr lang="en-US" sz="1725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8</a:t>
                      </a:r>
                      <a:r>
                        <a:rPr lang="en-US" sz="1725" baseline="30000" dirty="0" smtClean="0"/>
                        <a:t>th</a:t>
                      </a:r>
                      <a:r>
                        <a:rPr lang="en-US" sz="1725" dirty="0" smtClean="0"/>
                        <a:t> Grade Reading Score (std)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0.002 (0.999)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0.316 (0.870)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-0.015 (1.070)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0.360 (0.873)</a:t>
                      </a:r>
                      <a:endParaRPr lang="en-US" sz="1725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Academically Gifted (M or</a:t>
                      </a:r>
                      <a:r>
                        <a:rPr lang="en-US" sz="1725" baseline="0" dirty="0" smtClean="0"/>
                        <a:t> R)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0.28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0.43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0.31</a:t>
                      </a:r>
                      <a:endParaRPr lang="en-US" sz="17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dirty="0" smtClean="0"/>
                        <a:t>0.46</a:t>
                      </a:r>
                      <a:endParaRPr lang="en-US" sz="1725" dirty="0"/>
                    </a:p>
                  </a:txBody>
                  <a:tcPr/>
                </a:tc>
              </a:tr>
              <a:tr h="394393">
                <a:tc>
                  <a:txBody>
                    <a:bodyPr/>
                    <a:lstStyle/>
                    <a:p>
                      <a:r>
                        <a:rPr lang="en-US" sz="1725" i="1" dirty="0" smtClean="0"/>
                        <a:t>N(students)</a:t>
                      </a:r>
                      <a:endParaRPr lang="en-US" sz="1725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i="1" dirty="0" smtClean="0"/>
                        <a:t>20,968</a:t>
                      </a:r>
                      <a:endParaRPr lang="en-US" sz="1725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i="1" dirty="0" smtClean="0"/>
                        <a:t>993</a:t>
                      </a:r>
                      <a:endParaRPr lang="en-US" sz="1725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25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i="1" dirty="0" smtClean="0"/>
                        <a:t>5,524</a:t>
                      </a:r>
                      <a:endParaRPr lang="en-US" sz="1725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25" i="1" dirty="0" smtClean="0"/>
                        <a:t>309</a:t>
                      </a:r>
                      <a:endParaRPr lang="en-US" sz="1725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6324600"/>
            <a:ext cx="906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Notes: Analytic sample includes first-time 9</a:t>
            </a:r>
            <a:r>
              <a:rPr lang="en-US" sz="1400" baseline="30000" dirty="0"/>
              <a:t>th</a:t>
            </a:r>
            <a:r>
              <a:rPr lang="en-US" sz="1400" dirty="0"/>
              <a:t> graders </a:t>
            </a:r>
            <a:r>
              <a:rPr lang="en-US" sz="1400" dirty="0" smtClean="0"/>
              <a:t>in WCPSS in 2014-15 </a:t>
            </a:r>
            <a:r>
              <a:rPr lang="en-US" sz="1400" dirty="0"/>
              <a:t>and </a:t>
            </a:r>
            <a:r>
              <a:rPr lang="en-US" sz="1400" dirty="0" smtClean="0"/>
              <a:t>2015-16. </a:t>
            </a:r>
            <a:r>
              <a:rPr lang="en-US" sz="1400" dirty="0"/>
              <a:t>Standard deviations of continuous variables appear in parentheses.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834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Academy Enrollment Predictors</a:t>
            </a:r>
            <a:br>
              <a:rPr lang="en-US" dirty="0" smtClean="0"/>
            </a:br>
            <a:r>
              <a:rPr lang="en-US" dirty="0" smtClean="0"/>
              <a:t>Outcome = Enroll in CA in 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799"/>
            <a:ext cx="7086600" cy="5186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0" y="633478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Notes: Analytic sample includes first-time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graders in WCPSS in 2013-14 and 2014-15. Model includes middle school fixed effects and indicators for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grade cohort.</a:t>
            </a:r>
            <a:endParaRPr lang="en-US" sz="1400" dirty="0"/>
          </a:p>
        </p:txBody>
      </p:sp>
      <p:sp>
        <p:nvSpPr>
          <p:cNvPr id="8" name="Oval 7"/>
          <p:cNvSpPr/>
          <p:nvPr/>
        </p:nvSpPr>
        <p:spPr>
          <a:xfrm rot="1861710">
            <a:off x="4047305" y="3717178"/>
            <a:ext cx="1380620" cy="803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 rot="1861710">
            <a:off x="6294002" y="2789982"/>
            <a:ext cx="653468" cy="6351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2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825</TotalTime>
  <Words>1660</Words>
  <Application>Microsoft Office PowerPoint</Application>
  <PresentationFormat>On-screen Show (4:3)</PresentationFormat>
  <Paragraphs>319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Times New Roman</vt:lpstr>
      <vt:lpstr>Tw Cen MT</vt:lpstr>
      <vt:lpstr>Wingdings</vt:lpstr>
      <vt:lpstr>Wingdings 2</vt:lpstr>
      <vt:lpstr>Median</vt:lpstr>
      <vt:lpstr>Building Better Bridges to Life After High School: Experimental Evidence on Contemporary Career Academies </vt:lpstr>
      <vt:lpstr>High School Completion</vt:lpstr>
      <vt:lpstr>High School Completion </vt:lpstr>
      <vt:lpstr>Career Academies</vt:lpstr>
      <vt:lpstr>Career Academies</vt:lpstr>
      <vt:lpstr>Our Study</vt:lpstr>
      <vt:lpstr>Wake County: Career Academies</vt:lpstr>
      <vt:lpstr>Profile of Academy Enrollees</vt:lpstr>
      <vt:lpstr>Academy Enrollment Predictors Outcome = Enroll in CA in 9th Grade</vt:lpstr>
      <vt:lpstr>Apex Academy of Information Technology (AOIT)</vt:lpstr>
      <vt:lpstr>As good as random?</vt:lpstr>
      <vt:lpstr>AOIT: Treatment-Control Contrast</vt:lpstr>
      <vt:lpstr>High School Graduation</vt:lpstr>
      <vt:lpstr>Student Engagement: 9th Grade Absences</vt:lpstr>
      <vt:lpstr>Achievement &amp; Advanced Course-taking</vt:lpstr>
      <vt:lpstr>Unpacking the HS Graduation Effect</vt:lpstr>
      <vt:lpstr>College Enrollment</vt:lpstr>
      <vt:lpstr>Conclusions and Caveats</vt:lpstr>
      <vt:lpstr>Next Steps</vt:lpstr>
    </vt:vector>
  </TitlesOfParts>
  <Company>The University of North Carolina at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Hemelt</dc:creator>
  <cp:lastModifiedBy>Ottehenning, Gerhard</cp:lastModifiedBy>
  <cp:revision>185</cp:revision>
  <dcterms:created xsi:type="dcterms:W3CDTF">2017-01-23T21:09:54Z</dcterms:created>
  <dcterms:modified xsi:type="dcterms:W3CDTF">2017-01-26T14:31:32Z</dcterms:modified>
</cp:coreProperties>
</file>