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5" r:id="rId3"/>
    <p:sldId id="276" r:id="rId4"/>
    <p:sldId id="277" r:id="rId5"/>
    <p:sldId id="282" r:id="rId6"/>
    <p:sldId id="280" r:id="rId7"/>
    <p:sldId id="284" r:id="rId8"/>
    <p:sldId id="279" r:id="rId9"/>
    <p:sldId id="285" r:id="rId10"/>
    <p:sldId id="286" r:id="rId11"/>
    <p:sldId id="278" r:id="rId12"/>
    <p:sldId id="28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DDE4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63" autoAdjust="0"/>
    <p:restoredTop sz="95861" autoAdjust="0"/>
  </p:normalViewPr>
  <p:slideViewPr>
    <p:cSldViewPr snapToGrid="0">
      <p:cViewPr varScale="1">
        <p:scale>
          <a:sx n="91" d="100"/>
          <a:sy n="91" d="100"/>
        </p:scale>
        <p:origin x="10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0705E8-63D6-4288-8E4C-9E355EF5931D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4528EF-DB2D-430C-8516-85C143B4D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763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26622-1823-4E6D-A183-AEFA7ED2BF8E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0650-2215-4B5F-B403-8C299E4AF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041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26622-1823-4E6D-A183-AEFA7ED2BF8E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0650-2215-4B5F-B403-8C299E4AF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363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26622-1823-4E6D-A183-AEFA7ED2BF8E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0650-2215-4B5F-B403-8C299E4AF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850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26622-1823-4E6D-A183-AEFA7ED2BF8E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0650-2215-4B5F-B403-8C299E4AF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912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26622-1823-4E6D-A183-AEFA7ED2BF8E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0650-2215-4B5F-B403-8C299E4AF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863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26622-1823-4E6D-A183-AEFA7ED2BF8E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0650-2215-4B5F-B403-8C299E4AF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82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26622-1823-4E6D-A183-AEFA7ED2BF8E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0650-2215-4B5F-B403-8C299E4AF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111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26622-1823-4E6D-A183-AEFA7ED2BF8E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0650-2215-4B5F-B403-8C299E4AF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216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26622-1823-4E6D-A183-AEFA7ED2BF8E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0650-2215-4B5F-B403-8C299E4AF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212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26622-1823-4E6D-A183-AEFA7ED2BF8E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0650-2215-4B5F-B403-8C299E4AF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971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26622-1823-4E6D-A183-AEFA7ED2BF8E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0650-2215-4B5F-B403-8C299E4AF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373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26622-1823-4E6D-A183-AEFA7ED2BF8E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50650-2215-4B5F-B403-8C299E4AF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438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image" Target="../media/image1.jpg"/><Relationship Id="rId7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5.jpeg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8031" y="1551480"/>
            <a:ext cx="9144000" cy="1911050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+mn-lt"/>
              </a:rPr>
              <a:t/>
            </a:r>
            <a:br>
              <a:rPr lang="en-US" sz="3200" dirty="0" smtClean="0">
                <a:latin typeface="+mn-lt"/>
              </a:rPr>
            </a:br>
            <a:r>
              <a:rPr lang="en-US" sz="3200" dirty="0">
                <a:latin typeface="+mn-lt"/>
              </a:rPr>
              <a:t/>
            </a:r>
            <a:br>
              <a:rPr lang="en-US" sz="3200" dirty="0">
                <a:latin typeface="+mn-lt"/>
              </a:rPr>
            </a:br>
            <a:r>
              <a:rPr lang="en-US" sz="3200" dirty="0" smtClean="0">
                <a:latin typeface="+mn-lt"/>
              </a:rPr>
              <a:t>How </a:t>
            </a:r>
            <a:r>
              <a:rPr lang="en-US" sz="3200" dirty="0">
                <a:latin typeface="+mn-lt"/>
              </a:rPr>
              <a:t>High Schools Explain Students’</a:t>
            </a:r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>Initial Colleges and </a:t>
            </a:r>
            <a:r>
              <a:rPr lang="en-US" sz="3200" dirty="0" smtClean="0">
                <a:latin typeface="+mn-lt"/>
              </a:rPr>
              <a:t>Majors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b="1" dirty="0"/>
              <a:t> 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8031" y="3583940"/>
            <a:ext cx="9144000" cy="1754669"/>
          </a:xfrm>
        </p:spPr>
        <p:txBody>
          <a:bodyPr>
            <a:normAutofit fontScale="77500" lnSpcReduction="20000"/>
          </a:bodyPr>
          <a:lstStyle/>
          <a:p>
            <a:r>
              <a:rPr lang="en-US" sz="2600" dirty="0" smtClean="0">
                <a:latin typeface="+mj-lt"/>
              </a:rPr>
              <a:t>Rajeev Darolia</a:t>
            </a:r>
          </a:p>
          <a:p>
            <a:r>
              <a:rPr lang="en-US" sz="2600" dirty="0" smtClean="0">
                <a:latin typeface="+mj-lt"/>
              </a:rPr>
              <a:t>University of Missouri</a:t>
            </a:r>
          </a:p>
          <a:p>
            <a:endParaRPr lang="en-US" sz="2600" dirty="0">
              <a:latin typeface="+mj-lt"/>
            </a:endParaRPr>
          </a:p>
          <a:p>
            <a:r>
              <a:rPr lang="en-US" sz="2600" dirty="0" smtClean="0">
                <a:latin typeface="+mj-lt"/>
              </a:rPr>
              <a:t>Cory Koedel</a:t>
            </a:r>
          </a:p>
          <a:p>
            <a:r>
              <a:rPr lang="en-US" sz="2600" dirty="0" smtClean="0">
                <a:latin typeface="+mj-lt"/>
              </a:rPr>
              <a:t>University of Missouri</a:t>
            </a:r>
          </a:p>
        </p:txBody>
      </p:sp>
      <p:sp>
        <p:nvSpPr>
          <p:cNvPr id="5" name="Rectangle 4"/>
          <p:cNvSpPr/>
          <p:nvPr/>
        </p:nvSpPr>
        <p:spPr>
          <a:xfrm rot="10800000">
            <a:off x="-60960" y="6660454"/>
            <a:ext cx="12252960" cy="192024"/>
          </a:xfrm>
          <a:prstGeom prst="rect">
            <a:avLst/>
          </a:prstGeom>
          <a:solidFill>
            <a:srgbClr val="DDE4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 rot="10800000">
            <a:off x="-60960" y="6270973"/>
            <a:ext cx="12252960" cy="384048"/>
          </a:xfrm>
          <a:prstGeom prst="rect">
            <a:avLst/>
          </a:prstGeom>
          <a:solidFill>
            <a:srgbClr val="6462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969257" y="6149561"/>
            <a:ext cx="2095500" cy="6985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4609" y="6259223"/>
            <a:ext cx="1980148" cy="548640"/>
          </a:xfrm>
          <a:prstGeom prst="rect">
            <a:avLst/>
          </a:prstGeom>
        </p:spPr>
      </p:pic>
      <p:pic>
        <p:nvPicPr>
          <p:cNvPr id="11" name="Picture 10" descr="Home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66"/>
          <a:stretch/>
        </p:blipFill>
        <p:spPr bwMode="auto">
          <a:xfrm>
            <a:off x="120512" y="110780"/>
            <a:ext cx="3409950" cy="78613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</a:ext>
          </a:extLst>
        </p:spPr>
      </p:pic>
    </p:spTree>
    <p:extLst>
      <p:ext uri="{BB962C8B-B14F-4D97-AF65-F5344CB8AC3E}">
        <p14:creationId xmlns:p14="http://schemas.microsoft.com/office/powerpoint/2010/main" val="329045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rot="10800000">
            <a:off x="-60960" y="6660454"/>
            <a:ext cx="12252960" cy="192024"/>
          </a:xfrm>
          <a:prstGeom prst="rect">
            <a:avLst/>
          </a:prstGeom>
          <a:solidFill>
            <a:srgbClr val="DDE4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 rot="10800000">
            <a:off x="-60960" y="6270973"/>
            <a:ext cx="12252960" cy="384048"/>
          </a:xfrm>
          <a:prstGeom prst="rect">
            <a:avLst/>
          </a:prstGeom>
          <a:solidFill>
            <a:srgbClr val="6462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969257" y="6149561"/>
            <a:ext cx="2095500" cy="6985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4609" y="6259223"/>
            <a:ext cx="1980148" cy="5486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092" y="99392"/>
            <a:ext cx="994743" cy="118872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+mn-lt"/>
              </a:rPr>
              <a:t>The Explanatory Power of High 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Schools Over Placement Quality</a:t>
            </a:r>
            <a:endParaRPr lang="en-US" dirty="0">
              <a:latin typeface="+mn-lt"/>
            </a:endParaRPr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838200" y="2027583"/>
            <a:ext cx="10515600" cy="4149380"/>
          </a:xfrm>
        </p:spPr>
        <p:txBody>
          <a:bodyPr>
            <a:normAutofit lnSpcReduction="10000"/>
          </a:bodyPr>
          <a:lstStyle/>
          <a:p>
            <a:r>
              <a:rPr lang="en-US" sz="2200" dirty="0" smtClean="0"/>
              <a:t>Summary of findings on high schools.</a:t>
            </a:r>
          </a:p>
          <a:p>
            <a:pPr lvl="1"/>
            <a:r>
              <a:rPr lang="en-US" sz="1800" dirty="0" smtClean="0"/>
              <a:t>High schools explain a substantial faction of the variance in the quality of student placements </a:t>
            </a:r>
            <a:r>
              <a:rPr lang="en-US" sz="1800" b="1" dirty="0" smtClean="0"/>
              <a:t>system-wide</a:t>
            </a:r>
            <a:r>
              <a:rPr lang="en-US" sz="1800" dirty="0" smtClean="0"/>
              <a:t>.</a:t>
            </a:r>
          </a:p>
          <a:p>
            <a:pPr lvl="2"/>
            <a:r>
              <a:rPr lang="en-US" sz="1600" dirty="0" smtClean="0">
                <a:solidFill>
                  <a:srgbClr val="0000FF"/>
                </a:solidFill>
              </a:rPr>
              <a:t>11.3 percent</a:t>
            </a:r>
          </a:p>
          <a:p>
            <a:pPr lvl="1"/>
            <a:r>
              <a:rPr lang="en-US" sz="1800" dirty="0" smtClean="0"/>
              <a:t>High schools explain very little of the variance in the quality of student placements </a:t>
            </a:r>
            <a:r>
              <a:rPr lang="en-US" sz="1800" b="1" dirty="0" smtClean="0"/>
              <a:t>within universities</a:t>
            </a:r>
            <a:r>
              <a:rPr lang="en-US" sz="1800" dirty="0" smtClean="0"/>
              <a:t>.</a:t>
            </a:r>
          </a:p>
          <a:p>
            <a:pPr lvl="2"/>
            <a:r>
              <a:rPr lang="en-US" sz="1600" dirty="0" smtClean="0">
                <a:solidFill>
                  <a:srgbClr val="0000FF"/>
                </a:solidFill>
              </a:rPr>
              <a:t>1.4 percent</a:t>
            </a:r>
          </a:p>
          <a:p>
            <a:endParaRPr lang="en-US" sz="1600" dirty="0"/>
          </a:p>
          <a:p>
            <a:r>
              <a:rPr lang="en-US" sz="2200" dirty="0" smtClean="0"/>
              <a:t>We then go on to look for evidence of systematic differences in placement quality between students from low- and high-SES high schools.</a:t>
            </a:r>
          </a:p>
          <a:p>
            <a:pPr lvl="1"/>
            <a:r>
              <a:rPr lang="en-US" sz="1800" dirty="0" smtClean="0"/>
              <a:t>Complementing previous research on student </a:t>
            </a:r>
            <a:r>
              <a:rPr lang="en-US" sz="1800" dirty="0" err="1" smtClean="0"/>
              <a:t>undermatch</a:t>
            </a:r>
            <a:r>
              <a:rPr lang="en-US" sz="1800" dirty="0" smtClean="0"/>
              <a:t> to universities, we find that students from lower-SES high schools systematically enroll in lower-quality universities conditional on their own preparation.</a:t>
            </a:r>
          </a:p>
          <a:p>
            <a:pPr lvl="1"/>
            <a:r>
              <a:rPr lang="en-US" sz="1800" dirty="0" smtClean="0"/>
              <a:t>There is no evidence of a systematic relationship between high-school SES and student placements to majors within colleges.</a:t>
            </a:r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508739" y="3541416"/>
            <a:ext cx="1512294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80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rot="10800000">
            <a:off x="-60960" y="6660454"/>
            <a:ext cx="12252960" cy="192024"/>
          </a:xfrm>
          <a:prstGeom prst="rect">
            <a:avLst/>
          </a:prstGeom>
          <a:solidFill>
            <a:srgbClr val="DDE4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 rot="10800000">
            <a:off x="-60960" y="6270973"/>
            <a:ext cx="12252960" cy="384048"/>
          </a:xfrm>
          <a:prstGeom prst="rect">
            <a:avLst/>
          </a:prstGeom>
          <a:solidFill>
            <a:srgbClr val="6462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969257" y="6149561"/>
            <a:ext cx="2095500" cy="6985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4609" y="6259223"/>
            <a:ext cx="1980148" cy="5486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092" y="99392"/>
            <a:ext cx="994743" cy="118872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+mn-lt"/>
              </a:rPr>
              <a:t>Mapping Initial to Final Cell Quality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(Degree Completers)</a:t>
            </a:r>
            <a:endParaRPr lang="en-US" dirty="0">
              <a:latin typeface="+mn-lt"/>
            </a:endParaRPr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838200" y="2027583"/>
            <a:ext cx="10515600" cy="414938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200" dirty="0">
              <a:solidFill>
                <a:srgbClr val="FF0000"/>
              </a:solidFill>
            </a:endParaRPr>
          </a:p>
        </p:txBody>
      </p:sp>
      <p:pic>
        <p:nvPicPr>
          <p:cNvPr id="10" name="Picture 9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1446" y="1812100"/>
            <a:ext cx="5830277" cy="418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37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rot="10800000">
            <a:off x="-60960" y="6660454"/>
            <a:ext cx="12252960" cy="192024"/>
          </a:xfrm>
          <a:prstGeom prst="rect">
            <a:avLst/>
          </a:prstGeom>
          <a:solidFill>
            <a:srgbClr val="DDE4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 rot="10800000">
            <a:off x="-60960" y="6270973"/>
            <a:ext cx="12252960" cy="384048"/>
          </a:xfrm>
          <a:prstGeom prst="rect">
            <a:avLst/>
          </a:prstGeom>
          <a:solidFill>
            <a:srgbClr val="6462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969257" y="6149561"/>
            <a:ext cx="2095500" cy="6985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4609" y="6259223"/>
            <a:ext cx="1980148" cy="5486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092" y="99392"/>
            <a:ext cx="994743" cy="118872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+mn-lt"/>
              </a:rPr>
              <a:t>Concluding Remarks</a:t>
            </a:r>
            <a:endParaRPr lang="en-US" dirty="0">
              <a:latin typeface="+mn-lt"/>
            </a:endParaRPr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6"/>
          </a:xfrm>
        </p:spPr>
        <p:txBody>
          <a:bodyPr>
            <a:normAutofit fontScale="92500" lnSpcReduction="10000"/>
          </a:bodyPr>
          <a:lstStyle/>
          <a:p>
            <a:r>
              <a:rPr lang="en-US" sz="2200" dirty="0" smtClean="0"/>
              <a:t>We develop new, empirically-grounded measures of university and major quality that can help to improve our understanding of student sorting in postsecondary education.</a:t>
            </a:r>
          </a:p>
          <a:p>
            <a:pPr lvl="1"/>
            <a:r>
              <a:rPr lang="en-US" sz="1800" dirty="0" smtClean="0"/>
              <a:t>Our measures are flexible and objective, and reveal substantial variation in the quality of university-by-major cells both across and within universities.</a:t>
            </a:r>
          </a:p>
          <a:p>
            <a:pPr lvl="1"/>
            <a:endParaRPr lang="en-US" sz="900" dirty="0" smtClean="0"/>
          </a:p>
          <a:p>
            <a:r>
              <a:rPr lang="en-US" sz="2200" dirty="0" smtClean="0"/>
              <a:t>Our finding that students from lower-SES high schools systematically enroll in lower quality universities corroborates previous, related evidence.</a:t>
            </a:r>
          </a:p>
          <a:p>
            <a:pPr lvl="1"/>
            <a:r>
              <a:rPr lang="en-US" sz="1800" dirty="0" smtClean="0"/>
              <a:t>Simple, low-cost information interventions may help to remedy this problem.</a:t>
            </a:r>
          </a:p>
          <a:p>
            <a:pPr lvl="1"/>
            <a:r>
              <a:rPr lang="en-US" sz="1800" dirty="0" smtClean="0"/>
              <a:t>A similar pattern is not observed for sorting to majors within universities.</a:t>
            </a:r>
          </a:p>
          <a:p>
            <a:pPr lvl="1"/>
            <a:endParaRPr lang="en-US" sz="900" dirty="0" smtClean="0"/>
          </a:p>
          <a:p>
            <a:r>
              <a:rPr lang="en-US" sz="2200" dirty="0" smtClean="0"/>
              <a:t>Our analysis also prompts the question of if and how within-university variability in major quality affects student outcomes.</a:t>
            </a:r>
          </a:p>
          <a:p>
            <a:pPr lvl="1"/>
            <a:r>
              <a:rPr lang="en-US" sz="1800" dirty="0" smtClean="0"/>
              <a:t>Evidence on college quality suggests that more-selective institutions causally improve student outcomes – could this also be the case for majors within universities?</a:t>
            </a:r>
          </a:p>
          <a:p>
            <a:pPr lvl="2"/>
            <a:r>
              <a:rPr lang="en-US" sz="1400" dirty="0" smtClean="0"/>
              <a:t>Answer depends on mechanisms: access to peers, faculty, expectations, resources.</a:t>
            </a:r>
          </a:p>
          <a:p>
            <a:pPr lvl="1"/>
            <a:r>
              <a:rPr lang="en-US" sz="1800" dirty="0" smtClean="0"/>
              <a:t>Are within-university cell placements malleable? Should universities be doing more to help students navigate college (e.g., by providing better information about program variability and student fit)?</a:t>
            </a:r>
          </a:p>
        </p:txBody>
      </p:sp>
    </p:spTree>
    <p:extLst>
      <p:ext uri="{BB962C8B-B14F-4D97-AF65-F5344CB8AC3E}">
        <p14:creationId xmlns:p14="http://schemas.microsoft.com/office/powerpoint/2010/main" val="125903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rot="10800000">
            <a:off x="-60960" y="6660454"/>
            <a:ext cx="12252960" cy="192024"/>
          </a:xfrm>
          <a:prstGeom prst="rect">
            <a:avLst/>
          </a:prstGeom>
          <a:solidFill>
            <a:srgbClr val="DDE4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 rot="10800000">
            <a:off x="-60960" y="6270973"/>
            <a:ext cx="12252960" cy="384048"/>
          </a:xfrm>
          <a:prstGeom prst="rect">
            <a:avLst/>
          </a:prstGeom>
          <a:solidFill>
            <a:srgbClr val="6462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969257" y="6149561"/>
            <a:ext cx="2095500" cy="6985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4609" y="6259223"/>
            <a:ext cx="1980148" cy="5486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092" y="99392"/>
            <a:ext cx="994743" cy="118872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+mn-lt"/>
              </a:rPr>
              <a:t>Motivation and Contributions</a:t>
            </a:r>
            <a:endParaRPr lang="en-US" dirty="0">
              <a:latin typeface="+mn-lt"/>
            </a:endParaRPr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838200" y="2027583"/>
            <a:ext cx="10515600" cy="414938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Research and policy discussions on student sorting in postsecondary education typically use subjective and fairly broad-brush categorizations of majors – namely STEM and non-STEM.</a:t>
            </a:r>
          </a:p>
          <a:p>
            <a:pPr lvl="1"/>
            <a:r>
              <a:rPr lang="en-US" sz="1800" dirty="0" smtClean="0"/>
              <a:t>However, empirically there is substantial variability in the selectivity of majors within STEM and non-STEM disciplines, and overlap between STEM and non-STEM fields.</a:t>
            </a:r>
          </a:p>
          <a:p>
            <a:pPr lvl="1"/>
            <a:r>
              <a:rPr lang="en-US" sz="1800" dirty="0" smtClean="0"/>
              <a:t>One objective of our study is to construct new measures of university quality, and major quality, that are flexible and empirically grounded and can be used to examine postsecondary sorting.</a:t>
            </a:r>
          </a:p>
          <a:p>
            <a:pPr lvl="1"/>
            <a:endParaRPr lang="en-US" sz="1700" dirty="0"/>
          </a:p>
          <a:p>
            <a:r>
              <a:rPr lang="en-US" sz="2200" dirty="0" smtClean="0"/>
              <a:t>We use our measures to examine sorting to universities and majors in the 4-year public university system in Missouri and specifically, the role of high schools in predicting the quality of student placements.</a:t>
            </a:r>
          </a:p>
        </p:txBody>
      </p:sp>
    </p:spTree>
    <p:extLst>
      <p:ext uri="{BB962C8B-B14F-4D97-AF65-F5344CB8AC3E}">
        <p14:creationId xmlns:p14="http://schemas.microsoft.com/office/powerpoint/2010/main" val="1253878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rot="10800000">
            <a:off x="-60960" y="6660454"/>
            <a:ext cx="12252960" cy="192024"/>
          </a:xfrm>
          <a:prstGeom prst="rect">
            <a:avLst/>
          </a:prstGeom>
          <a:solidFill>
            <a:srgbClr val="DDE4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 rot="10800000">
            <a:off x="-60960" y="6270973"/>
            <a:ext cx="12252960" cy="384048"/>
          </a:xfrm>
          <a:prstGeom prst="rect">
            <a:avLst/>
          </a:prstGeom>
          <a:solidFill>
            <a:srgbClr val="6462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969257" y="6149561"/>
            <a:ext cx="2095500" cy="6985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4609" y="6259223"/>
            <a:ext cx="1980148" cy="5486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092" y="99392"/>
            <a:ext cx="994743" cy="118872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+mn-lt"/>
              </a:rPr>
              <a:t>Preview of Findings</a:t>
            </a:r>
            <a:endParaRPr lang="en-US" dirty="0">
              <a:latin typeface="+mn-lt"/>
            </a:endParaRPr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10000"/>
          </a:bodyPr>
          <a:lstStyle/>
          <a:p>
            <a:r>
              <a:rPr lang="en-US" sz="2200" dirty="0" smtClean="0"/>
              <a:t>We construct empirical measures of quality for each university-by-major cell in the Missouri 4-year higher education system.</a:t>
            </a:r>
          </a:p>
          <a:p>
            <a:endParaRPr lang="en-US" sz="1500" dirty="0" smtClean="0"/>
          </a:p>
          <a:p>
            <a:r>
              <a:rPr lang="en-US" sz="2200" dirty="0" smtClean="0"/>
              <a:t>We document empirical facts about initial sorting in the Missouri system:</a:t>
            </a:r>
          </a:p>
          <a:p>
            <a:pPr lvl="1"/>
            <a:r>
              <a:rPr lang="en-US" sz="1800" dirty="0" smtClean="0"/>
              <a:t>64 percent of the variance in entering cell quality occurs across universities (a substantial amount!); 36 percent occurs between majors within universities (also substantial!).</a:t>
            </a:r>
          </a:p>
          <a:p>
            <a:pPr lvl="1"/>
            <a:r>
              <a:rPr lang="en-US" sz="1800" dirty="0" smtClean="0"/>
              <a:t>Students are widely dispersed across universities and to majors within universities.</a:t>
            </a:r>
          </a:p>
          <a:p>
            <a:r>
              <a:rPr lang="en-US" sz="2200" dirty="0" smtClean="0"/>
              <a:t>This raises questions about the importance and malleability of sorting within universities.</a:t>
            </a:r>
          </a:p>
          <a:p>
            <a:endParaRPr lang="en-US" sz="1500" dirty="0"/>
          </a:p>
          <a:p>
            <a:r>
              <a:rPr lang="en-US" sz="2200" dirty="0" smtClean="0"/>
              <a:t>We then go onto examine the predictive influence of high schools over student placements.</a:t>
            </a:r>
          </a:p>
          <a:p>
            <a:pPr lvl="1"/>
            <a:r>
              <a:rPr lang="en-US" sz="1800" dirty="0" smtClean="0"/>
              <a:t>Consistent with other recent research, we find that high schools explain a substantial fraction of the variation in the quality of student placements to universities conditional on their own academic preparation.</a:t>
            </a:r>
          </a:p>
          <a:p>
            <a:pPr lvl="2"/>
            <a:r>
              <a:rPr lang="en-US" sz="1600" dirty="0" smtClean="0"/>
              <a:t>Students from lower-SES high schools systematically enroll in lower-quality universities.</a:t>
            </a:r>
          </a:p>
          <a:p>
            <a:pPr lvl="1"/>
            <a:r>
              <a:rPr lang="en-US" sz="1800" dirty="0" smtClean="0"/>
              <a:t>However, we find no evidence that students from lower-SES high schools systematically enroll in lower-quality majors within universities.</a:t>
            </a:r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5913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rot="10800000">
            <a:off x="-60960" y="6660454"/>
            <a:ext cx="12252960" cy="192024"/>
          </a:xfrm>
          <a:prstGeom prst="rect">
            <a:avLst/>
          </a:prstGeom>
          <a:solidFill>
            <a:srgbClr val="DDE4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 rot="10800000">
            <a:off x="-60960" y="6270973"/>
            <a:ext cx="12252960" cy="384048"/>
          </a:xfrm>
          <a:prstGeom prst="rect">
            <a:avLst/>
          </a:prstGeom>
          <a:solidFill>
            <a:srgbClr val="6462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969257" y="6149561"/>
            <a:ext cx="2095500" cy="6985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4609" y="6259223"/>
            <a:ext cx="1980148" cy="5486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092" y="99392"/>
            <a:ext cx="994743" cy="118872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+mn-lt"/>
              </a:rPr>
              <a:t>Context and Data</a:t>
            </a:r>
            <a:endParaRPr lang="en-US" dirty="0">
              <a:latin typeface="+mn-lt"/>
            </a:endParaRPr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838200" y="2027583"/>
            <a:ext cx="10515600" cy="4149380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en-US" sz="2400" u="sng" dirty="0"/>
              <a:t>13 Four-Year Public Universities</a:t>
            </a:r>
          </a:p>
          <a:p>
            <a:pPr>
              <a:defRPr/>
            </a:pPr>
            <a:r>
              <a:rPr lang="en-US" sz="2400" dirty="0">
                <a:solidFill>
                  <a:srgbClr val="0000FF"/>
                </a:solidFill>
              </a:rPr>
              <a:t>Most Selective</a:t>
            </a:r>
            <a:r>
              <a:rPr lang="en-US" sz="2400" dirty="0"/>
              <a:t>: (1) Truman State University, (2) UM-Rolla (Missouri University of S&amp;T), (3) UM-Columbia (State Flagship)</a:t>
            </a:r>
          </a:p>
          <a:p>
            <a:pPr>
              <a:defRPr/>
            </a:pPr>
            <a:endParaRPr lang="en-US" sz="1100" dirty="0"/>
          </a:p>
          <a:p>
            <a:pPr>
              <a:defRPr/>
            </a:pPr>
            <a:r>
              <a:rPr lang="en-US" sz="2400" dirty="0">
                <a:solidFill>
                  <a:srgbClr val="0000FF"/>
                </a:solidFill>
              </a:rPr>
              <a:t>Urban Campuses</a:t>
            </a:r>
            <a:r>
              <a:rPr lang="en-US" sz="2400" dirty="0"/>
              <a:t>: (1) UM-Kansas City; (2) UM-St Louis</a:t>
            </a:r>
          </a:p>
          <a:p>
            <a:pPr>
              <a:defRPr/>
            </a:pPr>
            <a:endParaRPr lang="en-US" sz="1100" dirty="0"/>
          </a:p>
          <a:p>
            <a:pPr>
              <a:defRPr/>
            </a:pPr>
            <a:r>
              <a:rPr lang="en-US" sz="2400" dirty="0">
                <a:solidFill>
                  <a:srgbClr val="0000FF"/>
                </a:solidFill>
              </a:rPr>
              <a:t>Moderately Selective (Destination Campuses)</a:t>
            </a:r>
            <a:r>
              <a:rPr lang="en-US" sz="2400" dirty="0"/>
              <a:t>: (1) Missouri State University, (2) Northwest Missouri State University, (3) Southeast Missouri State University, (4) University of Central Missouri</a:t>
            </a:r>
          </a:p>
          <a:p>
            <a:pPr>
              <a:defRPr/>
            </a:pPr>
            <a:endParaRPr lang="en-US" sz="1100" dirty="0"/>
          </a:p>
          <a:p>
            <a:pPr>
              <a:defRPr/>
            </a:pPr>
            <a:r>
              <a:rPr lang="en-US" sz="2400" dirty="0">
                <a:solidFill>
                  <a:srgbClr val="0000FF"/>
                </a:solidFill>
              </a:rPr>
              <a:t>Least Selective</a:t>
            </a:r>
            <a:r>
              <a:rPr lang="en-US" sz="2400" dirty="0"/>
              <a:t>: (1) Missouri Southern State University, (2) Missouri Western State University, (3) Lincoln University (HBU), (4) Harris Stowe State University (HBU)</a:t>
            </a:r>
          </a:p>
          <a:p>
            <a:pPr marL="0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00858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rot="10800000">
            <a:off x="-60960" y="6660454"/>
            <a:ext cx="12252960" cy="192024"/>
          </a:xfrm>
          <a:prstGeom prst="rect">
            <a:avLst/>
          </a:prstGeom>
          <a:solidFill>
            <a:srgbClr val="DDE4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 rot="10800000">
            <a:off x="-60960" y="6270973"/>
            <a:ext cx="12252960" cy="384048"/>
          </a:xfrm>
          <a:prstGeom prst="rect">
            <a:avLst/>
          </a:prstGeom>
          <a:solidFill>
            <a:srgbClr val="6462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969257" y="6149561"/>
            <a:ext cx="2095500" cy="6985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4609" y="6259223"/>
            <a:ext cx="1980148" cy="5486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092" y="99392"/>
            <a:ext cx="994743" cy="118872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453292"/>
            <a:ext cx="10515600" cy="956232"/>
          </a:xfrm>
        </p:spPr>
        <p:txBody>
          <a:bodyPr/>
          <a:lstStyle/>
          <a:p>
            <a:pPr algn="ctr"/>
            <a:r>
              <a:rPr lang="en-US" dirty="0" smtClean="0">
                <a:latin typeface="+mn-lt"/>
              </a:rPr>
              <a:t>Context and Data</a:t>
            </a:r>
            <a:endParaRPr lang="en-US" dirty="0">
              <a:latin typeface="+mn-lt"/>
            </a:endParaRPr>
          </a:p>
        </p:txBody>
      </p:sp>
      <p:pic>
        <p:nvPicPr>
          <p:cNvPr id="9" name="Picture 1" descr="Description: C:\Users\koedelc\AppData\Local\Microsoft\Windows\Temporary Internet Files\Content.Outlook\JUNSVOOX\PercentEnrollment (4).jpg"/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463" y="1254334"/>
            <a:ext cx="6639741" cy="4979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Object 9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978642795"/>
              </p:ext>
            </p:extLst>
          </p:nvPr>
        </p:nvGraphicFramePr>
        <p:xfrm>
          <a:off x="6096000" y="1217501"/>
          <a:ext cx="2719388" cy="267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Document" r:id="rId7" imgW="2204753" imgH="2171346" progId="Word.Document.12">
                  <p:embed/>
                </p:oleObj>
              </mc:Choice>
              <mc:Fallback>
                <p:oleObj name="Document" r:id="rId7" imgW="2204753" imgH="2171346" progId="Word.Document.12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1217501"/>
                        <a:ext cx="2719388" cy="2678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121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rot="10800000">
            <a:off x="-60960" y="6660454"/>
            <a:ext cx="12252960" cy="192024"/>
          </a:xfrm>
          <a:prstGeom prst="rect">
            <a:avLst/>
          </a:prstGeom>
          <a:solidFill>
            <a:srgbClr val="DDE4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 rot="10800000">
            <a:off x="-60960" y="6270973"/>
            <a:ext cx="12252960" cy="384048"/>
          </a:xfrm>
          <a:prstGeom prst="rect">
            <a:avLst/>
          </a:prstGeom>
          <a:solidFill>
            <a:srgbClr val="6462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969257" y="6149561"/>
            <a:ext cx="2095500" cy="6985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4609" y="6259223"/>
            <a:ext cx="1980148" cy="5486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092" y="99392"/>
            <a:ext cx="994743" cy="118872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+mn-lt"/>
              </a:rPr>
              <a:t>Context and Data</a:t>
            </a:r>
            <a:endParaRPr lang="en-US" dirty="0">
              <a:latin typeface="+mn-lt"/>
            </a:endParaRPr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838200" y="2027583"/>
            <a:ext cx="10515600" cy="414938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000" dirty="0"/>
              <a:t>Administrative micro data from Missouri Department of Higher </a:t>
            </a:r>
            <a:r>
              <a:rPr lang="en-US" sz="2000" dirty="0" smtClean="0"/>
              <a:t>Education.</a:t>
            </a:r>
            <a:endParaRPr lang="en-US" sz="2000" dirty="0"/>
          </a:p>
          <a:p>
            <a:pPr>
              <a:defRPr/>
            </a:pPr>
            <a:r>
              <a:rPr lang="en-US" sz="2000" dirty="0" smtClean="0"/>
              <a:t>We focus </a:t>
            </a:r>
            <a:r>
              <a:rPr lang="en-US" sz="2000" dirty="0"/>
              <a:t>on non-transfer, full-time, Missouri-resident college </a:t>
            </a:r>
            <a:r>
              <a:rPr lang="en-US" sz="2000" dirty="0" smtClean="0"/>
              <a:t>entrants </a:t>
            </a:r>
            <a:r>
              <a:rPr lang="en-US" sz="2000" dirty="0"/>
              <a:t>who enter into one of the thirteen 4-year public </a:t>
            </a:r>
            <a:r>
              <a:rPr lang="en-US" sz="2000" dirty="0" smtClean="0"/>
              <a:t>universities from a public high school.</a:t>
            </a:r>
            <a:endParaRPr lang="en-US" sz="2000" dirty="0"/>
          </a:p>
          <a:p>
            <a:pPr>
              <a:defRPr/>
            </a:pPr>
            <a:r>
              <a:rPr lang="en-US" sz="2000" dirty="0"/>
              <a:t>Cohorts entering between 1996 and 2001 (6 entering cohorts</a:t>
            </a:r>
            <a:r>
              <a:rPr lang="en-US" sz="2000" dirty="0" smtClean="0"/>
              <a:t>). The final </a:t>
            </a:r>
            <a:r>
              <a:rPr lang="en-US" sz="2000" dirty="0"/>
              <a:t>analytic sample includes 58,377 students</a:t>
            </a:r>
            <a:r>
              <a:rPr lang="en-US" sz="2000" dirty="0" smtClean="0"/>
              <a:t>.</a:t>
            </a:r>
            <a:endParaRPr lang="en-US" sz="2200" dirty="0"/>
          </a:p>
          <a:p>
            <a:pPr>
              <a:defRPr/>
            </a:pPr>
            <a:r>
              <a:rPr lang="en-US" sz="2000" dirty="0" smtClean="0"/>
              <a:t>Majors </a:t>
            </a:r>
            <a:r>
              <a:rPr lang="en-US" sz="2000" dirty="0"/>
              <a:t>upon entry </a:t>
            </a:r>
            <a:r>
              <a:rPr lang="en-US" sz="2000" dirty="0" smtClean="0"/>
              <a:t>and exit are identified using the </a:t>
            </a:r>
            <a:r>
              <a:rPr lang="en-US" sz="2000" dirty="0"/>
              <a:t>Classification of Instructional Programs (CIP) </a:t>
            </a:r>
            <a:r>
              <a:rPr lang="en-US" sz="2000" dirty="0" smtClean="0"/>
              <a:t>taxonomy developed by the US Department of Education (4 digit; e.g., general biology, sociology, economics).</a:t>
            </a:r>
          </a:p>
          <a:p>
            <a:pPr lvl="1">
              <a:defRPr/>
            </a:pPr>
            <a:r>
              <a:rPr lang="en-US" sz="1600" dirty="0" smtClean="0"/>
              <a:t>We treat two cells with the same CIP code at different universities as different entering cells in the system.</a:t>
            </a:r>
          </a:p>
          <a:p>
            <a:pPr lvl="1">
              <a:defRPr/>
            </a:pPr>
            <a:r>
              <a:rPr lang="en-US" sz="1600" dirty="0" smtClean="0"/>
              <a:t>In total, students in our sample entered into 476 university-by-major cells across the 13 universities, from 455 high schools.</a:t>
            </a:r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293846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rot="10800000">
            <a:off x="-60960" y="6660454"/>
            <a:ext cx="12252960" cy="192024"/>
          </a:xfrm>
          <a:prstGeom prst="rect">
            <a:avLst/>
          </a:prstGeom>
          <a:solidFill>
            <a:srgbClr val="DDE4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 rot="10800000">
            <a:off x="-60960" y="6270973"/>
            <a:ext cx="12252960" cy="384048"/>
          </a:xfrm>
          <a:prstGeom prst="rect">
            <a:avLst/>
          </a:prstGeom>
          <a:solidFill>
            <a:srgbClr val="6462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969257" y="6149561"/>
            <a:ext cx="2095500" cy="6985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4609" y="6259223"/>
            <a:ext cx="1980148" cy="5486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092" y="99392"/>
            <a:ext cx="994743" cy="118872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+mn-lt"/>
              </a:rPr>
              <a:t>University-by-Major Quality: 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Measurement and Variability</a:t>
            </a:r>
            <a:endParaRPr lang="en-US" dirty="0">
              <a:latin typeface="+mn-lt"/>
            </a:endParaRPr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838200" y="2027583"/>
            <a:ext cx="10515600" cy="414938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We measure university-by-major cell quality throughout the system by the pre-college-entry academic preparation of students who graduate in each cell.</a:t>
            </a:r>
          </a:p>
          <a:p>
            <a:pPr lvl="1"/>
            <a:r>
              <a:rPr lang="en-US" sz="2000" dirty="0" smtClean="0"/>
              <a:t>Our pre-entry preparation metrics are </a:t>
            </a:r>
            <a:r>
              <a:rPr lang="en-US" sz="2000" dirty="0" smtClean="0">
                <a:solidFill>
                  <a:srgbClr val="0000FF"/>
                </a:solidFill>
              </a:rPr>
              <a:t>ACT math and reading scores </a:t>
            </a:r>
            <a:r>
              <a:rPr lang="en-US" sz="2000" dirty="0" smtClean="0"/>
              <a:t>and </a:t>
            </a:r>
            <a:r>
              <a:rPr lang="en-US" sz="2000" dirty="0" smtClean="0">
                <a:solidFill>
                  <a:srgbClr val="0000FF"/>
                </a:solidFill>
              </a:rPr>
              <a:t>high school class rank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 smtClean="0"/>
              <a:t>We combine these metrics into a single “preparation index” for each student, which is a weighted average where the weights are determined by how important each metric is for predicting college-degree completion (within cells).</a:t>
            </a:r>
          </a:p>
          <a:p>
            <a:pPr lvl="1"/>
            <a:r>
              <a:rPr lang="en-US" sz="2000" dirty="0" smtClean="0"/>
              <a:t>The cell quality measures are essentially averages of the individual-student preparation indices among degree completers (with a statistical adjustment). </a:t>
            </a:r>
          </a:p>
          <a:p>
            <a:pPr lvl="2"/>
            <a:r>
              <a:rPr lang="en-US" sz="1600" dirty="0" smtClean="0"/>
              <a:t>Differences across cells derive from </a:t>
            </a:r>
            <a:r>
              <a:rPr lang="en-US" sz="1600" dirty="0"/>
              <a:t>differences </a:t>
            </a:r>
            <a:r>
              <a:rPr lang="en-US" sz="1600" dirty="0" smtClean="0"/>
              <a:t>in initial student </a:t>
            </a:r>
            <a:r>
              <a:rPr lang="en-US" sz="1600" dirty="0"/>
              <a:t>selection, survival, and cross-cell student </a:t>
            </a:r>
            <a:r>
              <a:rPr lang="en-US" sz="1600" dirty="0" smtClean="0"/>
              <a:t>transfers.</a:t>
            </a:r>
          </a:p>
          <a:p>
            <a:pPr lvl="1"/>
            <a:endParaRPr lang="en-US" dirty="0"/>
          </a:p>
          <a:p>
            <a:pPr lvl="1"/>
            <a:r>
              <a:rPr lang="en-US" sz="2200" dirty="0" smtClean="0"/>
              <a:t>Technical details are provided in the paper.</a:t>
            </a:r>
          </a:p>
          <a:p>
            <a:pPr marL="457200" lvl="1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74537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rot="10800000">
            <a:off x="-60960" y="6660454"/>
            <a:ext cx="12252960" cy="192024"/>
          </a:xfrm>
          <a:prstGeom prst="rect">
            <a:avLst/>
          </a:prstGeom>
          <a:solidFill>
            <a:srgbClr val="DDE4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 rot="10800000">
            <a:off x="-60960" y="6270973"/>
            <a:ext cx="12252960" cy="384048"/>
          </a:xfrm>
          <a:prstGeom prst="rect">
            <a:avLst/>
          </a:prstGeom>
          <a:solidFill>
            <a:srgbClr val="6462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969257" y="6149561"/>
            <a:ext cx="2095500" cy="6985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4609" y="6259223"/>
            <a:ext cx="1980148" cy="5486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092" y="99392"/>
            <a:ext cx="994743" cy="118872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latin typeface="+mn-lt"/>
              </a:rPr>
              <a:t>University-by-Major Quality: </a:t>
            </a:r>
            <a:r>
              <a:rPr lang="en-US" dirty="0" smtClean="0">
                <a:latin typeface="+mn-lt"/>
              </a:rPr>
              <a:t/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Measurement </a:t>
            </a:r>
            <a:r>
              <a:rPr lang="en-US" dirty="0">
                <a:latin typeface="+mn-lt"/>
              </a:rPr>
              <a:t>and Variability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838200" y="2027583"/>
            <a:ext cx="10515600" cy="414938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The procedure from the previous slide generates flexible, empirically-derived measures of academic quality for all of the university-by-major cells in the system.</a:t>
            </a:r>
          </a:p>
          <a:p>
            <a:pPr lvl="1"/>
            <a:r>
              <a:rPr lang="en-US" sz="1800" dirty="0" smtClean="0"/>
              <a:t>Cell rankings are not overly constrained by university selectivity; e.g., some majors at a less selective university can be of higher quality than some majors at a more selective university.</a:t>
            </a:r>
          </a:p>
          <a:p>
            <a:pPr lvl="1"/>
            <a:r>
              <a:rPr lang="en-US" sz="1800" dirty="0" smtClean="0"/>
              <a:t>Rankings are unconstrained by subjective categorizations of majors; e.g., STEM versus non-STEM</a:t>
            </a:r>
          </a:p>
          <a:p>
            <a:pPr lvl="1"/>
            <a:r>
              <a:rPr lang="en-US" sz="1800" dirty="0" smtClean="0"/>
              <a:t>Related to the previous point, our measures capture heterogeneity within STEM and non-STEM fields.</a:t>
            </a:r>
          </a:p>
          <a:p>
            <a:endParaRPr lang="en-US" sz="2200" dirty="0"/>
          </a:p>
          <a:p>
            <a:r>
              <a:rPr lang="en-US" sz="2200" dirty="0" smtClean="0"/>
              <a:t>A basic variance decomposition indicates:</a:t>
            </a:r>
          </a:p>
          <a:p>
            <a:pPr lvl="1"/>
            <a:r>
              <a:rPr lang="en-US" sz="1800" dirty="0" smtClean="0">
                <a:solidFill>
                  <a:srgbClr val="0000FF"/>
                </a:solidFill>
              </a:rPr>
              <a:t>64 percent of the variance in cell quality occurs across universities.</a:t>
            </a:r>
          </a:p>
          <a:p>
            <a:pPr lvl="1"/>
            <a:r>
              <a:rPr lang="en-US" sz="1800" dirty="0" smtClean="0">
                <a:solidFill>
                  <a:srgbClr val="0000FF"/>
                </a:solidFill>
              </a:rPr>
              <a:t>36 percent occurs within universities.</a:t>
            </a:r>
          </a:p>
        </p:txBody>
      </p:sp>
    </p:spTree>
    <p:extLst>
      <p:ext uri="{BB962C8B-B14F-4D97-AF65-F5344CB8AC3E}">
        <p14:creationId xmlns:p14="http://schemas.microsoft.com/office/powerpoint/2010/main" val="207394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rot="10800000">
            <a:off x="-60960" y="6660454"/>
            <a:ext cx="12252960" cy="192024"/>
          </a:xfrm>
          <a:prstGeom prst="rect">
            <a:avLst/>
          </a:prstGeom>
          <a:solidFill>
            <a:srgbClr val="DDE4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 rot="10800000">
            <a:off x="-60960" y="6270973"/>
            <a:ext cx="12252960" cy="384048"/>
          </a:xfrm>
          <a:prstGeom prst="rect">
            <a:avLst/>
          </a:prstGeom>
          <a:solidFill>
            <a:srgbClr val="6462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969257" y="6149561"/>
            <a:ext cx="2095500" cy="6985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4609" y="6259223"/>
            <a:ext cx="1980148" cy="5486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092" y="99392"/>
            <a:ext cx="994743" cy="118872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+mn-lt"/>
              </a:rPr>
              <a:t>The Explanatory Power of High 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Schools Over Placement Quality</a:t>
            </a:r>
            <a:endParaRPr lang="en-US" dirty="0">
              <a:latin typeface="+mn-lt"/>
            </a:endParaRPr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838200" y="2027583"/>
            <a:ext cx="10515600" cy="414938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We apply our measures to examine the role of high schools in explaining student sorting to initial colleges and majors in the Missouri system.</a:t>
            </a:r>
          </a:p>
          <a:p>
            <a:pPr lvl="1"/>
            <a:r>
              <a:rPr lang="en-US" sz="1800" dirty="0" smtClean="0"/>
              <a:t>In all of our models, we evaluate the predictive role of high schools conditional on students’ own academic preparation.</a:t>
            </a:r>
          </a:p>
          <a:p>
            <a:pPr lvl="1"/>
            <a:endParaRPr lang="en-US" sz="1800" dirty="0"/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  <a:p>
            <a:pPr lvl="1"/>
            <a:r>
              <a:rPr lang="en-US" sz="1800" dirty="0" smtClean="0"/>
              <a:t>In words, we predict the quality of the entering cell (college </a:t>
            </a:r>
            <a:r>
              <a:rPr lang="en-US" sz="1800" i="1" dirty="0" smtClean="0"/>
              <a:t>j</a:t>
            </a:r>
            <a:r>
              <a:rPr lang="en-US" sz="1800" dirty="0" smtClean="0"/>
              <a:t>, major </a:t>
            </a:r>
            <a:r>
              <a:rPr lang="en-US" sz="1800" i="1" dirty="0" smtClean="0"/>
              <a:t>m</a:t>
            </a:r>
            <a:r>
              <a:rPr lang="en-US" sz="1800" dirty="0" smtClean="0"/>
              <a:t>), for each student </a:t>
            </a:r>
            <a:r>
              <a:rPr lang="en-US" sz="1800" i="1" dirty="0" smtClean="0"/>
              <a:t>i</a:t>
            </a:r>
            <a:r>
              <a:rPr lang="en-US" sz="1800" dirty="0" smtClean="0"/>
              <a:t> who attended high-school </a:t>
            </a:r>
            <a:r>
              <a:rPr lang="en-US" sz="1800" i="1" dirty="0" smtClean="0"/>
              <a:t>s</a:t>
            </a:r>
            <a:r>
              <a:rPr lang="en-US" sz="1800" dirty="0" smtClean="0"/>
              <a:t>. The AI-term in the regression captures the student’s own academic preparation.</a:t>
            </a:r>
          </a:p>
          <a:p>
            <a:pPr lvl="1"/>
            <a:endParaRPr lang="en-US" sz="1800" dirty="0"/>
          </a:p>
          <a:p>
            <a:pPr lvl="1"/>
            <a:r>
              <a:rPr lang="en-US" sz="1800" dirty="0" smtClean="0"/>
              <a:t>The quality measures on the left-hand side in the above equation capture overall cell quality. We also estimate analogous models where the dependent variable is modified to net out university quality – that is, where we examine the predictive power of high schools over sorting to majors within universities.</a:t>
            </a:r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508739" y="3541416"/>
            <a:ext cx="1512294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6781319"/>
              </p:ext>
            </p:extLst>
          </p:nvPr>
        </p:nvGraphicFramePr>
        <p:xfrm>
          <a:off x="2508739" y="3462949"/>
          <a:ext cx="5453883" cy="6401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Equation" r:id="rId5" imgW="2044700" imgH="241300" progId="Equation.DSMT4">
                  <p:embed/>
                </p:oleObj>
              </mc:Choice>
              <mc:Fallback>
                <p:oleObj name="Equation" r:id="rId5" imgW="2044700" imgH="2413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739" y="3462949"/>
                        <a:ext cx="5453883" cy="64012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5397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2635</TotalTime>
  <Words>1251</Words>
  <Application>Microsoft Office PowerPoint</Application>
  <PresentationFormat>Widescreen</PresentationFormat>
  <Paragraphs>90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Document</vt:lpstr>
      <vt:lpstr>Equation</vt:lpstr>
      <vt:lpstr>  How High Schools Explain Students’ Initial Colleges and Majors   </vt:lpstr>
      <vt:lpstr>Motivation and Contributions</vt:lpstr>
      <vt:lpstr>Preview of Findings</vt:lpstr>
      <vt:lpstr>Context and Data</vt:lpstr>
      <vt:lpstr>Context and Data</vt:lpstr>
      <vt:lpstr>Context and Data</vt:lpstr>
      <vt:lpstr>University-by-Major Quality:  Measurement and Variability</vt:lpstr>
      <vt:lpstr>University-by-Major Quality:  Measurement and Variability</vt:lpstr>
      <vt:lpstr>The Explanatory Power of High  Schools Over Placement Quality</vt:lpstr>
      <vt:lpstr>The Explanatory Power of High  Schools Over Placement Quality</vt:lpstr>
      <vt:lpstr>Mapping Initial to Final Cell Quality (Degree Completers)</vt:lpstr>
      <vt:lpstr>Concluding Remarks</vt:lpstr>
    </vt:vector>
  </TitlesOfParts>
  <Company>American Institutes for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Ottehenning, Gerhard</dc:creator>
  <cp:lastModifiedBy>Ottehenning, Gerhard</cp:lastModifiedBy>
  <cp:revision>85</cp:revision>
  <dcterms:created xsi:type="dcterms:W3CDTF">2017-01-09T16:54:56Z</dcterms:created>
  <dcterms:modified xsi:type="dcterms:W3CDTF">2017-01-24T14:36:27Z</dcterms:modified>
</cp:coreProperties>
</file>