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90" r:id="rId9"/>
    <p:sldId id="263" r:id="rId10"/>
    <p:sldId id="264" r:id="rId11"/>
    <p:sldId id="265" r:id="rId12"/>
    <p:sldId id="266" r:id="rId13"/>
    <p:sldId id="291" r:id="rId14"/>
    <p:sldId id="292" r:id="rId15"/>
    <p:sldId id="293" r:id="rId16"/>
    <p:sldId id="270" r:id="rId17"/>
    <p:sldId id="271" r:id="rId18"/>
    <p:sldId id="273" r:id="rId19"/>
    <p:sldId id="274" r:id="rId20"/>
    <p:sldId id="275" r:id="rId21"/>
    <p:sldId id="280" r:id="rId22"/>
    <p:sldId id="277" r:id="rId23"/>
    <p:sldId id="287" r:id="rId24"/>
    <p:sldId id="288" r:id="rId25"/>
    <p:sldId id="28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155DB-DA73-9248-8628-68880A7E0F0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01961-1B6A-D04A-8347-8445181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96D7-06F8-47F3-AFDD-78B2B2AFC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pPr marL="216233" indent="-216233">
              <a:buAutoNum type="arabicPeriod"/>
            </a:pPr>
            <a:r>
              <a:rPr lang="en-US" dirty="0" smtClean="0"/>
              <a:t>LTO for the natives</a:t>
            </a:r>
            <a:r>
              <a:rPr lang="en-US" baseline="0" dirty="0" smtClean="0"/>
              <a:t> is 0.26</a:t>
            </a:r>
          </a:p>
          <a:p>
            <a:pPr marL="216233" indent="-216233">
              <a:buAutoNum type="arabicPeriod"/>
            </a:pPr>
            <a:r>
              <a:rPr lang="en-US" baseline="0" dirty="0" smtClean="0"/>
              <a:t>The graph only plots student whom we  observe from grade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to grade 8</a:t>
            </a:r>
            <a:r>
              <a:rPr lang="en-US" baseline="30000" dirty="0" smtClean="0"/>
              <a:t>th</a:t>
            </a:r>
            <a:r>
              <a:rPr lang="en-US" baseline="0" dirty="0" smtClean="0"/>
              <a:t>, in all the grades. If a student repeats a grade one or more times, we only take the first time he was enrolled in the given grade.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96D7-06F8-47F3-AFDD-78B2B2AFC7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>
              <a:defRPr/>
            </a:pPr>
            <a:r>
              <a:rPr lang="en-US" dirty="0" smtClean="0"/>
              <a:t>Notes:</a:t>
            </a:r>
            <a:endParaRPr lang="en-US" baseline="0" dirty="0" smtClean="0"/>
          </a:p>
          <a:p>
            <a:pPr marL="216233" indent="-216233" defTabSz="864931">
              <a:buFontTx/>
              <a:buAutoNum type="arabicPeriod"/>
              <a:defRPr/>
            </a:pPr>
            <a:r>
              <a:rPr lang="en-US" baseline="0" dirty="0" smtClean="0"/>
              <a:t>We exclude from the plot those grade-year-country combinations (grade-year-languages (or mother country of births if these are known)  in the case of second generation) for which we have fewer than 10 observations.</a:t>
            </a:r>
          </a:p>
          <a:p>
            <a:pPr marL="216233" indent="-216233" defTabSz="864931">
              <a:buFontTx/>
              <a:buAutoNum type="arabicPeriod"/>
              <a:defRPr/>
            </a:pPr>
            <a:r>
              <a:rPr lang="en-US" baseline="0" dirty="0" smtClean="0"/>
              <a:t>The graph only plots student whom we  observe from grade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to grade 8</a:t>
            </a:r>
            <a:r>
              <a:rPr lang="en-US" baseline="30000" dirty="0" smtClean="0"/>
              <a:t>th</a:t>
            </a:r>
            <a:r>
              <a:rPr lang="en-US" baseline="0" dirty="0" smtClean="0"/>
              <a:t>, in all the grades. If a student repeats a grade one or more times, we only take the first time he was enrolled in the given grade.</a:t>
            </a:r>
          </a:p>
          <a:p>
            <a:pPr defTabSz="86493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96D7-06F8-47F3-AFDD-78B2B2AFC7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>
              <a:defRPr/>
            </a:pPr>
            <a:r>
              <a:rPr lang="en-US" dirty="0" smtClean="0"/>
              <a:t>Notes:</a:t>
            </a:r>
            <a:endParaRPr lang="en-US" baseline="0" dirty="0" smtClean="0"/>
          </a:p>
          <a:p>
            <a:pPr marL="216233" indent="-216233" defTabSz="864931">
              <a:buFontTx/>
              <a:buAutoNum type="arabicPeriod"/>
              <a:defRPr/>
            </a:pPr>
            <a:r>
              <a:rPr lang="en-US" baseline="0" dirty="0" smtClean="0"/>
              <a:t>We exclude from the plot those grade-year-country combinations (grade-year-languages (or mother country of births if these are known)  in the case of second generation) for which we have fewer than 10 observations.</a:t>
            </a:r>
          </a:p>
          <a:p>
            <a:pPr marL="216233" indent="-216233" defTabSz="864931">
              <a:buFontTx/>
              <a:buAutoNum type="arabicPeriod"/>
              <a:defRPr/>
            </a:pPr>
            <a:r>
              <a:rPr lang="en-US" baseline="0" dirty="0" smtClean="0"/>
              <a:t>The graph only plots student whom we  observe from grade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to grade 8</a:t>
            </a:r>
            <a:r>
              <a:rPr lang="en-US" baseline="30000" dirty="0" smtClean="0"/>
              <a:t>th</a:t>
            </a:r>
            <a:r>
              <a:rPr lang="en-US" baseline="0" dirty="0" smtClean="0"/>
              <a:t>, in all the grades. If a student repeats a grade one or more times, we only take the first time he was enrolled in the given grade.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96D7-06F8-47F3-AFDD-78B2B2AFC7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8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96D7-06F8-47F3-AFDD-78B2B2AFC7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 difference index, a comparative measure of migrants' and </a:t>
            </a:r>
            <a:r>
              <a:rPr lang="en-US" dirty="0" err="1" smtClean="0"/>
              <a:t>nonmigrants</a:t>
            </a:r>
            <a:r>
              <a:rPr lang="en-US" dirty="0" smtClean="0"/>
              <a:t>' educational attainments along all points of the education distribution. Calculated comparing educational attainment at each level in the migrants’ country of origin (from the </a:t>
            </a:r>
            <a:r>
              <a:rPr lang="en-US" dirty="0" err="1" smtClean="0"/>
              <a:t>Barro</a:t>
            </a:r>
            <a:r>
              <a:rPr lang="en-US" dirty="0" smtClean="0"/>
              <a:t>-Lee dataset) and educational attainment of migrants in Florida (from the 2000 5% Census)</a:t>
            </a:r>
            <a:endParaRPr lang="en-US" sz="1100" dirty="0"/>
          </a:p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696D7-06F8-47F3-AFDD-78B2B2AFC7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CFB246-2B03-D340-A67B-8A78D5DD503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753E441-CA43-7B4A-B62A-BA5C3A934C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69" y="4624668"/>
            <a:ext cx="8553031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Orientation and the Educational Performance of Immigrant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8" y="5562599"/>
            <a:ext cx="8427832" cy="748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Figlio, </a:t>
            </a:r>
            <a:r>
              <a:rPr lang="en-US" dirty="0" err="1" smtClean="0"/>
              <a:t>Nothwestern</a:t>
            </a:r>
            <a:r>
              <a:rPr lang="en-US" dirty="0" smtClean="0"/>
              <a:t>/CALDER; Paola </a:t>
            </a:r>
            <a:r>
              <a:rPr lang="en-US" dirty="0" err="1" smtClean="0"/>
              <a:t>Giuliano</a:t>
            </a:r>
            <a:r>
              <a:rPr lang="en-US" dirty="0" smtClean="0"/>
              <a:t>, UCLA; </a:t>
            </a:r>
          </a:p>
          <a:p>
            <a:r>
              <a:rPr lang="en-US" dirty="0" err="1" smtClean="0"/>
              <a:t>Umut</a:t>
            </a:r>
            <a:r>
              <a:rPr lang="en-US" dirty="0" smtClean="0"/>
              <a:t> </a:t>
            </a:r>
            <a:r>
              <a:rPr lang="en-US" dirty="0" err="1" smtClean="0"/>
              <a:t>Ozek</a:t>
            </a:r>
            <a:r>
              <a:rPr lang="en-US" dirty="0" smtClean="0"/>
              <a:t>, AIR/CALDER; Paola </a:t>
            </a:r>
            <a:r>
              <a:rPr lang="en-US" dirty="0" err="1" smtClean="0"/>
              <a:t>Sapienza</a:t>
            </a:r>
            <a:r>
              <a:rPr lang="en-US" dirty="0" smtClean="0"/>
              <a:t>, Northwestern</a:t>
            </a:r>
          </a:p>
          <a:p>
            <a:r>
              <a:rPr lang="en-US" dirty="0" smtClean="0"/>
              <a:t>CALDER conference, February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Birth certificates provide the opportunity to identify: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Second generation immigrants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Control for family backgrounds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Our sample: Children born between 1992 and </a:t>
            </a:r>
            <a:r>
              <a:rPr lang="en-US" dirty="0" smtClean="0"/>
              <a:t>2002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Definition </a:t>
            </a:r>
            <a:r>
              <a:rPr lang="en-US" dirty="0"/>
              <a:t>of migrants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First generation identified using country of origin of the child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Second generation, identified using language spoken at home and information from birth certificates (mother born </a:t>
            </a:r>
            <a:r>
              <a:rPr lang="en-US" dirty="0" smtClean="0"/>
              <a:t>abroad; in some cases, maternal place of birth is directly identified)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8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score levels (on Florida Comprehensive Assessment Test)</a:t>
            </a:r>
          </a:p>
          <a:p>
            <a:r>
              <a:rPr lang="en-US" dirty="0" smtClean="0"/>
              <a:t>Test score growth from grade 3 to grade 8</a:t>
            </a:r>
          </a:p>
          <a:p>
            <a:r>
              <a:rPr lang="en-US" dirty="0" smtClean="0"/>
              <a:t>Grade retention</a:t>
            </a:r>
          </a:p>
          <a:p>
            <a:r>
              <a:rPr lang="en-US" dirty="0" smtClean="0"/>
              <a:t>Truancy rates</a:t>
            </a:r>
          </a:p>
          <a:p>
            <a:r>
              <a:rPr lang="en-US" dirty="0" smtClean="0"/>
              <a:t>Rates of disciplinary problems</a:t>
            </a:r>
          </a:p>
          <a:p>
            <a:r>
              <a:rPr lang="en-US" dirty="0" smtClean="0"/>
              <a:t>High school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3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preferred specification includes year fixed effects, grade fixed effects, and school fixed effects</a:t>
            </a:r>
          </a:p>
          <a:p>
            <a:r>
              <a:rPr lang="en-US" dirty="0" smtClean="0"/>
              <a:t>Standard errors clustered at the country of origin level</a:t>
            </a:r>
          </a:p>
          <a:p>
            <a:r>
              <a:rPr lang="en-US" dirty="0" smtClean="0"/>
              <a:t>Controls for gender, age, as well as:</a:t>
            </a:r>
          </a:p>
          <a:p>
            <a:pPr lvl="1"/>
            <a:r>
              <a:rPr lang="en-US" dirty="0" smtClean="0"/>
              <a:t>Potential endogenous variables: limited English proficiency, subsidized school meals, special education participation</a:t>
            </a:r>
          </a:p>
          <a:p>
            <a:pPr lvl="1"/>
            <a:r>
              <a:rPr lang="en-US" dirty="0" smtClean="0"/>
              <a:t>For second generation: Maternal education, maternal age, marital status</a:t>
            </a:r>
          </a:p>
          <a:p>
            <a:r>
              <a:rPr lang="en-US" dirty="0" smtClean="0"/>
              <a:t>Results are robust to a variety of model specifications</a:t>
            </a:r>
          </a:p>
          <a:p>
            <a:r>
              <a:rPr lang="en-US" dirty="0" smtClean="0"/>
              <a:t>All results presented are statistically significant at conventional levels, so won’t show large regression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4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Comparisons with white Florida natives</a:t>
            </a:r>
            <a:endParaRPr lang="en-US" sz="2900" dirty="0"/>
          </a:p>
        </p:txBody>
      </p:sp>
      <p:pic>
        <p:nvPicPr>
          <p:cNvPr id="5" name="Picture 4" descr="figure3_robustness3_white_nativ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0" y="1555200"/>
            <a:ext cx="693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900" dirty="0"/>
              <a:t>Comparison with </a:t>
            </a:r>
            <a:r>
              <a:rPr lang="en-US" sz="2900" dirty="0" smtClean="0"/>
              <a:t>white natives, </a:t>
            </a:r>
            <a:r>
              <a:rPr lang="en-US" sz="2900" dirty="0"/>
              <a:t>by LTO quantiles: </a:t>
            </a:r>
            <a:r>
              <a:rPr lang="en-US" sz="2900" dirty="0" smtClean="0"/>
              <a:t>mathematics</a:t>
            </a:r>
            <a:endParaRPr lang="en-US" sz="2900" dirty="0"/>
          </a:p>
        </p:txBody>
      </p:sp>
      <p:pic>
        <p:nvPicPr>
          <p:cNvPr id="6" name="Picture 5" descr="figure4_robustness3_white_nativ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0" y="1555200"/>
            <a:ext cx="693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900" dirty="0"/>
              <a:t>Comparison with </a:t>
            </a:r>
            <a:r>
              <a:rPr lang="en-US" sz="2900" dirty="0" smtClean="0"/>
              <a:t>white natives, </a:t>
            </a:r>
            <a:r>
              <a:rPr lang="en-US" sz="2900" dirty="0"/>
              <a:t>by LTO quantiles: </a:t>
            </a:r>
            <a:r>
              <a:rPr lang="en-US" sz="2900" dirty="0" smtClean="0"/>
              <a:t>reading</a:t>
            </a:r>
            <a:endParaRPr lang="en-US" sz="2900" dirty="0"/>
          </a:p>
        </p:txBody>
      </p:sp>
      <p:pic>
        <p:nvPicPr>
          <p:cNvPr id="5" name="Picture 4" descr="figure5_robustness3_white_nativ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00" y="1555200"/>
            <a:ext cx="693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28600"/>
            <a:ext cx="7696800" cy="9906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Raw data: first generation</a:t>
            </a:r>
            <a:endParaRPr lang="en-US" sz="2900" dirty="0"/>
          </a:p>
        </p:txBody>
      </p:sp>
      <p:pic>
        <p:nvPicPr>
          <p:cNvPr id="3" name="Picture 2" descr="F8_scatter_fldoe_circles_1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" y="1065600"/>
            <a:ext cx="779625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28600"/>
            <a:ext cx="7696800" cy="9906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Bin-scatters: first generation</a:t>
            </a:r>
            <a:endParaRPr lang="en-US" sz="2900" dirty="0"/>
          </a:p>
        </p:txBody>
      </p:sp>
      <p:pic>
        <p:nvPicPr>
          <p:cNvPr id="4" name="Picture 3" descr="F9_binscatter_fldoe_1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" y="1065600"/>
            <a:ext cx="779625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28600"/>
            <a:ext cx="7696800" cy="9906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Raw data: second generation</a:t>
            </a:r>
            <a:endParaRPr lang="en-US" sz="2900" dirty="0"/>
          </a:p>
        </p:txBody>
      </p:sp>
      <p:pic>
        <p:nvPicPr>
          <p:cNvPr id="4" name="Picture 3" descr="F11_scatter_fldoe_circles_2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" y="1065600"/>
            <a:ext cx="779625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00" y="228600"/>
            <a:ext cx="7696800" cy="9906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Bin-scatters: second generation</a:t>
            </a:r>
            <a:endParaRPr lang="en-US" sz="2900" dirty="0"/>
          </a:p>
        </p:txBody>
      </p:sp>
      <p:pic>
        <p:nvPicPr>
          <p:cNvPr id="4" name="Picture 3" descr="F12_binscatter_fldoe_2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" y="1062000"/>
            <a:ext cx="779625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Remarkable differences in intergenerational mobility, across countries, and among immigrant </a:t>
            </a:r>
            <a:r>
              <a:rPr lang="en-US" dirty="0" smtClean="0"/>
              <a:t>groups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Chetty</a:t>
            </a:r>
            <a:r>
              <a:rPr lang="en-US" dirty="0"/>
              <a:t> and </a:t>
            </a:r>
            <a:r>
              <a:rPr lang="en-US" dirty="0" err="1"/>
              <a:t>Hendren</a:t>
            </a:r>
            <a:r>
              <a:rPr lang="en-US" dirty="0"/>
              <a:t> (2015):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Formal institutions explain only part of the variation. </a:t>
            </a:r>
            <a:r>
              <a:rPr lang="en-US" dirty="0" smtClean="0"/>
              <a:t>But what drives </a:t>
            </a:r>
            <a:r>
              <a:rPr lang="en-US" dirty="0"/>
              <a:t>the rest?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Cultural factors are potential candidates: </a:t>
            </a:r>
            <a:r>
              <a:rPr lang="en-US" dirty="0" err="1"/>
              <a:t>Chetty</a:t>
            </a:r>
            <a:r>
              <a:rPr lang="en-US" dirty="0"/>
              <a:t> and </a:t>
            </a:r>
            <a:r>
              <a:rPr lang="en-US" dirty="0" err="1"/>
              <a:t>Hendren</a:t>
            </a:r>
            <a:r>
              <a:rPr lang="en-US" dirty="0"/>
              <a:t> (2015) find that local conditions matter less for </a:t>
            </a:r>
            <a:r>
              <a:rPr lang="en-US" dirty="0" smtClean="0"/>
              <a:t>immigrants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Card et al. (2000), </a:t>
            </a:r>
            <a:r>
              <a:rPr lang="en-US" dirty="0" err="1"/>
              <a:t>Abramitzy</a:t>
            </a:r>
            <a:r>
              <a:rPr lang="en-US" dirty="0"/>
              <a:t> et al. (2014): large heterogeneity in intergenerational mobility among immigrants in the US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Little is known on what drives this heterogeneity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Math levels: 0.136 (1G), 0.114 (2G)</a:t>
            </a:r>
          </a:p>
          <a:p>
            <a:r>
              <a:rPr lang="en-US" dirty="0" smtClean="0"/>
              <a:t>Math growth: 0.101 (1G), 0.088 (2G)</a:t>
            </a:r>
          </a:p>
          <a:p>
            <a:r>
              <a:rPr lang="en-US" dirty="0" smtClean="0"/>
              <a:t>Reading levels: 0.058 (1G), 0.079 (2G)</a:t>
            </a:r>
          </a:p>
          <a:p>
            <a:r>
              <a:rPr lang="en-US" dirty="0" smtClean="0"/>
              <a:t>Reading growth: 0.080 (1G), 0.074 (2G)</a:t>
            </a:r>
          </a:p>
          <a:p>
            <a:r>
              <a:rPr lang="en-US" dirty="0" smtClean="0"/>
              <a:t>Graduation: 0.045 (1G), 0.033 (2G)</a:t>
            </a:r>
          </a:p>
          <a:p>
            <a:r>
              <a:rPr lang="en-US" dirty="0" smtClean="0"/>
              <a:t>Truancy: -0.068 (1G), -0.052 (2G)</a:t>
            </a:r>
          </a:p>
          <a:p>
            <a:r>
              <a:rPr lang="en-US" dirty="0" smtClean="0"/>
              <a:t>Disciplinary problems: -0.066 (1G), -0.062 (2G)</a:t>
            </a:r>
          </a:p>
          <a:p>
            <a:r>
              <a:rPr lang="en-US" dirty="0" smtClean="0"/>
              <a:t>Grade retention: -0.019 (1G), -0.015 (2G)</a:t>
            </a:r>
          </a:p>
          <a:p>
            <a:r>
              <a:rPr lang="en-US" dirty="0" smtClean="0"/>
              <a:t>Benchmark: Each year of education associated with 0.12 higher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1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PISA Effect sizes – 37 destination countries, not as good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levels: 0.166 (1G), 0.169 (2G)</a:t>
            </a:r>
          </a:p>
          <a:p>
            <a:r>
              <a:rPr lang="en-US" dirty="0" smtClean="0"/>
              <a:t>Reading levels: 0.110 (1G), 0.154 (2G)</a:t>
            </a:r>
          </a:p>
          <a:p>
            <a:r>
              <a:rPr lang="en-US" dirty="0" smtClean="0"/>
              <a:t>Science levels: 0.156 (1G), 0.183 (2G)</a:t>
            </a:r>
          </a:p>
          <a:p>
            <a:r>
              <a:rPr lang="en-US" dirty="0" smtClean="0"/>
              <a:t>Grade retention: -0.046 (1G), -0.052 (2G)</a:t>
            </a:r>
          </a:p>
          <a:p>
            <a:r>
              <a:rPr lang="en-US" dirty="0" smtClean="0"/>
              <a:t>Truancy: -0.097 (1G), -0.058 (2G)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43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measures of long term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Chen (2013) Languages differ in the ways they encode time. He distinguishes between stronger and weak future tense languages. Languages that grammatically associate the future and the present, foster future-oriented behavior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Galor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Ozak</a:t>
            </a:r>
            <a:r>
              <a:rPr lang="en-US" dirty="0"/>
              <a:t> (2016): higher potential crop yield experienced during the pre-industrial era increased the long term orientation of individuals in the modern period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Results: nearly identical for both Florida and PISA!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75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Robustness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Include the following measures from the country of origin: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Distance from the country of origin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GDP from the country of origin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Average math score from the country of origin (from PISA)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Measure of educational selection following Feliciano (2005)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Saving/GDP from the country of origin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 are essentially unchanged regardless of whether or not we control for these variables, for either 1G or 2G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 are also very similar whether or not we exclude Hispanics, or focus only on Asians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Results are </a:t>
            </a:r>
            <a:r>
              <a:rPr lang="en-US" dirty="0" smtClean="0"/>
              <a:t>robust to the inclusion of </a:t>
            </a:r>
            <a:r>
              <a:rPr lang="en-US" dirty="0"/>
              <a:t>family characteristics: education, marital status of the mother, teen pregnancy, number of older siblings, median income in the </a:t>
            </a:r>
            <a:r>
              <a:rPr lang="en-US" dirty="0" smtClean="0"/>
              <a:t>zip code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Heterogeneity: Immigrant enclaves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Interaction </a:t>
            </a:r>
            <a:r>
              <a:rPr lang="en-US" dirty="0"/>
              <a:t>effects between LTO and the size of the community of the same group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Estimated effects of LTO are stronger the larger the fraction of the school is from the same country of origin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Note: “main effect” of enclave effect is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School grade</a:t>
            </a:r>
            <a:r>
              <a:rPr lang="en-US" dirty="0"/>
              <a:t>: grade earned the year before the student attends the school. It ranges from “F” (failing school), coded as 1, to “A”, coded as 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Gifted</a:t>
            </a:r>
            <a:r>
              <a:rPr lang="en-US" dirty="0"/>
              <a:t>: probability of being enrolled in a gifted program in grade 4, conditional on being a top performer (achievement level in math + achievement level in reading &gt;=9, max in each </a:t>
            </a:r>
            <a:r>
              <a:rPr lang="en-US" dirty="0" smtClean="0"/>
              <a:t>subject </a:t>
            </a:r>
            <a:r>
              <a:rPr lang="en-US" dirty="0"/>
              <a:t>is 5) and not being enrolled in </a:t>
            </a:r>
            <a:r>
              <a:rPr lang="en-US" dirty="0" smtClean="0"/>
              <a:t>gifted </a:t>
            </a:r>
            <a:r>
              <a:rPr lang="en-US" dirty="0"/>
              <a:t>program in </a:t>
            </a:r>
            <a:r>
              <a:rPr lang="en-US" dirty="0" smtClean="0"/>
              <a:t>grade 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Advanced classes</a:t>
            </a:r>
            <a:r>
              <a:rPr lang="en-US" dirty="0" smtClean="0"/>
              <a:t>: Probability </a:t>
            </a:r>
            <a:r>
              <a:rPr lang="en-US" dirty="0"/>
              <a:t>of selecting advanced placement, IB or AICE classes conditional on performance in grade </a:t>
            </a:r>
            <a:r>
              <a:rPr lang="en-US" dirty="0" smtClean="0"/>
              <a:t>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Higher country-of-origin LTO </a:t>
            </a:r>
            <a:r>
              <a:rPr lang="en-US" dirty="0" smtClean="0">
                <a:sym typeface="Wingdings"/>
              </a:rPr>
              <a:t> better schools attended in kindergarten, higher rates of </a:t>
            </a:r>
            <a:r>
              <a:rPr lang="en-US" dirty="0" err="1" smtClean="0">
                <a:sym typeface="Wingdings"/>
              </a:rPr>
              <a:t>gifted|top</a:t>
            </a:r>
            <a:r>
              <a:rPr lang="en-US" dirty="0" smtClean="0">
                <a:sym typeface="Wingdings"/>
              </a:rPr>
              <a:t> performance, higher rates of advanced course-taking in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Remarkable variation in educational performance among migrants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Analysis with administrative data from Florida show that long term orientation is strongly correlated with various measures of educational 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Longitudinal analysis helps to control for differences in initial conditions among migrants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Results are similar when we look at first and second generation migrants in 37 different destination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Optimistic news: Long-term orientation can be taught!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and educational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Parents transmit different beliefs and values to their </a:t>
            </a:r>
            <a:r>
              <a:rPr lang="en-US" dirty="0" smtClean="0"/>
              <a:t>children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These differences in beliefs and values could drive differences in educational performance, which in turn could have an impact on social </a:t>
            </a:r>
            <a:r>
              <a:rPr lang="en-US" dirty="0" smtClean="0"/>
              <a:t>mobility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Our proxy for culture relates to the ability to delay gratification and to exert self-</a:t>
            </a:r>
            <a:r>
              <a:rPr lang="en-US" dirty="0" smtClean="0"/>
              <a:t>control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Associated with physical, emotional and educational outcomes (</a:t>
            </a:r>
            <a:r>
              <a:rPr lang="en-US" dirty="0" err="1"/>
              <a:t>Mischel</a:t>
            </a:r>
            <a:r>
              <a:rPr lang="en-US" dirty="0"/>
              <a:t> and </a:t>
            </a:r>
            <a:r>
              <a:rPr lang="en-US" dirty="0" err="1"/>
              <a:t>Ebbesen</a:t>
            </a:r>
            <a:r>
              <a:rPr lang="en-US" dirty="0"/>
              <a:t>, 1970, </a:t>
            </a:r>
            <a:r>
              <a:rPr lang="en-US" dirty="0" err="1"/>
              <a:t>Mischel</a:t>
            </a:r>
            <a:r>
              <a:rPr lang="en-US" dirty="0"/>
              <a:t> et al., 1988, 1989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1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long-term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Hofstede</a:t>
            </a:r>
            <a:r>
              <a:rPr lang="en-US" dirty="0"/>
              <a:t> et al. (2010): Long-Term Orientation is the cultural value that “stands for the fostering of virtues oriented toward future rewards”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Hofstede</a:t>
            </a:r>
            <a:r>
              <a:rPr lang="en-US" dirty="0"/>
              <a:t> (1991): major source of cultural dimensions and values, widely used in cross-cultural studies, management, and economics.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6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orientation and economic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Origins of Long Term Orientation (</a:t>
            </a:r>
            <a:r>
              <a:rPr lang="en-US" dirty="0" err="1"/>
              <a:t>Galor</a:t>
            </a:r>
            <a:r>
              <a:rPr lang="en-US" dirty="0"/>
              <a:t> and </a:t>
            </a:r>
            <a:r>
              <a:rPr lang="en-US" dirty="0" err="1"/>
              <a:t>Ozak</a:t>
            </a:r>
            <a:r>
              <a:rPr lang="en-US" dirty="0"/>
              <a:t>, 2016): land productivity and their impact on the return to agricultural investment had a persistent effect on the distribution of long term </a:t>
            </a:r>
            <a:r>
              <a:rPr lang="en-US" dirty="0" smtClean="0"/>
              <a:t>orientation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“Patience” explains a substantial fraction of development across countries in terms of contemporary income, historical development, as well as medium and long-run growth rates (</a:t>
            </a:r>
            <a:r>
              <a:rPr lang="en-US" dirty="0" err="1"/>
              <a:t>Dohmen</a:t>
            </a:r>
            <a:r>
              <a:rPr lang="en-US" dirty="0"/>
              <a:t> et al., 2015)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Long term orientation across countries</a:t>
            </a:r>
            <a:endParaRPr lang="en-US" sz="2900" dirty="0"/>
          </a:p>
        </p:txBody>
      </p:sp>
      <p:pic>
        <p:nvPicPr>
          <p:cNvPr id="3" name="Picture 2" descr="Hofstede_10quant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7168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Study the relevance of long term orientation in determining educational </a:t>
            </a:r>
            <a:r>
              <a:rPr lang="en-US" dirty="0" smtClean="0"/>
              <a:t>performance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a large administrative dataset on first and second generation migrants in </a:t>
            </a:r>
            <a:r>
              <a:rPr lang="en-US" dirty="0" smtClean="0"/>
              <a:t>Florida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External validity using data from the Program for International Student Assessment (PISA) on first and second generation </a:t>
            </a:r>
            <a:r>
              <a:rPr lang="en-US" dirty="0" smtClean="0"/>
              <a:t>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special about Florida?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Florida’s foreign-born population is large</a:t>
            </a:r>
          </a:p>
          <a:p>
            <a:pPr lvl="1"/>
            <a:r>
              <a:rPr lang="en-US" dirty="0" smtClean="0"/>
              <a:t>4 million foreign-born individuals – more than all but 15 countries on earth; more than all but 4 EU countries</a:t>
            </a:r>
          </a:p>
          <a:p>
            <a:pPr lvl="1"/>
            <a:r>
              <a:rPr lang="en-US" dirty="0" smtClean="0"/>
              <a:t>20% foreign-born, higher than any EU country but Luxembourg</a:t>
            </a:r>
          </a:p>
          <a:p>
            <a:pPr lvl="1"/>
            <a:r>
              <a:rPr lang="en-US" dirty="0" smtClean="0"/>
              <a:t>1.4 million children are foreign-born or have foreign-born parents</a:t>
            </a:r>
          </a:p>
          <a:p>
            <a:r>
              <a:rPr lang="en-US" dirty="0" smtClean="0"/>
              <a:t>Florida’s foreign-born population is diverse</a:t>
            </a:r>
          </a:p>
          <a:p>
            <a:pPr lvl="1"/>
            <a:r>
              <a:rPr lang="en-US" dirty="0" smtClean="0"/>
              <a:t>Not all Latino, though 57 percent are (23% Cuban, 7% Mexican)</a:t>
            </a:r>
          </a:p>
          <a:p>
            <a:pPr lvl="1"/>
            <a:r>
              <a:rPr lang="en-US" dirty="0" smtClean="0"/>
              <a:t>20.7% non-Latino Caribbean, 10.6% born in Asia, 9.8% born in Europe, 1.6% born in Africa</a:t>
            </a:r>
          </a:p>
          <a:p>
            <a:r>
              <a:rPr lang="en-US" dirty="0" smtClean="0"/>
              <a:t>Florida has great longitudinal administrative data!</a:t>
            </a:r>
          </a:p>
          <a:p>
            <a:pPr lvl="1"/>
            <a:r>
              <a:rPr lang="en-US" dirty="0" smtClean="0"/>
              <a:t>Some of the most comprehensive school records in the USA</a:t>
            </a:r>
          </a:p>
          <a:p>
            <a:pPr lvl="1"/>
            <a:r>
              <a:rPr lang="en-US" dirty="0" smtClean="0"/>
              <a:t>Ability to match school records to birth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6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from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Individual-level administrative data from the Florida Department of Education Data Warehouse: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K-12 students who attended the Florida public schools between 2002-2003 and 2011-2012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Longitudinal data allow us to follow students over a decade and study their progress by country of origin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Match school records with birth records for all children born in Florida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match done using SSN, names and exact dates of </a:t>
            </a:r>
            <a:r>
              <a:rPr lang="en-US" dirty="0" smtClean="0"/>
              <a:t>birth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80.7% match rate, almost identical to the percentage of children born in Florida, reside there  until school age, and attend public school, as computed from the ACS and </a:t>
            </a:r>
            <a:r>
              <a:rPr lang="en-US" dirty="0" smtClean="0"/>
              <a:t>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044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522</TotalTime>
  <Words>1736</Words>
  <Application>Microsoft Office PowerPoint</Application>
  <PresentationFormat>On-screen Show (4:3)</PresentationFormat>
  <Paragraphs>136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Rockwell</vt:lpstr>
      <vt:lpstr>Wingdings</vt:lpstr>
      <vt:lpstr>Advantage</vt:lpstr>
      <vt:lpstr>Long-Term Orientation and the Educational Performance of Immigrant Students</vt:lpstr>
      <vt:lpstr>Motivation</vt:lpstr>
      <vt:lpstr>Culture and educational performance</vt:lpstr>
      <vt:lpstr>Measuring long-term orientation</vt:lpstr>
      <vt:lpstr>Long-term orientation and economic outcomes</vt:lpstr>
      <vt:lpstr>Long term orientation across countries</vt:lpstr>
      <vt:lpstr>This paper</vt:lpstr>
      <vt:lpstr>What’s so special about Florida?</vt:lpstr>
      <vt:lpstr>Evidence from Florida</vt:lpstr>
      <vt:lpstr>Evidence from Florida</vt:lpstr>
      <vt:lpstr>Outcomes of interest</vt:lpstr>
      <vt:lpstr>Empirical analysis</vt:lpstr>
      <vt:lpstr>Comparisons with white Florida natives</vt:lpstr>
      <vt:lpstr>Comparison with white natives, by LTO quantiles: mathematics</vt:lpstr>
      <vt:lpstr>Comparison with white natives, by LTO quantiles: reading</vt:lpstr>
      <vt:lpstr>Raw data: first generation</vt:lpstr>
      <vt:lpstr>Bin-scatters: first generation</vt:lpstr>
      <vt:lpstr>Raw data: second generation</vt:lpstr>
      <vt:lpstr>Bin-scatters: second generation</vt:lpstr>
      <vt:lpstr>Effect sizes</vt:lpstr>
      <vt:lpstr>PISA Effect sizes – 37 destination countries, not as good data</vt:lpstr>
      <vt:lpstr>Alternative measures of long term orientation</vt:lpstr>
      <vt:lpstr>Robustness checks</vt:lpstr>
      <vt:lpstr>Heterogeneity: Immigrant enclaves</vt:lpstr>
      <vt:lpstr>Mechanisms</vt:lpstr>
      <vt:lpstr>Conclusions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the Transmission of Human Capital  (Long-Term Orientation and Educational Performance)</dc:title>
  <dc:creator>David Figlio</dc:creator>
  <cp:lastModifiedBy>Ottehenning, Gerhard</cp:lastModifiedBy>
  <cp:revision>19</cp:revision>
  <dcterms:created xsi:type="dcterms:W3CDTF">2016-06-11T11:22:16Z</dcterms:created>
  <dcterms:modified xsi:type="dcterms:W3CDTF">2017-01-19T14:37:47Z</dcterms:modified>
</cp:coreProperties>
</file>